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8.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110.xml" ContentType="application/vnd.openxmlformats-officedocument.presentationml.slide+xml"/>
  <Override PartName="/ppt/slides/slide1310.xml" ContentType="application/vnd.openxmlformats-officedocument.presentationml.slide+xml"/>
  <Override PartName="/ppt/slides/slide1510.xml" ContentType="application/vnd.openxmlformats-officedocument.presentationml.slide+xml"/>
  <Override PartName="/ppt/slides/slide1111.xml" ContentType="application/vnd.openxmlformats-officedocument.presentationml.slide+xml"/>
  <Override PartName="/ppt/slides/slide1410.xml" ContentType="application/vnd.openxmlformats-officedocument.presentationml.slide+xml"/>
  <Override PartName="/ppt/slides/slide1810.xml" ContentType="application/vnd.openxmlformats-officedocument.presentationml.slide+xml"/>
  <Override PartName="/ppt/slides/slide2110.xml" ContentType="application/vnd.openxmlformats-officedocument.presentationml.slide+xml"/>
  <Override PartName="/ppt/slides/slide2410.xml" ContentType="application/vnd.openxmlformats-officedocument.presentationml.slide+xml"/>
  <Override PartName="/ppt/slides/slide2510.xml" ContentType="application/vnd.openxmlformats-officedocument.presentationml.slide+xml"/>
  <Override PartName="/ppt/slides/slide2810.xml" ContentType="application/vnd.openxmlformats-officedocument.presentationml.slide+xml"/>
  <Override PartName="/ppt/slides/slide341.xml" ContentType="application/vnd.openxmlformats-officedocument.presentationml.slide+xml"/>
  <Override PartName="/ppt/slides/slide810.xml" ContentType="application/vnd.openxmlformats-officedocument.presentationml.slide+xml"/>
  <Override PartName="/ppt/slides/slide1311.xml" ContentType="application/vnd.openxmlformats-officedocument.presentationml.slide+xml"/>
  <Override PartName="/ppt/slides/slide2010.xml" ContentType="application/vnd.openxmlformats-officedocument.presentationml.slide+xml"/>
  <Override PartName="/ppt/slides/slide2210.xml" ContentType="application/vnd.openxmlformats-officedocument.presentationml.slide+xml"/>
  <Override PartName="/ppt/slides/slide2411.xml" ContentType="application/vnd.openxmlformats-officedocument.presentationml.slide+xml"/>
  <Override PartName="/ppt/slides/slide2610.xml" ContentType="application/vnd.openxmlformats-officedocument.presentationml.slide+xml"/>
  <Override PartName="/ppt/slides/slide1511.xml" ContentType="application/vnd.openxmlformats-officedocument.presentationml.slide+xml"/>
  <Override PartName="/ppt/slides/slide710.xml" ContentType="application/vnd.openxmlformats-officedocument.presentationml.slide+xml"/>
  <Override PartName="/ppt/slideLayouts/slideLayout210.xml" ContentType="application/vnd.openxmlformats-officedocument.presentationml.slideLayout+xml"/>
  <Override PartName="/ppt/slideLayouts/slideLayout180.xml" ContentType="application/vnd.openxmlformats-officedocument.presentationml.slideLayout+xml"/>
  <Override PartName="/ppt/slideLayouts/slideLayout90.xml" ContentType="application/vnd.openxmlformats-officedocument.presentationml.slideLayout+xml"/>
  <Override PartName="/ppt/slideLayouts/slideLayout211.xml" ContentType="application/vnd.openxmlformats-officedocument.presentationml.slideLayout+xml"/>
  <Override PartName="/ppt/slideLayouts/slideLayout410.xml" ContentType="application/vnd.openxmlformats-officedocument.presentationml.slideLayout+xml"/>
  <Override PartName="/ppt/slideLayouts/slideLayout70.xml" ContentType="application/vnd.openxmlformats-officedocument.presentationml.slideLayout+xml"/>
  <Override PartName="/ppt/slideLayouts/slideLayout212.xml" ContentType="application/vnd.openxmlformats-officedocument.presentationml.slideLayout+xml"/>
  <Override PartName="/ppt/diagrams/data36.xml" ContentType="application/vnd.openxmlformats-officedocument.drawingml.diagramData+xml"/>
  <Override PartName="/ppt/diagrams/drawing36.xml" ContentType="application/vnd.ms-office.drawingml.diagramDrawing+xml"/>
  <Override PartName="/ppt/slideLayouts/slideLayout181.xml" ContentType="application/vnd.openxmlformats-officedocument.presentationml.slideLayout+xml"/>
  <Override PartName="/ppt/diagrams/colors36.xml" ContentType="application/vnd.openxmlformats-officedocument.drawingml.diagramColors+xml"/>
  <Override PartName="/ppt/diagrams/quickStyle36.xml" ContentType="application/vnd.openxmlformats-officedocument.drawingml.diagramStyle+xml"/>
  <Override PartName="/ppt/diagrams/layout36.xml" ContentType="application/vnd.openxmlformats-officedocument.drawingml.diagram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Layouts/slideLayout80.xml" ContentType="application/vnd.openxmlformats-officedocument.presentationml.slideLayout+xml"/>
  <Override PartName="/ppt/slideLayouts/slideLayout31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10.xml" ContentType="application/vnd.openxmlformats-officedocument.presentationml.slideLayout+xml"/>
  <Override PartName="/ppt/slideLayouts/slideLayout100.xml" ContentType="application/vnd.openxmlformats-officedocument.presentationml.slideLayout+xml"/>
  <Override PartName="/ppt/slideLayouts/slideLayout411.xml" ContentType="application/vnd.openxmlformats-officedocument.presentationml.slideLayout+xml"/>
  <Override PartName="/ppt/slideLayouts/slideLayout91.xml" ContentType="application/vnd.openxmlformats-officedocument.presentationml.slideLayout+xml"/>
  <Override PartName="/ppt/slideLayouts/slideLayout81.xml" ContentType="application/vnd.openxmlformats-officedocument.presentationml.slideLayout+xml"/>
  <Override PartName="/ppt/slideLayouts/slideLayout130.xml" ContentType="application/vnd.openxmlformats-officedocument.presentationml.slideLayout+xml"/>
  <Override PartName="/ppt/slideLayouts/slideLayout311.xml" ContentType="application/vnd.openxmlformats-officedocument.presentationml.slideLayout+xml"/>
  <Override PartName="/ppt/slideLayouts/slideLayout72.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160.xml" ContentType="application/vnd.openxmlformats-officedocument.presentationml.slideLayout+xml"/>
  <Override PartName="/ppt/slideLayouts/slideLayout112.xml" ContentType="application/vnd.openxmlformats-officedocument.presentationml.slideLayout+xml"/>
  <Override PartName="/ppt/slideLayouts/slideLayout61.xml" ContentType="application/vnd.openxmlformats-officedocument.presentationml.slideLayout+xml"/>
  <Override PartName="/ppt/slideLayouts/slideLayout113.xml" ContentType="application/vnd.openxmlformats-officedocument.presentationml.slideLayout+xml"/>
  <Override PartName="/ppt/slideLayouts/slideLayout511.xml" ContentType="application/vnd.openxmlformats-officedocument.presentationml.slideLayout+xml"/>
  <Override PartName="/ppt/slideLayouts/slideLayout15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40.xml" ContentType="application/vnd.openxmlformats-officedocument.presentationml.slideLayout+xml"/>
  <Override PartName="/ppt/slideLayouts/slideLayout82.xml" ContentType="application/vnd.openxmlformats-officedocument.presentationml.slideLayout+xml"/>
  <Override PartName="/ppt/slideLayouts/slideLayout131.xml" ContentType="application/vnd.openxmlformats-officedocument.presentationml.slideLayout+xml"/>
  <Override PartName="/ppt/slideLayouts/slideLayout182.xml" ContentType="application/vnd.openxmlformats-officedocument.presentationml.slideLayout+xml"/>
  <Override PartName="/ppt/slideLayouts/slideLayout312.xml" ContentType="application/vnd.openxmlformats-officedocument.presentationml.slideLayout+xml"/>
  <Override PartName="/ppt/slideLayouts/slideLayout121.xml" ContentType="application/vnd.openxmlformats-officedocument.presentationml.slideLayout+xml"/>
  <Override PartName="/ppt/slideLayouts/slideLayout171.xml" ContentType="application/vnd.openxmlformats-officedocument.presentationml.slideLayout+xml"/>
  <Override PartName="/ppt/slideLayouts/slideLayout215.xml" ContentType="application/vnd.openxmlformats-officedocument.presentationml.slideLayout+xml"/>
  <Override PartName="/ppt/slideLayouts/slideLayout161.xml" ContentType="application/vnd.openxmlformats-officedocument.presentationml.slideLayout+xml"/>
  <Override PartName="/ppt/slideLayouts/slideLayout114.xml" ContentType="application/vnd.openxmlformats-officedocument.presentationml.slideLayout+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slideLayouts/slideLayout512.xml" ContentType="application/vnd.openxmlformats-officedocument.presentationml.slideLayout+xml"/>
  <Override PartName="/ppt/slideLayouts/slideLayout151.xml" ContentType="application/vnd.openxmlformats-officedocument.presentationml.slideLayout+xml"/>
  <Override PartName="/ppt/slideLayouts/slideLayout102.xml" ContentType="application/vnd.openxmlformats-officedocument.presentationml.slideLayout+xml"/>
  <Override PartName="/ppt/theme/theme12.xml" ContentType="application/vnd.openxmlformats-officedocument.theme+xml"/>
  <Override PartName="/ppt/slideLayouts/slideLayout412.xml" ContentType="application/vnd.openxmlformats-officedocument.presentationml.slideLayout+xml"/>
  <Override PartName="/ppt/slideLayouts/slideLayout92.xml" ContentType="application/vnd.openxmlformats-officedocument.presentationml.slideLayout+xml"/>
  <Override PartName="/ppt/slideLayouts/slideLayout141.xml" ContentType="application/vnd.openxmlformats-officedocument.presentationml.slideLayout+xml"/>
  <Override PartName="/ppt/slideLayouts/slideLayout83.xml" ContentType="application/vnd.openxmlformats-officedocument.presentationml.slideLayout+xml"/>
  <Override PartName="/ppt/slideLayouts/slideLayout132.xml" ContentType="application/vnd.openxmlformats-officedocument.presentationml.slideLayout+xml"/>
  <Override PartName="/ppt/slideLayouts/slideLayout313.xml" ContentType="application/vnd.openxmlformats-officedocument.presentationml.slideLayout+xml"/>
  <Override PartName="/ppt/slideLayouts/slideLayout73.xml" ContentType="application/vnd.openxmlformats-officedocument.presentationml.slideLayout+xml"/>
  <Override PartName="/ppt/slideLayouts/slideLayout122.xml" ContentType="application/vnd.openxmlformats-officedocument.presentationml.slideLayout+xml"/>
  <Override PartName="/ppt/slideLayouts/slideLayout172.xml" ContentType="application/vnd.openxmlformats-officedocument.presentationml.slideLayout+xml"/>
  <Override PartName="/ppt/slideLayouts/slideLayout162.xml" ContentType="application/vnd.openxmlformats-officedocument.presentationml.slideLayout+xml"/>
  <Override PartName="/ppt/slideLayouts/slideLayout116.xml" ContentType="application/vnd.openxmlformats-officedocument.presentationml.slideLayout+xml"/>
  <Override PartName="/ppt/slideLayouts/slideLayout63.xml" ContentType="application/vnd.openxmlformats-officedocument.presentationml.slideLayout+xml"/>
  <Override PartName="/ppt/slideLayouts/slideLayout117.xml" ContentType="application/vnd.openxmlformats-officedocument.presentationml.slideLayout+xml"/>
  <Override PartName="/ppt/slideLayouts/slideLayout513.xml" ContentType="application/vnd.openxmlformats-officedocument.presentationml.slideLayout+xml"/>
  <Override PartName="/ppt/slideLayouts/slideLayout152.xml" ContentType="application/vnd.openxmlformats-officedocument.presentationml.slideLayout+xml"/>
  <Override PartName="/ppt/slideLayouts/slideLayout103.xml" ContentType="application/vnd.openxmlformats-officedocument.presentationml.slideLayout+xml"/>
  <Override PartName="/ppt/theme/theme13.xml" ContentType="application/vnd.openxmlformats-officedocument.theme+xml"/>
  <Override PartName="/ppt/slideLayouts/slideLayout413.xml" ContentType="application/vnd.openxmlformats-officedocument.presentationml.slideLayout+xml"/>
  <Override PartName="/ppt/slideLayouts/slideLayout93.xml" ContentType="application/vnd.openxmlformats-officedocument.presentationml.slideLayout+xml"/>
  <Override PartName="/ppt/slideLayouts/slideLayout142.xml" ContentType="application/vnd.openxmlformats-officedocument.presentationml.slideLayout+xml"/>
  <Override PartName="/ppt/slideLayouts/slideLayout84.xml" ContentType="application/vnd.openxmlformats-officedocument.presentationml.slideLayout+xml"/>
  <Override PartName="/ppt/slideLayouts/slideLayout133.xml" ContentType="application/vnd.openxmlformats-officedocument.presentationml.slideLayout+xml"/>
  <Override PartName="/ppt/slideLayouts/slideLayout183.xml" ContentType="application/vnd.openxmlformats-officedocument.presentationml.slideLayout+xml"/>
  <Override PartName="/ppt/slideLayouts/slideLayout314.xml" ContentType="application/vnd.openxmlformats-officedocument.presentationml.slideLayout+xml"/>
  <Override PartName="/ppt/slideLayouts/slideLayout74.xml" ContentType="application/vnd.openxmlformats-officedocument.presentationml.slideLayout+xml"/>
  <Override PartName="/ppt/slideLayouts/slideLayout123.xml" ContentType="application/vnd.openxmlformats-officedocument.presentationml.slideLayout+xml"/>
  <Override PartName="/ppt/slideLayouts/slideLayout173.xml" ContentType="application/vnd.openxmlformats-officedocument.presentationml.slideLayout+xml"/>
  <Override PartName="/ppt/slideLayouts/slideLayout163.xml" ContentType="application/vnd.openxmlformats-officedocument.presentationml.slideLayout+xml"/>
  <Override PartName="/ppt/slideLayouts/slideLayout118.xml" ContentType="application/vnd.openxmlformats-officedocument.presentationml.slideLayout+xml"/>
  <Override PartName="/ppt/slideLayouts/slideLayout64.xml" ContentType="application/vnd.openxmlformats-officedocument.presentationml.slideLayout+xml"/>
  <Override PartName="/ppt/slideLayouts/slideLayout119.xml" ContentType="application/vnd.openxmlformats-officedocument.presentationml.slideLayout+xml"/>
  <Override PartName="/ppt/slideLayouts/slideLayout514.xml" ContentType="application/vnd.openxmlformats-officedocument.presentationml.slideLayout+xml"/>
  <Override PartName="/ppt/slideLayouts/slideLayout153.xml" ContentType="application/vnd.openxmlformats-officedocument.presentationml.slideLayout+xml"/>
  <Override PartName="/ppt/slideLayouts/slideLayout104.xml" ContentType="application/vnd.openxmlformats-officedocument.presentationml.slideLayout+xml"/>
  <Override PartName="/ppt/theme/theme14.xml" ContentType="application/vnd.openxmlformats-officedocument.theme+xml"/>
  <Override PartName="/ppt/slideLayouts/slideLayout414.xml" ContentType="application/vnd.openxmlformats-officedocument.presentationml.slideLayout+xml"/>
  <Override PartName="/ppt/slideLayouts/slideLayout94.xml" ContentType="application/vnd.openxmlformats-officedocument.presentationml.slideLayout+xml"/>
  <Override PartName="/ppt/slideLayouts/slideLayout143.xml" ContentType="application/vnd.openxmlformats-officedocument.presentationml.slideLayout+xml"/>
  <Override PartName="/ppt/slideLayouts/slideLayout85.xml" ContentType="application/vnd.openxmlformats-officedocument.presentationml.slideLayout+xml"/>
  <Override PartName="/ppt/theme/theme15.xml" ContentType="application/vnd.openxmlformats-officedocument.theme+xml"/>
  <Override PartName="/ppt/slideLayouts/slideLayout315.xml" ContentType="application/vnd.openxmlformats-officedocument.presentationml.slideLayout+xml"/>
  <Override PartName="/ppt/slideLayouts/slideLayout75.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65.xml" ContentType="application/vnd.openxmlformats-officedocument.presentationml.slideLayout+xml"/>
  <Override PartName="/ppt/slideLayouts/slideLayout1110.xml" ContentType="application/vnd.openxmlformats-officedocument.presentationml.slideLayout+xml"/>
  <Override PartName="/ppt/slideLayouts/slideLayout515.xml" ContentType="application/vnd.openxmlformats-officedocument.presentationml.slideLayout+xml"/>
  <Override PartName="/ppt/slideLayouts/slideLayout105.xml" ContentType="application/vnd.openxmlformats-officedocument.presentationml.slideLayout+xml"/>
  <Override PartName="/ppt/slideLayouts/slideLayout415.xml" ContentType="application/vnd.openxmlformats-officedocument.presentationml.slideLayout+xml"/>
  <Override PartName="/ppt/slideLayouts/slideLayout9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1" r:id="rId4"/>
    <p:sldMasterId id="2147484183" r:id="rId5"/>
    <p:sldMasterId id="2147484202" r:id="rId6"/>
    <p:sldMasterId id="2147484221" r:id="rId7"/>
  </p:sldMasterIdLst>
  <p:notesMasterIdLst>
    <p:notesMasterId r:id="rId348"/>
  </p:notesMasterIdLst>
  <p:sldIdLst>
    <p:sldId id="256" r:id="rId8"/>
    <p:sldId id="258" r:id="rId9"/>
    <p:sldId id="262" r:id="rId10"/>
    <p:sldId id="263" r:id="rId11"/>
    <p:sldId id="264" r:id="rId12"/>
    <p:sldId id="267" r:id="rId13"/>
    <p:sldId id="286" r:id="rId14"/>
    <p:sldId id="266" r:id="rId15"/>
    <p:sldId id="265" r:id="rId16"/>
    <p:sldId id="287" r:id="rId17"/>
    <p:sldId id="288" r:id="rId18"/>
    <p:sldId id="289" r:id="rId19"/>
    <p:sldId id="290" r:id="rId20"/>
    <p:sldId id="300" r:id="rId21"/>
    <p:sldId id="272" r:id="rId22"/>
    <p:sldId id="293" r:id="rId23"/>
    <p:sldId id="268" r:id="rId24"/>
    <p:sldId id="271" r:id="rId25"/>
    <p:sldId id="301" r:id="rId26"/>
    <p:sldId id="269" r:id="rId27"/>
    <p:sldId id="275" r:id="rId28"/>
    <p:sldId id="299" r:id="rId29"/>
    <p:sldId id="273" r:id="rId30"/>
    <p:sldId id="294" r:id="rId31"/>
    <p:sldId id="295" r:id="rId32"/>
    <p:sldId id="277" r:id="rId33"/>
    <p:sldId id="270" r:id="rId34"/>
    <p:sldId id="297" r:id="rId35"/>
    <p:sldId id="278" r:id="rId36"/>
    <p:sldId id="280" r:id="rId37"/>
    <p:sldId id="281" r:id="rId38"/>
    <p:sldId id="282" r:id="rId39"/>
    <p:sldId id="279" r:id="rId40"/>
    <p:sldId id="298" r:id="rId41"/>
    <p:sldId id="283" r:id="rId42"/>
    <p:sldId id="274" r:id="rId43"/>
    <p:sldId id="284" r:id="rId44"/>
    <p:sldId id="285" r:id="rId45"/>
    <p:sldId id="605" r:id="rId46"/>
    <p:sldId id="606" r:id="rId47"/>
    <p:sldId id="607" r:id="rId48"/>
    <p:sldId id="608" r:id="rId49"/>
    <p:sldId id="609" r:id="rId50"/>
    <p:sldId id="610" r:id="rId51"/>
    <p:sldId id="611" r:id="rId52"/>
    <p:sldId id="612" r:id="rId53"/>
    <p:sldId id="613" r:id="rId54"/>
    <p:sldId id="614" r:id="rId55"/>
    <p:sldId id="615" r:id="rId56"/>
    <p:sldId id="323" r:id="rId57"/>
    <p:sldId id="302" r:id="rId58"/>
    <p:sldId id="616" r:id="rId59"/>
    <p:sldId id="303" r:id="rId60"/>
    <p:sldId id="304" r:id="rId61"/>
    <p:sldId id="324" r:id="rId62"/>
    <p:sldId id="305" r:id="rId63"/>
    <p:sldId id="306" r:id="rId64"/>
    <p:sldId id="307" r:id="rId65"/>
    <p:sldId id="308" r:id="rId66"/>
    <p:sldId id="310" r:id="rId67"/>
    <p:sldId id="311" r:id="rId68"/>
    <p:sldId id="312" r:id="rId69"/>
    <p:sldId id="315" r:id="rId70"/>
    <p:sldId id="314" r:id="rId71"/>
    <p:sldId id="316" r:id="rId72"/>
    <p:sldId id="317" r:id="rId73"/>
    <p:sldId id="318" r:id="rId74"/>
    <p:sldId id="319" r:id="rId75"/>
    <p:sldId id="320" r:id="rId76"/>
    <p:sldId id="321" r:id="rId77"/>
    <p:sldId id="322" r:id="rId78"/>
    <p:sldId id="617" r:id="rId79"/>
    <p:sldId id="618" r:id="rId80"/>
    <p:sldId id="619" r:id="rId81"/>
    <p:sldId id="620" r:id="rId82"/>
    <p:sldId id="621" r:id="rId83"/>
    <p:sldId id="336" r:id="rId84"/>
    <p:sldId id="337" r:id="rId85"/>
    <p:sldId id="338" r:id="rId86"/>
    <p:sldId id="622" r:id="rId87"/>
    <p:sldId id="623" r:id="rId88"/>
    <p:sldId id="624" r:id="rId89"/>
    <p:sldId id="625" r:id="rId90"/>
    <p:sldId id="626" r:id="rId91"/>
    <p:sldId id="627" r:id="rId92"/>
    <p:sldId id="628" r:id="rId93"/>
    <p:sldId id="629" r:id="rId94"/>
    <p:sldId id="325" r:id="rId95"/>
    <p:sldId id="630" r:id="rId96"/>
    <p:sldId id="631" r:id="rId97"/>
    <p:sldId id="329" r:id="rId98"/>
    <p:sldId id="326" r:id="rId99"/>
    <p:sldId id="339" r:id="rId100"/>
    <p:sldId id="327" r:id="rId101"/>
    <p:sldId id="328" r:id="rId102"/>
    <p:sldId id="330" r:id="rId103"/>
    <p:sldId id="335" r:id="rId104"/>
    <p:sldId id="333" r:id="rId105"/>
    <p:sldId id="334"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2" r:id="rId275"/>
    <p:sldId id="533" r:id="rId276"/>
    <p:sldId id="534" r:id="rId277"/>
    <p:sldId id="535" r:id="rId278"/>
    <p:sldId id="536" r:id="rId279"/>
    <p:sldId id="537" r:id="rId280"/>
    <p:sldId id="538" r:id="rId281"/>
    <p:sldId id="539" r:id="rId282"/>
    <p:sldId id="540" r:id="rId283"/>
    <p:sldId id="541" r:id="rId284"/>
    <p:sldId id="542" r:id="rId285"/>
    <p:sldId id="543" r:id="rId286"/>
    <p:sldId id="544" r:id="rId287"/>
    <p:sldId id="545" r:id="rId288"/>
    <p:sldId id="546" r:id="rId289"/>
    <p:sldId id="547" r:id="rId290"/>
    <p:sldId id="548" r:id="rId291"/>
    <p:sldId id="549" r:id="rId292"/>
    <p:sldId id="550" r:id="rId293"/>
    <p:sldId id="551" r:id="rId294"/>
    <p:sldId id="552" r:id="rId295"/>
    <p:sldId id="553" r:id="rId296"/>
    <p:sldId id="554" r:id="rId297"/>
    <p:sldId id="555" r:id="rId298"/>
    <p:sldId id="556" r:id="rId299"/>
    <p:sldId id="557" r:id="rId300"/>
    <p:sldId id="558" r:id="rId301"/>
    <p:sldId id="559" r:id="rId302"/>
    <p:sldId id="560" r:id="rId303"/>
    <p:sldId id="561" r:id="rId304"/>
    <p:sldId id="562" r:id="rId305"/>
    <p:sldId id="563" r:id="rId306"/>
    <p:sldId id="564" r:id="rId307"/>
    <p:sldId id="565" r:id="rId308"/>
    <p:sldId id="566" r:id="rId309"/>
    <p:sldId id="567" r:id="rId310"/>
    <p:sldId id="568" r:id="rId311"/>
    <p:sldId id="569" r:id="rId312"/>
    <p:sldId id="570" r:id="rId313"/>
    <p:sldId id="571" r:id="rId314"/>
    <p:sldId id="572" r:id="rId315"/>
    <p:sldId id="573" r:id="rId316"/>
    <p:sldId id="574" r:id="rId317"/>
    <p:sldId id="575" r:id="rId318"/>
    <p:sldId id="576" r:id="rId319"/>
    <p:sldId id="577" r:id="rId320"/>
    <p:sldId id="578" r:id="rId321"/>
    <p:sldId id="579" r:id="rId322"/>
    <p:sldId id="580" r:id="rId323"/>
    <p:sldId id="581" r:id="rId324"/>
    <p:sldId id="582" r:id="rId325"/>
    <p:sldId id="583" r:id="rId326"/>
    <p:sldId id="584" r:id="rId327"/>
    <p:sldId id="585" r:id="rId328"/>
    <p:sldId id="586" r:id="rId329"/>
    <p:sldId id="587" r:id="rId330"/>
    <p:sldId id="588" r:id="rId331"/>
    <p:sldId id="589" r:id="rId332"/>
    <p:sldId id="590" r:id="rId333"/>
    <p:sldId id="591" r:id="rId334"/>
    <p:sldId id="592" r:id="rId335"/>
    <p:sldId id="593" r:id="rId336"/>
    <p:sldId id="594" r:id="rId337"/>
    <p:sldId id="595" r:id="rId338"/>
    <p:sldId id="596" r:id="rId339"/>
    <p:sldId id="597" r:id="rId340"/>
    <p:sldId id="598" r:id="rId341"/>
    <p:sldId id="599" r:id="rId342"/>
    <p:sldId id="600" r:id="rId343"/>
    <p:sldId id="601" r:id="rId344"/>
    <p:sldId id="602" r:id="rId345"/>
    <p:sldId id="603" r:id="rId346"/>
    <p:sldId id="604" r:id="rId3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rs 1 - Introducere" id="{A69599A2-AA1B-4D70-9190-6FEFC4720953}">
          <p14:sldIdLst>
            <p14:sldId id="256"/>
            <p14:sldId id="258"/>
            <p14:sldId id="262"/>
            <p14:sldId id="263"/>
            <p14:sldId id="264"/>
            <p14:sldId id="267"/>
            <p14:sldId id="286"/>
            <p14:sldId id="266"/>
            <p14:sldId id="265"/>
            <p14:sldId id="287"/>
            <p14:sldId id="288"/>
            <p14:sldId id="289"/>
            <p14:sldId id="290"/>
            <p14:sldId id="300"/>
            <p14:sldId id="272"/>
            <p14:sldId id="293"/>
            <p14:sldId id="268"/>
            <p14:sldId id="271"/>
            <p14:sldId id="301"/>
            <p14:sldId id="269"/>
            <p14:sldId id="275"/>
            <p14:sldId id="299"/>
            <p14:sldId id="273"/>
            <p14:sldId id="294"/>
            <p14:sldId id="295"/>
            <p14:sldId id="277"/>
            <p14:sldId id="270"/>
            <p14:sldId id="297"/>
            <p14:sldId id="278"/>
            <p14:sldId id="280"/>
            <p14:sldId id="281"/>
            <p14:sldId id="282"/>
            <p14:sldId id="279"/>
            <p14:sldId id="298"/>
            <p14:sldId id="283"/>
            <p14:sldId id="274"/>
            <p14:sldId id="284"/>
            <p14:sldId id="285"/>
          </p14:sldIdLst>
        </p14:section>
        <p14:section name="Curs 2 - Intelegerea cerintelor" id="{50AA1F99-BBCB-4DF0-A847-5D17F88B0F2F}">
          <p14:sldIdLst>
            <p14:sldId id="605"/>
            <p14:sldId id="606"/>
            <p14:sldId id="607"/>
            <p14:sldId id="608"/>
            <p14:sldId id="609"/>
            <p14:sldId id="610"/>
            <p14:sldId id="611"/>
            <p14:sldId id="612"/>
            <p14:sldId id="613"/>
            <p14:sldId id="614"/>
            <p14:sldId id="615"/>
            <p14:sldId id="323"/>
            <p14:sldId id="302"/>
            <p14:sldId id="616"/>
            <p14:sldId id="303"/>
            <p14:sldId id="304"/>
            <p14:sldId id="324"/>
            <p14:sldId id="305"/>
            <p14:sldId id="306"/>
            <p14:sldId id="307"/>
            <p14:sldId id="308"/>
            <p14:sldId id="310"/>
            <p14:sldId id="311"/>
            <p14:sldId id="312"/>
            <p14:sldId id="315"/>
            <p14:sldId id="314"/>
            <p14:sldId id="316"/>
            <p14:sldId id="317"/>
            <p14:sldId id="318"/>
            <p14:sldId id="319"/>
            <p14:sldId id="320"/>
            <p14:sldId id="321"/>
            <p14:sldId id="322"/>
          </p14:sldIdLst>
        </p14:section>
        <p14:section name="Curs 3 - Intelegerea Cerintelor" id="{8D8235AE-4C38-4C16-AAE8-E5DB9181E816}">
          <p14:sldIdLst>
            <p14:sldId id="617"/>
            <p14:sldId id="618"/>
            <p14:sldId id="619"/>
            <p14:sldId id="620"/>
            <p14:sldId id="621"/>
            <p14:sldId id="336"/>
            <p14:sldId id="337"/>
            <p14:sldId id="338"/>
            <p14:sldId id="622"/>
            <p14:sldId id="623"/>
            <p14:sldId id="624"/>
            <p14:sldId id="625"/>
            <p14:sldId id="626"/>
            <p14:sldId id="627"/>
            <p14:sldId id="628"/>
            <p14:sldId id="629"/>
            <p14:sldId id="325"/>
            <p14:sldId id="630"/>
            <p14:sldId id="631"/>
            <p14:sldId id="329"/>
            <p14:sldId id="326"/>
            <p14:sldId id="339"/>
            <p14:sldId id="327"/>
            <p14:sldId id="328"/>
            <p14:sldId id="330"/>
            <p14:sldId id="335"/>
            <p14:sldId id="333"/>
            <p14:sldId id="334"/>
          </p14:sldIdLst>
        </p14:section>
        <p14:section name="Curs 4 - Solutii de design" id="{6AB77F30-1AEF-4638-9FE2-FA981B262763}">
          <p14:sldIdLst>
            <p14:sldId id="364"/>
            <p14:sldId id="365"/>
            <p14:sldId id="366"/>
            <p14:sldId id="367"/>
            <p14:sldId id="368"/>
            <p14:sldId id="369"/>
            <p14:sldId id="370"/>
            <p14:sldId id="371"/>
            <p14:sldId id="372"/>
            <p14:sldId id="373"/>
            <p14:sldId id="374"/>
            <p14:sldId id="375"/>
            <p14:sldId id="376"/>
            <p14:sldId id="377"/>
            <p14:sldId id="378"/>
            <p14:sldId id="379"/>
            <p14:sldId id="380"/>
          </p14:sldIdLst>
        </p14:section>
        <p14:section name="Curs 5 - Solutii de design" id="{AEB197EB-13B2-409A-A2C2-1AC667D98A7E}">
          <p14:sldIdLst>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Lst>
        </p14:section>
        <p14:section name="Curs 6 - Solutii + Principii de design" id="{D96EFD90-BA1D-42BA-93B9-6D4468060728}">
          <p14:sldIdLst>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Lst>
        </p14:section>
        <p14:section name="Curs 7 - Principii de design" id="{7E99F241-A02F-47EA-BFE2-E1AAC2782084}">
          <p14:sldIdLst>
            <p14:sldId id="450"/>
            <p14:sldId id="451"/>
            <p14:sldId id="452"/>
            <p14:sldId id="453"/>
            <p14:sldId id="454"/>
            <p14:sldId id="455"/>
            <p14:sldId id="456"/>
            <p14:sldId id="457"/>
            <p14:sldId id="458"/>
            <p14:sldId id="459"/>
            <p14:sldId id="460"/>
            <p14:sldId id="461"/>
            <p14:sldId id="462"/>
            <p14:sldId id="463"/>
            <p14:sldId id="464"/>
          </p14:sldIdLst>
        </p14:section>
        <p14:section name="Curs 8 - Principii de design" id="{D5A3444F-633F-487A-93E8-F8FEB0B6B4B5}">
          <p14:sldIdLst>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Lst>
        </p14:section>
        <p14:section name="Curs 9 - Principii de design" id="{9AFBF8C8-B096-42E7-ACA3-747EECD4BBD6}">
          <p14:sldIdLst>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Lst>
        </p14:section>
        <p14:section name="Curs 10  - Evaluarea UX" id="{E70A74D3-ED45-42DA-8E8B-33B23657E8F9}">
          <p14:sldIdLst>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Lst>
        </p14:section>
        <p14:section name="Curs 11 - Evaluarea UX" id="{35D1E9F4-E2BA-4C25-B1A4-C3AB6C691252}">
          <p14:sldIdLst>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Lst>
        </p14:section>
        <p14:section name="Curs 12 - Accesibilitate" id="{94FDE3F4-B1A8-4A84-9F60-A914E5655CE0}">
          <p14:sldIdLst>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Lst>
        </p14:section>
        <p14:section name="Curs 13 - Agile UXD" id="{FBB21282-6AAE-4645-8AA2-8B3FB2483ED0}">
          <p14:sldIdLst>
            <p14:sldId id="597"/>
            <p14:sldId id="598"/>
            <p14:sldId id="599"/>
            <p14:sldId id="600"/>
            <p14:sldId id="601"/>
            <p14:sldId id="602"/>
            <p14:sldId id="603"/>
            <p14:sldId id="6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0" autoAdjust="0"/>
    <p:restoredTop sz="94660"/>
  </p:normalViewPr>
  <p:slideViewPr>
    <p:cSldViewPr snapToGrid="0">
      <p:cViewPr varScale="1">
        <p:scale>
          <a:sx n="109" d="100"/>
          <a:sy n="109"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5" Type="http://schemas.openxmlformats.org/officeDocument/2006/relationships/slideMaster" Target="slideMasters/slideMaster2.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4.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notesMaster" Target="notesMasters/notesMaster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261" Type="http://schemas.openxmlformats.org/officeDocument/2006/relationships/slide" Target="slides/slide254.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307" Type="http://schemas.openxmlformats.org/officeDocument/2006/relationships/slide" Target="slides/slide300.xml"/><Relationship Id="rId328" Type="http://schemas.openxmlformats.org/officeDocument/2006/relationships/slide" Target="slides/slide321.xml"/><Relationship Id="rId349" Type="http://schemas.openxmlformats.org/officeDocument/2006/relationships/presProps" Target="presProps.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339" Type="http://schemas.openxmlformats.org/officeDocument/2006/relationships/slide" Target="slides/slide332.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350" Type="http://schemas.openxmlformats.org/officeDocument/2006/relationships/viewProps" Target="viewProps.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slide" Target="slides/slide333.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351" Type="http://schemas.openxmlformats.org/officeDocument/2006/relationships/theme" Target="theme/theme1.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slide" Target="slides/slide334.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352" Type="http://schemas.openxmlformats.org/officeDocument/2006/relationships/tableStyles" Target="tableStyles.xml"/><Relationship Id="rId1" Type="http://schemas.openxmlformats.org/officeDocument/2006/relationships/customXml" Target="../customXml/item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slide" Target="slides/slide335.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customXml" Target="../customXml/item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slide" Target="slides/slide336.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344" Type="http://schemas.openxmlformats.org/officeDocument/2006/relationships/slide" Target="slides/slide337.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4" Type="http://schemas.openxmlformats.org/officeDocument/2006/relationships/slideMaster" Target="slideMasters/slideMaster1.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3.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173" Type="http://schemas.openxmlformats.org/officeDocument/2006/relationships/slide" Target="slides/slide166.xml"/><Relationship Id="rId229" Type="http://schemas.openxmlformats.org/officeDocument/2006/relationships/slide" Target="slides/slide222.xml"/><Relationship Id="rId240" Type="http://schemas.openxmlformats.org/officeDocument/2006/relationships/slide" Target="slides/slide233.xml"/><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s>
</file>

<file path=ppt/diagrams/_rels/drawing1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5.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449AA93-F16D-4C53-858C-B4317B36704F}">
      <dgm:prSet custT="1"/>
      <dgm:spPr/>
      <dgm:t>
        <a:bodyPr/>
        <a:lstStyle/>
        <a:p>
          <a:r>
            <a:rPr lang="ro-RO" sz="2800" b="1">
              <a:latin typeface="Tahoma" panose="020B0604030504040204" pitchFamily="34" charset="0"/>
              <a:ea typeface="Tahoma" panose="020B0604030504040204" pitchFamily="34" charset="0"/>
              <a:cs typeface="Tahoma" panose="020B0604030504040204" pitchFamily="34" charset="0"/>
            </a:rPr>
            <a:t>10p </a:t>
          </a:r>
          <a:r>
            <a:rPr lang="ro-RO" sz="2800">
              <a:latin typeface="Tahoma" panose="020B0604030504040204" pitchFamily="34" charset="0"/>
              <a:ea typeface="Tahoma" panose="020B0604030504040204" pitchFamily="34" charset="0"/>
              <a:cs typeface="Tahoma" panose="020B0604030504040204" pitchFamily="34" charset="0"/>
            </a:rPr>
            <a:t>– oficiu</a:t>
          </a:r>
          <a:endParaRPr lang="en-US" sz="2800">
            <a:latin typeface="Tahoma" panose="020B0604030504040204" pitchFamily="34" charset="0"/>
            <a:ea typeface="Tahoma" panose="020B0604030504040204" pitchFamily="34" charset="0"/>
            <a:cs typeface="Tahoma" panose="020B0604030504040204" pitchFamily="34" charset="0"/>
          </a:endParaRP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sz="1600"/>
        </a:p>
      </dgm:t>
    </dgm:pt>
    <dgm:pt modelId="{EA11EC18-831F-4F1C-9478-B91B106AA56A}">
      <dgm:prSet custT="1"/>
      <dgm:spPr/>
      <dgm:t>
        <a:bodyPr/>
        <a:lstStyle/>
        <a:p>
          <a:r>
            <a:rPr lang="ro-RO" sz="2800" b="1" dirty="0">
              <a:latin typeface="Tahoma" panose="020B0604030504040204" pitchFamily="34" charset="0"/>
              <a:ea typeface="Tahoma" panose="020B0604030504040204" pitchFamily="34" charset="0"/>
              <a:cs typeface="Tahoma" panose="020B0604030504040204" pitchFamily="34" charset="0"/>
            </a:rPr>
            <a:t>40p </a:t>
          </a:r>
          <a:r>
            <a:rPr lang="ro-RO" sz="2800" dirty="0">
              <a:latin typeface="Tahoma" panose="020B0604030504040204" pitchFamily="34" charset="0"/>
              <a:ea typeface="Tahoma" panose="020B0604030504040204" pitchFamily="34" charset="0"/>
              <a:cs typeface="Tahoma" panose="020B0604030504040204" pitchFamily="34" charset="0"/>
            </a:rPr>
            <a:t>– evaluare finală (test scris)</a:t>
          </a:r>
          <a:endParaRPr lang="en-US" sz="280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sz="1600"/>
        </a:p>
      </dgm:t>
    </dgm:pt>
    <dgm:pt modelId="{151861CF-A383-41A4-A726-AA682B2AB720}">
      <dgm:prSet custT="1"/>
      <dgm:spPr/>
      <dgm:t>
        <a:bodyPr/>
        <a:lstStyle/>
        <a:p>
          <a:r>
            <a:rPr lang="ro-RO" sz="2800" b="1">
              <a:latin typeface="Tahoma" panose="020B0604030504040204" pitchFamily="34" charset="0"/>
              <a:ea typeface="Tahoma" panose="020B0604030504040204" pitchFamily="34" charset="0"/>
              <a:cs typeface="Tahoma" panose="020B0604030504040204" pitchFamily="34" charset="0"/>
            </a:rPr>
            <a:t>50p</a:t>
          </a:r>
          <a:r>
            <a:rPr lang="ro-RO" sz="2800">
              <a:latin typeface="Tahoma" panose="020B0604030504040204" pitchFamily="34" charset="0"/>
              <a:ea typeface="Tahoma" panose="020B0604030504040204" pitchFamily="34" charset="0"/>
              <a:cs typeface="Tahoma" panose="020B0604030504040204" pitchFamily="34" charset="0"/>
            </a:rPr>
            <a:t> – laborator (proiecte)</a:t>
          </a:r>
          <a:endParaRPr lang="en-US" sz="280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sz="1600"/>
        </a:p>
      </dgm:t>
    </dgm:pt>
    <dgm:pt modelId="{3DB914EB-9DDA-4132-889A-F547513F4CF0}">
      <dgm:prSet custT="1"/>
      <dgm:spPr/>
      <dgm:t>
        <a:bodyPr/>
        <a:lstStyle/>
        <a:p>
          <a:r>
            <a:rPr lang="ro-RO" sz="2800" b="1" dirty="0">
              <a:latin typeface="Tahoma" panose="020B0604030504040204" pitchFamily="34" charset="0"/>
              <a:ea typeface="Tahoma" panose="020B0604030504040204" pitchFamily="34" charset="0"/>
              <a:cs typeface="Tahoma" panose="020B0604030504040204" pitchFamily="34" charset="0"/>
            </a:rPr>
            <a:t>** </a:t>
          </a:r>
          <a:r>
            <a:rPr lang="ro-RO" sz="2800" dirty="0">
              <a:latin typeface="Tahoma" panose="020B0604030504040204" pitchFamily="34" charset="0"/>
              <a:ea typeface="Tahoma" panose="020B0604030504040204" pitchFamily="34" charset="0"/>
              <a:cs typeface="Tahoma" panose="020B0604030504040204" pitchFamily="34" charset="0"/>
            </a:rPr>
            <a:t>– bonusuri (quiz-uri la final de curs,...)</a:t>
          </a:r>
          <a:endParaRPr lang="en-US" sz="2800"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sz="1600"/>
        </a:p>
      </dgm:t>
    </dgm:pt>
    <dgm:pt modelId="{31391E77-0467-4010-878A-C0C08C6B5A1D}" type="pres">
      <dgm:prSet presAssocID="{D85D40EA-B62C-42F3-8A14-749B72209AF1}" presName="vert0" presStyleCnt="0">
        <dgm:presLayoutVars>
          <dgm:dir/>
          <dgm:animOne val="branch"/>
          <dgm:animLvl val="lvl"/>
        </dgm:presLayoutVars>
      </dgm:prSet>
      <dgm:spPr/>
    </dgm:pt>
    <dgm:pt modelId="{37771A45-E03D-4BDE-ADB4-159A597D383D}" type="pres">
      <dgm:prSet presAssocID="{A449AA93-F16D-4C53-858C-B4317B36704F}" presName="thickLine" presStyleLbl="alignNode1" presStyleIdx="0" presStyleCnt="4"/>
      <dgm:spPr/>
    </dgm:pt>
    <dgm:pt modelId="{3CFCA86F-9A0B-4DE2-9FA9-3644B7B0002D}" type="pres">
      <dgm:prSet presAssocID="{A449AA93-F16D-4C53-858C-B4317B36704F}" presName="horz1" presStyleCnt="0"/>
      <dgm:spPr/>
    </dgm:pt>
    <dgm:pt modelId="{2ED34CE7-35FB-411C-9CFB-190449F4FE44}" type="pres">
      <dgm:prSet presAssocID="{A449AA93-F16D-4C53-858C-B4317B36704F}" presName="tx1" presStyleLbl="revTx" presStyleIdx="0" presStyleCnt="4"/>
      <dgm:spPr/>
    </dgm:pt>
    <dgm:pt modelId="{7AD3402C-98A3-40EA-8A5E-5376A0148CFD}" type="pres">
      <dgm:prSet presAssocID="{A449AA93-F16D-4C53-858C-B4317B36704F}" presName="vert1" presStyleCnt="0"/>
      <dgm:spPr/>
    </dgm:pt>
    <dgm:pt modelId="{60A41E8A-AC0A-45FF-AD50-27DCDDDA6243}" type="pres">
      <dgm:prSet presAssocID="{EA11EC18-831F-4F1C-9478-B91B106AA56A}" presName="thickLine" presStyleLbl="alignNode1" presStyleIdx="1" presStyleCnt="4"/>
      <dgm:spPr/>
    </dgm:pt>
    <dgm:pt modelId="{3613CB5D-86CA-42C9-A53F-EB7C27C919E5}" type="pres">
      <dgm:prSet presAssocID="{EA11EC18-831F-4F1C-9478-B91B106AA56A}" presName="horz1" presStyleCnt="0"/>
      <dgm:spPr/>
    </dgm:pt>
    <dgm:pt modelId="{3C7A2646-B067-499E-BAEE-C941D726E267}" type="pres">
      <dgm:prSet presAssocID="{EA11EC18-831F-4F1C-9478-B91B106AA56A}" presName="tx1" presStyleLbl="revTx" presStyleIdx="1" presStyleCnt="4"/>
      <dgm:spPr/>
    </dgm:pt>
    <dgm:pt modelId="{63B7F6ED-DD77-4C68-809D-48740815EC81}" type="pres">
      <dgm:prSet presAssocID="{EA11EC18-831F-4F1C-9478-B91B106AA56A}" presName="vert1" presStyleCnt="0"/>
      <dgm:spPr/>
    </dgm:pt>
    <dgm:pt modelId="{A730B498-9F5A-41B5-8ECF-6DDD3015B735}" type="pres">
      <dgm:prSet presAssocID="{151861CF-A383-41A4-A726-AA682B2AB720}" presName="thickLine" presStyleLbl="alignNode1" presStyleIdx="2" presStyleCnt="4"/>
      <dgm:spPr/>
    </dgm:pt>
    <dgm:pt modelId="{2622256A-F591-4E5C-8404-16DB1AA51F38}" type="pres">
      <dgm:prSet presAssocID="{151861CF-A383-41A4-A726-AA682B2AB720}" presName="horz1" presStyleCnt="0"/>
      <dgm:spPr/>
    </dgm:pt>
    <dgm:pt modelId="{0C5BB6A1-EAD4-434F-A5AE-C073B9E68825}" type="pres">
      <dgm:prSet presAssocID="{151861CF-A383-41A4-A726-AA682B2AB720}" presName="tx1" presStyleLbl="revTx" presStyleIdx="2" presStyleCnt="4"/>
      <dgm:spPr/>
    </dgm:pt>
    <dgm:pt modelId="{3BDF2B8E-C910-4499-A468-9993D77076A0}" type="pres">
      <dgm:prSet presAssocID="{151861CF-A383-41A4-A726-AA682B2AB720}" presName="vert1" presStyleCnt="0"/>
      <dgm:spPr/>
    </dgm:pt>
    <dgm:pt modelId="{83F4637F-7005-4BDF-8183-5115A7929952}" type="pres">
      <dgm:prSet presAssocID="{3DB914EB-9DDA-4132-889A-F547513F4CF0}" presName="thickLine" presStyleLbl="alignNode1" presStyleIdx="3" presStyleCnt="4"/>
      <dgm:spPr/>
    </dgm:pt>
    <dgm:pt modelId="{EF8C0BEF-CC0D-4E84-861E-ED21C6A5D18F}" type="pres">
      <dgm:prSet presAssocID="{3DB914EB-9DDA-4132-889A-F547513F4CF0}" presName="horz1" presStyleCnt="0"/>
      <dgm:spPr/>
    </dgm:pt>
    <dgm:pt modelId="{2EF83CA2-4F90-420E-BE00-423C9E2DB6AF}" type="pres">
      <dgm:prSet presAssocID="{3DB914EB-9DDA-4132-889A-F547513F4CF0}" presName="tx1" presStyleLbl="revTx" presStyleIdx="3" presStyleCnt="4"/>
      <dgm:spPr/>
    </dgm:pt>
    <dgm:pt modelId="{00D39B78-41B7-4981-984B-6C7A8F2EA391}" type="pres">
      <dgm:prSet presAssocID="{3DB914EB-9DDA-4132-889A-F547513F4CF0}" presName="vert1" presStyleCnt="0"/>
      <dgm:spPr/>
    </dgm:pt>
  </dgm:ptLst>
  <dgm:cxnLst>
    <dgm:cxn modelId="{1BB4421C-A850-4319-9C4C-4D36FB7CA54F}" srcId="{D85D40EA-B62C-42F3-8A14-749B72209AF1}" destId="{3DB914EB-9DDA-4132-889A-F547513F4CF0}" srcOrd="3" destOrd="0" parTransId="{A2196D71-5A7B-4D53-BF54-7332ED52760E}" sibTransId="{7982089E-BFDF-437E-AB6F-32629628B52B}"/>
    <dgm:cxn modelId="{36C38D23-B945-49A8-BF32-297116C66539}" type="presOf" srcId="{151861CF-A383-41A4-A726-AA682B2AB720}" destId="{0C5BB6A1-EAD4-434F-A5AE-C073B9E68825}" srcOrd="0" destOrd="0" presId="urn:microsoft.com/office/officeart/2008/layout/LinedList"/>
    <dgm:cxn modelId="{18A5F23C-1276-4DD0-9746-FD5EA9DE4925}" type="presOf" srcId="{EA11EC18-831F-4F1C-9478-B91B106AA56A}" destId="{3C7A2646-B067-499E-BAEE-C941D726E267}"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8EF9A16E-3FC5-4E39-9E24-D43550852740}" type="presOf" srcId="{D85D40EA-B62C-42F3-8A14-749B72209AF1}" destId="{31391E77-0467-4010-878A-C0C08C6B5A1D}" srcOrd="0" destOrd="0" presId="urn:microsoft.com/office/officeart/2008/layout/LinedList"/>
    <dgm:cxn modelId="{E288E472-A718-4DF8-B5F2-6096FC2B96FF}" type="presOf" srcId="{3DB914EB-9DDA-4132-889A-F547513F4CF0}" destId="{2EF83CA2-4F90-420E-BE00-423C9E2DB6AF}" srcOrd="0" destOrd="0" presId="urn:microsoft.com/office/officeart/2008/layout/LinedList"/>
    <dgm:cxn modelId="{B353FE91-3526-4029-8B75-1FC488FA9FDC}" type="presOf" srcId="{A449AA93-F16D-4C53-858C-B4317B36704F}" destId="{2ED34CE7-35FB-411C-9CFB-190449F4FE44}"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306D5DB0-3F7F-4A4C-9256-0C96431314A8}" type="presParOf" srcId="{31391E77-0467-4010-878A-C0C08C6B5A1D}" destId="{37771A45-E03D-4BDE-ADB4-159A597D383D}" srcOrd="0" destOrd="0" presId="urn:microsoft.com/office/officeart/2008/layout/LinedList"/>
    <dgm:cxn modelId="{13F0839C-F544-482C-8030-EB5A326F0312}" type="presParOf" srcId="{31391E77-0467-4010-878A-C0C08C6B5A1D}" destId="{3CFCA86F-9A0B-4DE2-9FA9-3644B7B0002D}" srcOrd="1" destOrd="0" presId="urn:microsoft.com/office/officeart/2008/layout/LinedList"/>
    <dgm:cxn modelId="{24D587AD-C959-4E08-995B-E45359904CC6}" type="presParOf" srcId="{3CFCA86F-9A0B-4DE2-9FA9-3644B7B0002D}" destId="{2ED34CE7-35FB-411C-9CFB-190449F4FE44}" srcOrd="0" destOrd="0" presId="urn:microsoft.com/office/officeart/2008/layout/LinedList"/>
    <dgm:cxn modelId="{60E8BD92-DA17-4361-80AD-DB0B25DE87C1}" type="presParOf" srcId="{3CFCA86F-9A0B-4DE2-9FA9-3644B7B0002D}" destId="{7AD3402C-98A3-40EA-8A5E-5376A0148CFD}" srcOrd="1" destOrd="0" presId="urn:microsoft.com/office/officeart/2008/layout/LinedList"/>
    <dgm:cxn modelId="{AE3E4914-DF94-4471-B9F0-7960E91AC123}" type="presParOf" srcId="{31391E77-0467-4010-878A-C0C08C6B5A1D}" destId="{60A41E8A-AC0A-45FF-AD50-27DCDDDA6243}" srcOrd="2" destOrd="0" presId="urn:microsoft.com/office/officeart/2008/layout/LinedList"/>
    <dgm:cxn modelId="{0E58BDE8-EC77-4140-9003-3CCB66E7B391}" type="presParOf" srcId="{31391E77-0467-4010-878A-C0C08C6B5A1D}" destId="{3613CB5D-86CA-42C9-A53F-EB7C27C919E5}" srcOrd="3" destOrd="0" presId="urn:microsoft.com/office/officeart/2008/layout/LinedList"/>
    <dgm:cxn modelId="{40A925F4-F991-489E-93A1-BA5E9ECC4E5C}" type="presParOf" srcId="{3613CB5D-86CA-42C9-A53F-EB7C27C919E5}" destId="{3C7A2646-B067-499E-BAEE-C941D726E267}" srcOrd="0" destOrd="0" presId="urn:microsoft.com/office/officeart/2008/layout/LinedList"/>
    <dgm:cxn modelId="{480BF39E-55A6-44C3-8A7F-B6F316660590}" type="presParOf" srcId="{3613CB5D-86CA-42C9-A53F-EB7C27C919E5}" destId="{63B7F6ED-DD77-4C68-809D-48740815EC81}" srcOrd="1" destOrd="0" presId="urn:microsoft.com/office/officeart/2008/layout/LinedList"/>
    <dgm:cxn modelId="{91926AEE-98E5-4518-BC44-A240069571FF}" type="presParOf" srcId="{31391E77-0467-4010-878A-C0C08C6B5A1D}" destId="{A730B498-9F5A-41B5-8ECF-6DDD3015B735}" srcOrd="4" destOrd="0" presId="urn:microsoft.com/office/officeart/2008/layout/LinedList"/>
    <dgm:cxn modelId="{DEDE884E-5D99-4A85-B862-C3B9588DB370}" type="presParOf" srcId="{31391E77-0467-4010-878A-C0C08C6B5A1D}" destId="{2622256A-F591-4E5C-8404-16DB1AA51F38}" srcOrd="5" destOrd="0" presId="urn:microsoft.com/office/officeart/2008/layout/LinedList"/>
    <dgm:cxn modelId="{905872B7-B689-48E9-97D2-15ABB38410F3}" type="presParOf" srcId="{2622256A-F591-4E5C-8404-16DB1AA51F38}" destId="{0C5BB6A1-EAD4-434F-A5AE-C073B9E68825}" srcOrd="0" destOrd="0" presId="urn:microsoft.com/office/officeart/2008/layout/LinedList"/>
    <dgm:cxn modelId="{22E89E5B-7D05-4911-AD4E-9031B6E73EC9}" type="presParOf" srcId="{2622256A-F591-4E5C-8404-16DB1AA51F38}" destId="{3BDF2B8E-C910-4499-A468-9993D77076A0}" srcOrd="1" destOrd="0" presId="urn:microsoft.com/office/officeart/2008/layout/LinedList"/>
    <dgm:cxn modelId="{087827C7-ADC6-4CAE-8A12-38ACCC74ADD1}" type="presParOf" srcId="{31391E77-0467-4010-878A-C0C08C6B5A1D}" destId="{83F4637F-7005-4BDF-8183-5115A7929952}" srcOrd="6" destOrd="0" presId="urn:microsoft.com/office/officeart/2008/layout/LinedList"/>
    <dgm:cxn modelId="{B5D17E9C-C098-43FD-B0C6-B058C0F16C71}" type="presParOf" srcId="{31391E77-0467-4010-878A-C0C08C6B5A1D}" destId="{EF8C0BEF-CC0D-4E84-861E-ED21C6A5D18F}" srcOrd="7" destOrd="0" presId="urn:microsoft.com/office/officeart/2008/layout/LinedList"/>
    <dgm:cxn modelId="{8F2B3CCA-E3EB-4847-8CA8-94546138DB70}" type="presParOf" srcId="{EF8C0BEF-CC0D-4E84-861E-ED21C6A5D18F}" destId="{2EF83CA2-4F90-420E-BE00-423C9E2DB6AF}" srcOrd="0" destOrd="0" presId="urn:microsoft.com/office/officeart/2008/layout/LinedList"/>
    <dgm:cxn modelId="{F7193626-E1B5-47F8-9457-2778F459A7B5}" type="presParOf" srcId="{EF8C0BEF-CC0D-4E84-861E-ED21C6A5D18F}" destId="{00D39B78-41B7-4981-984B-6C7A8F2EA3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449AA93-F16D-4C53-858C-B4317B36704F}">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3.1 Colectarea datelor </a:t>
          </a:r>
        </a:p>
        <a:p>
          <a:r>
            <a:rPr lang="ro-RO" sz="2400" b="0" dirty="0">
              <a:latin typeface="Tahoma" panose="020B0604030504040204" pitchFamily="34" charset="0"/>
              <a:ea typeface="Tahoma" panose="020B0604030504040204" pitchFamily="34" charset="0"/>
              <a:cs typeface="Tahoma" panose="020B0604030504040204" pitchFamily="34" charset="0"/>
            </a:rPr>
            <a:t>(proces empiric)</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3.2 Analiza datelor</a:t>
          </a:r>
        </a:p>
        <a:p>
          <a:r>
            <a:rPr lang="ro-RO" sz="2400" b="0" dirty="0">
              <a:latin typeface="Tahoma" panose="020B0604030504040204" pitchFamily="34" charset="0"/>
              <a:ea typeface="Tahoma" panose="020B0604030504040204" pitchFamily="34" charset="0"/>
              <a:cs typeface="Tahoma" panose="020B0604030504040204" pitchFamily="34" charset="0"/>
            </a:rPr>
            <a:t>(proces inductiv – </a:t>
          </a:r>
          <a:r>
            <a:rPr lang="ro-RO" sz="2400" b="0" i="1" dirty="0">
              <a:latin typeface="Tahoma" panose="020B0604030504040204" pitchFamily="34" charset="0"/>
              <a:ea typeface="Tahoma" panose="020B0604030504040204" pitchFamily="34" charset="0"/>
              <a:cs typeface="Tahoma" panose="020B0604030504040204" pitchFamily="34" charset="0"/>
            </a:rPr>
            <a:t>bottom-up</a:t>
          </a:r>
          <a:r>
            <a:rPr lang="ro-RO" sz="2400" b="0" dirty="0">
              <a:latin typeface="Tahoma" panose="020B0604030504040204" pitchFamily="34" charset="0"/>
              <a:ea typeface="Tahoma" panose="020B0604030504040204" pitchFamily="34" charset="0"/>
              <a:cs typeface="Tahoma" panose="020B0604030504040204" pitchFamily="34" charset="0"/>
            </a:rPr>
            <a:t>)</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3.3 Modelarea datelor</a:t>
          </a:r>
        </a:p>
        <a:p>
          <a:r>
            <a:rPr lang="ro-RO" sz="2400" b="0" dirty="0">
              <a:latin typeface="Tahoma" panose="020B0604030504040204" pitchFamily="34" charset="0"/>
              <a:ea typeface="Tahoma" panose="020B0604030504040204" pitchFamily="34" charset="0"/>
              <a:cs typeface="Tahoma" panose="020B0604030504040204" pitchFamily="34" charset="0"/>
            </a:rPr>
            <a:t>(proces de  sinteză)</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3.4 Extragerea cerințelor</a:t>
          </a:r>
        </a:p>
        <a:p>
          <a:r>
            <a:rPr lang="ro-RO" sz="2400" b="0" dirty="0">
              <a:latin typeface="Tahoma" panose="020B0604030504040204" pitchFamily="34" charset="0"/>
              <a:ea typeface="Tahoma" panose="020B0604030504040204" pitchFamily="34" charset="0"/>
              <a:cs typeface="Tahoma" panose="020B0604030504040204" pitchFamily="34" charset="0"/>
            </a:rPr>
            <a:t>(proces deductiv-analitic)</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FDAEA9BA-223A-4BA0-B6BA-7A4035824B7F}" type="pres">
      <dgm:prSet presAssocID="{D85D40EA-B62C-42F3-8A14-749B72209AF1}" presName="vert0" presStyleCnt="0">
        <dgm:presLayoutVars>
          <dgm:dir/>
          <dgm:animOne val="branch"/>
          <dgm:animLvl val="lvl"/>
        </dgm:presLayoutVars>
      </dgm:prSet>
      <dgm:spPr/>
    </dgm:pt>
    <dgm:pt modelId="{5B9F14BD-0312-45DD-832F-BA87404F9370}" type="pres">
      <dgm:prSet presAssocID="{A449AA93-F16D-4C53-858C-B4317B36704F}" presName="thickLine" presStyleLbl="alignNode1" presStyleIdx="0" presStyleCnt="4"/>
      <dgm:spPr/>
    </dgm:pt>
    <dgm:pt modelId="{553319FF-0999-4ADD-969D-C0B1827AC109}" type="pres">
      <dgm:prSet presAssocID="{A449AA93-F16D-4C53-858C-B4317B36704F}" presName="horz1" presStyleCnt="0"/>
      <dgm:spPr/>
    </dgm:pt>
    <dgm:pt modelId="{7377E722-3619-4E79-9E47-F89979A5363F}" type="pres">
      <dgm:prSet presAssocID="{A449AA93-F16D-4C53-858C-B4317B36704F}" presName="tx1" presStyleLbl="revTx" presStyleIdx="0" presStyleCnt="4"/>
      <dgm:spPr/>
    </dgm:pt>
    <dgm:pt modelId="{CD84196B-F76F-45B9-B7BF-CBA745A0ECA0}" type="pres">
      <dgm:prSet presAssocID="{A449AA93-F16D-4C53-858C-B4317B36704F}" presName="vert1" presStyleCnt="0"/>
      <dgm:spPr/>
    </dgm:pt>
    <dgm:pt modelId="{D3730130-6CDF-4B0E-B1E9-5DEB0DFD6DB2}" type="pres">
      <dgm:prSet presAssocID="{EA11EC18-831F-4F1C-9478-B91B106AA56A}" presName="thickLine" presStyleLbl="alignNode1" presStyleIdx="1" presStyleCnt="4"/>
      <dgm:spPr/>
    </dgm:pt>
    <dgm:pt modelId="{7DFFD1C3-C036-443D-BAAE-E53D39274BDD}" type="pres">
      <dgm:prSet presAssocID="{EA11EC18-831F-4F1C-9478-B91B106AA56A}" presName="horz1" presStyleCnt="0"/>
      <dgm:spPr/>
    </dgm:pt>
    <dgm:pt modelId="{5D08B95C-9314-4FB3-8326-216A88CDD995}" type="pres">
      <dgm:prSet presAssocID="{EA11EC18-831F-4F1C-9478-B91B106AA56A}" presName="tx1" presStyleLbl="revTx" presStyleIdx="1" presStyleCnt="4"/>
      <dgm:spPr/>
    </dgm:pt>
    <dgm:pt modelId="{17BA4536-4D86-4825-85DA-525A087BE16B}" type="pres">
      <dgm:prSet presAssocID="{EA11EC18-831F-4F1C-9478-B91B106AA56A}" presName="vert1" presStyleCnt="0"/>
      <dgm:spPr/>
    </dgm:pt>
    <dgm:pt modelId="{0C8751B8-2138-41E9-8FA4-333869958CC7}" type="pres">
      <dgm:prSet presAssocID="{151861CF-A383-41A4-A726-AA682B2AB720}" presName="thickLine" presStyleLbl="alignNode1" presStyleIdx="2" presStyleCnt="4"/>
      <dgm:spPr/>
    </dgm:pt>
    <dgm:pt modelId="{B10A610B-5390-4BFA-B16D-648F43ECD2F7}" type="pres">
      <dgm:prSet presAssocID="{151861CF-A383-41A4-A726-AA682B2AB720}" presName="horz1" presStyleCnt="0"/>
      <dgm:spPr/>
    </dgm:pt>
    <dgm:pt modelId="{7BDD6FCD-6B02-4D54-BF07-29A3A227AFC5}" type="pres">
      <dgm:prSet presAssocID="{151861CF-A383-41A4-A726-AA682B2AB720}" presName="tx1" presStyleLbl="revTx" presStyleIdx="2" presStyleCnt="4"/>
      <dgm:spPr/>
    </dgm:pt>
    <dgm:pt modelId="{22F1A26B-39E5-4CB3-80FF-173006CAA114}" type="pres">
      <dgm:prSet presAssocID="{151861CF-A383-41A4-A726-AA682B2AB720}" presName="vert1" presStyleCnt="0"/>
      <dgm:spPr/>
    </dgm:pt>
    <dgm:pt modelId="{79C52045-A340-48B9-B6E3-3DA1E2B7D74A}" type="pres">
      <dgm:prSet presAssocID="{3DB914EB-9DDA-4132-889A-F547513F4CF0}" presName="thickLine" presStyleLbl="alignNode1" presStyleIdx="3" presStyleCnt="4"/>
      <dgm:spPr/>
    </dgm:pt>
    <dgm:pt modelId="{59381170-1C85-48BE-8C23-B816C9535453}" type="pres">
      <dgm:prSet presAssocID="{3DB914EB-9DDA-4132-889A-F547513F4CF0}" presName="horz1" presStyleCnt="0"/>
      <dgm:spPr/>
    </dgm:pt>
    <dgm:pt modelId="{366A0B96-FD2C-4043-8CC9-1582681A773C}" type="pres">
      <dgm:prSet presAssocID="{3DB914EB-9DDA-4132-889A-F547513F4CF0}" presName="tx1" presStyleLbl="revTx" presStyleIdx="3" presStyleCnt="4"/>
      <dgm:spPr/>
    </dgm:pt>
    <dgm:pt modelId="{86E0B128-2916-4E8B-8749-6C23CAFB8C53}" type="pres">
      <dgm:prSet presAssocID="{3DB914EB-9DDA-4132-889A-F547513F4CF0}" presName="vert1" presStyleCnt="0"/>
      <dgm:spPr/>
    </dgm:pt>
  </dgm:ptLst>
  <dgm:cxnLst>
    <dgm:cxn modelId="{C1C38607-6C83-47B9-A667-663DF72D2103}" type="presOf" srcId="{3DB914EB-9DDA-4132-889A-F547513F4CF0}" destId="{366A0B96-FD2C-4043-8CC9-1582681A773C}" srcOrd="0" destOrd="0" presId="urn:microsoft.com/office/officeart/2008/layout/LinedList"/>
    <dgm:cxn modelId="{57368A09-086D-4DA2-8F2C-485423D141D8}" type="presOf" srcId="{EA11EC18-831F-4F1C-9478-B91B106AA56A}" destId="{5D08B95C-9314-4FB3-8326-216A88CDD995}" srcOrd="0" destOrd="0" presId="urn:microsoft.com/office/officeart/2008/layout/LinedList"/>
    <dgm:cxn modelId="{4E02B616-0CC4-475F-A7A6-200FED8B61B0}" type="presOf" srcId="{A449AA93-F16D-4C53-858C-B4317B36704F}" destId="{7377E722-3619-4E79-9E47-F89979A5363F}"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9DAA5942-7B72-460C-A528-C8B7442CD8FD}" srcId="{D85D40EA-B62C-42F3-8A14-749B72209AF1}" destId="{A449AA93-F16D-4C53-858C-B4317B36704F}" srcOrd="0" destOrd="0" parTransId="{C2EA2FB6-CF44-453B-8040-23BA2FB16619}" sibTransId="{9DCECE12-2DD5-469A-817F-91CBF4B3E4AB}"/>
    <dgm:cxn modelId="{218AFC95-5629-403C-BC9A-103F2F206504}" type="presOf" srcId="{D85D40EA-B62C-42F3-8A14-749B72209AF1}" destId="{FDAEA9BA-223A-4BA0-B6BA-7A4035824B7F}"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76A0E7FD-C48B-453F-8104-37CBD6FEEC3B}" type="presOf" srcId="{151861CF-A383-41A4-A726-AA682B2AB720}" destId="{7BDD6FCD-6B02-4D54-BF07-29A3A227AFC5}" srcOrd="0" destOrd="0" presId="urn:microsoft.com/office/officeart/2008/layout/LinedList"/>
    <dgm:cxn modelId="{E065FEDB-C129-4B35-9149-6302B98878AF}" type="presParOf" srcId="{FDAEA9BA-223A-4BA0-B6BA-7A4035824B7F}" destId="{5B9F14BD-0312-45DD-832F-BA87404F9370}" srcOrd="0" destOrd="0" presId="urn:microsoft.com/office/officeart/2008/layout/LinedList"/>
    <dgm:cxn modelId="{F28ADC96-E4EB-419A-9F13-B0262F43808A}" type="presParOf" srcId="{FDAEA9BA-223A-4BA0-B6BA-7A4035824B7F}" destId="{553319FF-0999-4ADD-969D-C0B1827AC109}" srcOrd="1" destOrd="0" presId="urn:microsoft.com/office/officeart/2008/layout/LinedList"/>
    <dgm:cxn modelId="{A6549A4D-94DE-4348-9C46-5247B3DC6560}" type="presParOf" srcId="{553319FF-0999-4ADD-969D-C0B1827AC109}" destId="{7377E722-3619-4E79-9E47-F89979A5363F}" srcOrd="0" destOrd="0" presId="urn:microsoft.com/office/officeart/2008/layout/LinedList"/>
    <dgm:cxn modelId="{C4167118-D918-48C4-8227-B580013705CB}" type="presParOf" srcId="{553319FF-0999-4ADD-969D-C0B1827AC109}" destId="{CD84196B-F76F-45B9-B7BF-CBA745A0ECA0}" srcOrd="1" destOrd="0" presId="urn:microsoft.com/office/officeart/2008/layout/LinedList"/>
    <dgm:cxn modelId="{3E610759-5F3E-4805-BA3A-4E538B67F51D}" type="presParOf" srcId="{FDAEA9BA-223A-4BA0-B6BA-7A4035824B7F}" destId="{D3730130-6CDF-4B0E-B1E9-5DEB0DFD6DB2}" srcOrd="2" destOrd="0" presId="urn:microsoft.com/office/officeart/2008/layout/LinedList"/>
    <dgm:cxn modelId="{4291BA2D-9AC3-489E-8CF4-3DFA2AA17463}" type="presParOf" srcId="{FDAEA9BA-223A-4BA0-B6BA-7A4035824B7F}" destId="{7DFFD1C3-C036-443D-BAAE-E53D39274BDD}" srcOrd="3" destOrd="0" presId="urn:microsoft.com/office/officeart/2008/layout/LinedList"/>
    <dgm:cxn modelId="{20090C22-CDD0-4E22-A62B-332DD47933A6}" type="presParOf" srcId="{7DFFD1C3-C036-443D-BAAE-E53D39274BDD}" destId="{5D08B95C-9314-4FB3-8326-216A88CDD995}" srcOrd="0" destOrd="0" presId="urn:microsoft.com/office/officeart/2008/layout/LinedList"/>
    <dgm:cxn modelId="{CA4EB5FE-B877-4A14-AC04-4ABBFCE492F8}" type="presParOf" srcId="{7DFFD1C3-C036-443D-BAAE-E53D39274BDD}" destId="{17BA4536-4D86-4825-85DA-525A087BE16B}" srcOrd="1" destOrd="0" presId="urn:microsoft.com/office/officeart/2008/layout/LinedList"/>
    <dgm:cxn modelId="{83D3C4EF-1263-43D7-9665-A93526B329FF}" type="presParOf" srcId="{FDAEA9BA-223A-4BA0-B6BA-7A4035824B7F}" destId="{0C8751B8-2138-41E9-8FA4-333869958CC7}" srcOrd="4" destOrd="0" presId="urn:microsoft.com/office/officeart/2008/layout/LinedList"/>
    <dgm:cxn modelId="{EE381AA6-D0DF-47A3-8FA4-DFD89B58AC4D}" type="presParOf" srcId="{FDAEA9BA-223A-4BA0-B6BA-7A4035824B7F}" destId="{B10A610B-5390-4BFA-B16D-648F43ECD2F7}" srcOrd="5" destOrd="0" presId="urn:microsoft.com/office/officeart/2008/layout/LinedList"/>
    <dgm:cxn modelId="{E168E850-9D74-4F80-897E-4C594C64168B}" type="presParOf" srcId="{B10A610B-5390-4BFA-B16D-648F43ECD2F7}" destId="{7BDD6FCD-6B02-4D54-BF07-29A3A227AFC5}" srcOrd="0" destOrd="0" presId="urn:microsoft.com/office/officeart/2008/layout/LinedList"/>
    <dgm:cxn modelId="{015607CB-473C-4FAA-8DA3-F74876F395A3}" type="presParOf" srcId="{B10A610B-5390-4BFA-B16D-648F43ECD2F7}" destId="{22F1A26B-39E5-4CB3-80FF-173006CAA114}" srcOrd="1" destOrd="0" presId="urn:microsoft.com/office/officeart/2008/layout/LinedList"/>
    <dgm:cxn modelId="{1D29A528-30EF-4220-89AA-25F78CDFC706}" type="presParOf" srcId="{FDAEA9BA-223A-4BA0-B6BA-7A4035824B7F}" destId="{79C52045-A340-48B9-B6E3-3DA1E2B7D74A}" srcOrd="6" destOrd="0" presId="urn:microsoft.com/office/officeart/2008/layout/LinedList"/>
    <dgm:cxn modelId="{0693A878-AD70-4D60-B089-004F449DF0EC}" type="presParOf" srcId="{FDAEA9BA-223A-4BA0-B6BA-7A4035824B7F}" destId="{59381170-1C85-48BE-8C23-B816C9535453}" srcOrd="7" destOrd="0" presId="urn:microsoft.com/office/officeart/2008/layout/LinedList"/>
    <dgm:cxn modelId="{FE69451B-5FB3-4829-924B-0727BB7063AE}" type="presParOf" srcId="{59381170-1C85-48BE-8C23-B816C9535453}" destId="{366A0B96-FD2C-4043-8CC9-1582681A773C}" srcOrd="0" destOrd="0" presId="urn:microsoft.com/office/officeart/2008/layout/LinedList"/>
    <dgm:cxn modelId="{311F000C-485C-4BF6-8700-55FA0F5B2110}" type="presParOf" srcId="{59381170-1C85-48BE-8C23-B816C9535453}" destId="{86E0B128-2916-4E8B-8749-6C23CAFB8C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449AA93-F16D-4C53-858C-B4317B36704F}">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3.1 Colectarea datelor </a:t>
          </a:r>
        </a:p>
        <a:p>
          <a:r>
            <a:rPr lang="ro-RO" sz="2400" b="0" dirty="0">
              <a:latin typeface="Tahoma" panose="020B0604030504040204" pitchFamily="34" charset="0"/>
              <a:ea typeface="Tahoma" panose="020B0604030504040204" pitchFamily="34" charset="0"/>
              <a:cs typeface="Tahoma" panose="020B0604030504040204" pitchFamily="34" charset="0"/>
            </a:rPr>
            <a:t>(proces empiric)</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3.2 Analiza datelor</a:t>
          </a:r>
        </a:p>
        <a:p>
          <a:r>
            <a:rPr lang="ro-RO" sz="2400" b="0" dirty="0">
              <a:latin typeface="Tahoma" panose="020B0604030504040204" pitchFamily="34" charset="0"/>
              <a:ea typeface="Tahoma" panose="020B0604030504040204" pitchFamily="34" charset="0"/>
              <a:cs typeface="Tahoma" panose="020B0604030504040204" pitchFamily="34" charset="0"/>
            </a:rPr>
            <a:t>(proces inductiv – </a:t>
          </a:r>
          <a:r>
            <a:rPr lang="ro-RO" sz="2400" b="0" i="1" dirty="0">
              <a:latin typeface="Tahoma" panose="020B0604030504040204" pitchFamily="34" charset="0"/>
              <a:ea typeface="Tahoma" panose="020B0604030504040204" pitchFamily="34" charset="0"/>
              <a:cs typeface="Tahoma" panose="020B0604030504040204" pitchFamily="34" charset="0"/>
            </a:rPr>
            <a:t>bottom-up</a:t>
          </a:r>
          <a:r>
            <a:rPr lang="ro-RO" sz="2400" b="0" dirty="0">
              <a:latin typeface="Tahoma" panose="020B0604030504040204" pitchFamily="34" charset="0"/>
              <a:ea typeface="Tahoma" panose="020B0604030504040204" pitchFamily="34" charset="0"/>
              <a:cs typeface="Tahoma" panose="020B0604030504040204" pitchFamily="34" charset="0"/>
            </a:rPr>
            <a:t>)</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3.3 Modelarea datelor</a:t>
          </a:r>
        </a:p>
        <a:p>
          <a:r>
            <a:rPr lang="ro-RO" sz="2400" b="0" dirty="0">
              <a:latin typeface="Tahoma" panose="020B0604030504040204" pitchFamily="34" charset="0"/>
              <a:ea typeface="Tahoma" panose="020B0604030504040204" pitchFamily="34" charset="0"/>
              <a:cs typeface="Tahoma" panose="020B0604030504040204" pitchFamily="34" charset="0"/>
            </a:rPr>
            <a:t>(proces de  sinteză)</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custT="1"/>
      <dgm:spPr/>
      <dgm:t>
        <a:bodyPr/>
        <a:lstStyle/>
        <a:p>
          <a:r>
            <a:rPr lang="ro-RO" sz="3600" b="0" dirty="0">
              <a:latin typeface="Tahoma" panose="020B0604030504040204" pitchFamily="34" charset="0"/>
              <a:ea typeface="Tahoma" panose="020B0604030504040204" pitchFamily="34" charset="0"/>
              <a:cs typeface="Tahoma" panose="020B0604030504040204" pitchFamily="34" charset="0"/>
            </a:rPr>
            <a:t>3.4 Extragerea cerințelor</a:t>
          </a:r>
        </a:p>
        <a:p>
          <a:r>
            <a:rPr lang="ro-RO" sz="2400" b="0" dirty="0">
              <a:latin typeface="Tahoma" panose="020B0604030504040204" pitchFamily="34" charset="0"/>
              <a:ea typeface="Tahoma" panose="020B0604030504040204" pitchFamily="34" charset="0"/>
              <a:cs typeface="Tahoma" panose="020B0604030504040204" pitchFamily="34" charset="0"/>
            </a:rPr>
            <a:t>(proces deductiv-analitic)</a:t>
          </a:r>
          <a:endParaRPr lang="en-US" sz="2400" b="0"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FDAEA9BA-223A-4BA0-B6BA-7A4035824B7F}" type="pres">
      <dgm:prSet presAssocID="{D85D40EA-B62C-42F3-8A14-749B72209AF1}" presName="vert0" presStyleCnt="0">
        <dgm:presLayoutVars>
          <dgm:dir/>
          <dgm:animOne val="branch"/>
          <dgm:animLvl val="lvl"/>
        </dgm:presLayoutVars>
      </dgm:prSet>
      <dgm:spPr/>
    </dgm:pt>
    <dgm:pt modelId="{5B9F14BD-0312-45DD-832F-BA87404F9370}" type="pres">
      <dgm:prSet presAssocID="{A449AA93-F16D-4C53-858C-B4317B36704F}" presName="thickLine" presStyleLbl="alignNode1" presStyleIdx="0" presStyleCnt="4"/>
      <dgm:spPr/>
    </dgm:pt>
    <dgm:pt modelId="{553319FF-0999-4ADD-969D-C0B1827AC109}" type="pres">
      <dgm:prSet presAssocID="{A449AA93-F16D-4C53-858C-B4317B36704F}" presName="horz1" presStyleCnt="0"/>
      <dgm:spPr/>
    </dgm:pt>
    <dgm:pt modelId="{7377E722-3619-4E79-9E47-F89979A5363F}" type="pres">
      <dgm:prSet presAssocID="{A449AA93-F16D-4C53-858C-B4317B36704F}" presName="tx1" presStyleLbl="revTx" presStyleIdx="0" presStyleCnt="4"/>
      <dgm:spPr/>
    </dgm:pt>
    <dgm:pt modelId="{CD84196B-F76F-45B9-B7BF-CBA745A0ECA0}" type="pres">
      <dgm:prSet presAssocID="{A449AA93-F16D-4C53-858C-B4317B36704F}" presName="vert1" presStyleCnt="0"/>
      <dgm:spPr/>
    </dgm:pt>
    <dgm:pt modelId="{D3730130-6CDF-4B0E-B1E9-5DEB0DFD6DB2}" type="pres">
      <dgm:prSet presAssocID="{EA11EC18-831F-4F1C-9478-B91B106AA56A}" presName="thickLine" presStyleLbl="alignNode1" presStyleIdx="1" presStyleCnt="4"/>
      <dgm:spPr/>
    </dgm:pt>
    <dgm:pt modelId="{7DFFD1C3-C036-443D-BAAE-E53D39274BDD}" type="pres">
      <dgm:prSet presAssocID="{EA11EC18-831F-4F1C-9478-B91B106AA56A}" presName="horz1" presStyleCnt="0"/>
      <dgm:spPr/>
    </dgm:pt>
    <dgm:pt modelId="{5D08B95C-9314-4FB3-8326-216A88CDD995}" type="pres">
      <dgm:prSet presAssocID="{EA11EC18-831F-4F1C-9478-B91B106AA56A}" presName="tx1" presStyleLbl="revTx" presStyleIdx="1" presStyleCnt="4"/>
      <dgm:spPr/>
    </dgm:pt>
    <dgm:pt modelId="{17BA4536-4D86-4825-85DA-525A087BE16B}" type="pres">
      <dgm:prSet presAssocID="{EA11EC18-831F-4F1C-9478-B91B106AA56A}" presName="vert1" presStyleCnt="0"/>
      <dgm:spPr/>
    </dgm:pt>
    <dgm:pt modelId="{0C8751B8-2138-41E9-8FA4-333869958CC7}" type="pres">
      <dgm:prSet presAssocID="{151861CF-A383-41A4-A726-AA682B2AB720}" presName="thickLine" presStyleLbl="alignNode1" presStyleIdx="2" presStyleCnt="4"/>
      <dgm:spPr/>
    </dgm:pt>
    <dgm:pt modelId="{B10A610B-5390-4BFA-B16D-648F43ECD2F7}" type="pres">
      <dgm:prSet presAssocID="{151861CF-A383-41A4-A726-AA682B2AB720}" presName="horz1" presStyleCnt="0"/>
      <dgm:spPr/>
    </dgm:pt>
    <dgm:pt modelId="{7BDD6FCD-6B02-4D54-BF07-29A3A227AFC5}" type="pres">
      <dgm:prSet presAssocID="{151861CF-A383-41A4-A726-AA682B2AB720}" presName="tx1" presStyleLbl="revTx" presStyleIdx="2" presStyleCnt="4"/>
      <dgm:spPr/>
    </dgm:pt>
    <dgm:pt modelId="{22F1A26B-39E5-4CB3-80FF-173006CAA114}" type="pres">
      <dgm:prSet presAssocID="{151861CF-A383-41A4-A726-AA682B2AB720}" presName="vert1" presStyleCnt="0"/>
      <dgm:spPr/>
    </dgm:pt>
    <dgm:pt modelId="{79C52045-A340-48B9-B6E3-3DA1E2B7D74A}" type="pres">
      <dgm:prSet presAssocID="{3DB914EB-9DDA-4132-889A-F547513F4CF0}" presName="thickLine" presStyleLbl="alignNode1" presStyleIdx="3" presStyleCnt="4"/>
      <dgm:spPr/>
    </dgm:pt>
    <dgm:pt modelId="{59381170-1C85-48BE-8C23-B816C9535453}" type="pres">
      <dgm:prSet presAssocID="{3DB914EB-9DDA-4132-889A-F547513F4CF0}" presName="horz1" presStyleCnt="0"/>
      <dgm:spPr/>
    </dgm:pt>
    <dgm:pt modelId="{366A0B96-FD2C-4043-8CC9-1582681A773C}" type="pres">
      <dgm:prSet presAssocID="{3DB914EB-9DDA-4132-889A-F547513F4CF0}" presName="tx1" presStyleLbl="revTx" presStyleIdx="3" presStyleCnt="4"/>
      <dgm:spPr/>
    </dgm:pt>
    <dgm:pt modelId="{86E0B128-2916-4E8B-8749-6C23CAFB8C53}" type="pres">
      <dgm:prSet presAssocID="{3DB914EB-9DDA-4132-889A-F547513F4CF0}" presName="vert1" presStyleCnt="0"/>
      <dgm:spPr/>
    </dgm:pt>
  </dgm:ptLst>
  <dgm:cxnLst>
    <dgm:cxn modelId="{C1C38607-6C83-47B9-A667-663DF72D2103}" type="presOf" srcId="{3DB914EB-9DDA-4132-889A-F547513F4CF0}" destId="{366A0B96-FD2C-4043-8CC9-1582681A773C}" srcOrd="0" destOrd="0" presId="urn:microsoft.com/office/officeart/2008/layout/LinedList"/>
    <dgm:cxn modelId="{57368A09-086D-4DA2-8F2C-485423D141D8}" type="presOf" srcId="{EA11EC18-831F-4F1C-9478-B91B106AA56A}" destId="{5D08B95C-9314-4FB3-8326-216A88CDD995}" srcOrd="0" destOrd="0" presId="urn:microsoft.com/office/officeart/2008/layout/LinedList"/>
    <dgm:cxn modelId="{4E02B616-0CC4-475F-A7A6-200FED8B61B0}" type="presOf" srcId="{A449AA93-F16D-4C53-858C-B4317B36704F}" destId="{7377E722-3619-4E79-9E47-F89979A5363F}"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9DAA5942-7B72-460C-A528-C8B7442CD8FD}" srcId="{D85D40EA-B62C-42F3-8A14-749B72209AF1}" destId="{A449AA93-F16D-4C53-858C-B4317B36704F}" srcOrd="0" destOrd="0" parTransId="{C2EA2FB6-CF44-453B-8040-23BA2FB16619}" sibTransId="{9DCECE12-2DD5-469A-817F-91CBF4B3E4AB}"/>
    <dgm:cxn modelId="{218AFC95-5629-403C-BC9A-103F2F206504}" type="presOf" srcId="{D85D40EA-B62C-42F3-8A14-749B72209AF1}" destId="{FDAEA9BA-223A-4BA0-B6BA-7A4035824B7F}"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76A0E7FD-C48B-453F-8104-37CBD6FEEC3B}" type="presOf" srcId="{151861CF-A383-41A4-A726-AA682B2AB720}" destId="{7BDD6FCD-6B02-4D54-BF07-29A3A227AFC5}" srcOrd="0" destOrd="0" presId="urn:microsoft.com/office/officeart/2008/layout/LinedList"/>
    <dgm:cxn modelId="{E065FEDB-C129-4B35-9149-6302B98878AF}" type="presParOf" srcId="{FDAEA9BA-223A-4BA0-B6BA-7A4035824B7F}" destId="{5B9F14BD-0312-45DD-832F-BA87404F9370}" srcOrd="0" destOrd="0" presId="urn:microsoft.com/office/officeart/2008/layout/LinedList"/>
    <dgm:cxn modelId="{F28ADC96-E4EB-419A-9F13-B0262F43808A}" type="presParOf" srcId="{FDAEA9BA-223A-4BA0-B6BA-7A4035824B7F}" destId="{553319FF-0999-4ADD-969D-C0B1827AC109}" srcOrd="1" destOrd="0" presId="urn:microsoft.com/office/officeart/2008/layout/LinedList"/>
    <dgm:cxn modelId="{A6549A4D-94DE-4348-9C46-5247B3DC6560}" type="presParOf" srcId="{553319FF-0999-4ADD-969D-C0B1827AC109}" destId="{7377E722-3619-4E79-9E47-F89979A5363F}" srcOrd="0" destOrd="0" presId="urn:microsoft.com/office/officeart/2008/layout/LinedList"/>
    <dgm:cxn modelId="{C4167118-D918-48C4-8227-B580013705CB}" type="presParOf" srcId="{553319FF-0999-4ADD-969D-C0B1827AC109}" destId="{CD84196B-F76F-45B9-B7BF-CBA745A0ECA0}" srcOrd="1" destOrd="0" presId="urn:microsoft.com/office/officeart/2008/layout/LinedList"/>
    <dgm:cxn modelId="{3E610759-5F3E-4805-BA3A-4E538B67F51D}" type="presParOf" srcId="{FDAEA9BA-223A-4BA0-B6BA-7A4035824B7F}" destId="{D3730130-6CDF-4B0E-B1E9-5DEB0DFD6DB2}" srcOrd="2" destOrd="0" presId="urn:microsoft.com/office/officeart/2008/layout/LinedList"/>
    <dgm:cxn modelId="{4291BA2D-9AC3-489E-8CF4-3DFA2AA17463}" type="presParOf" srcId="{FDAEA9BA-223A-4BA0-B6BA-7A4035824B7F}" destId="{7DFFD1C3-C036-443D-BAAE-E53D39274BDD}" srcOrd="3" destOrd="0" presId="urn:microsoft.com/office/officeart/2008/layout/LinedList"/>
    <dgm:cxn modelId="{20090C22-CDD0-4E22-A62B-332DD47933A6}" type="presParOf" srcId="{7DFFD1C3-C036-443D-BAAE-E53D39274BDD}" destId="{5D08B95C-9314-4FB3-8326-216A88CDD995}" srcOrd="0" destOrd="0" presId="urn:microsoft.com/office/officeart/2008/layout/LinedList"/>
    <dgm:cxn modelId="{CA4EB5FE-B877-4A14-AC04-4ABBFCE492F8}" type="presParOf" srcId="{7DFFD1C3-C036-443D-BAAE-E53D39274BDD}" destId="{17BA4536-4D86-4825-85DA-525A087BE16B}" srcOrd="1" destOrd="0" presId="urn:microsoft.com/office/officeart/2008/layout/LinedList"/>
    <dgm:cxn modelId="{83D3C4EF-1263-43D7-9665-A93526B329FF}" type="presParOf" srcId="{FDAEA9BA-223A-4BA0-B6BA-7A4035824B7F}" destId="{0C8751B8-2138-41E9-8FA4-333869958CC7}" srcOrd="4" destOrd="0" presId="urn:microsoft.com/office/officeart/2008/layout/LinedList"/>
    <dgm:cxn modelId="{EE381AA6-D0DF-47A3-8FA4-DFD89B58AC4D}" type="presParOf" srcId="{FDAEA9BA-223A-4BA0-B6BA-7A4035824B7F}" destId="{B10A610B-5390-4BFA-B16D-648F43ECD2F7}" srcOrd="5" destOrd="0" presId="urn:microsoft.com/office/officeart/2008/layout/LinedList"/>
    <dgm:cxn modelId="{E168E850-9D74-4F80-897E-4C594C64168B}" type="presParOf" srcId="{B10A610B-5390-4BFA-B16D-648F43ECD2F7}" destId="{7BDD6FCD-6B02-4D54-BF07-29A3A227AFC5}" srcOrd="0" destOrd="0" presId="urn:microsoft.com/office/officeart/2008/layout/LinedList"/>
    <dgm:cxn modelId="{015607CB-473C-4FAA-8DA3-F74876F395A3}" type="presParOf" srcId="{B10A610B-5390-4BFA-B16D-648F43ECD2F7}" destId="{22F1A26B-39E5-4CB3-80FF-173006CAA114}" srcOrd="1" destOrd="0" presId="urn:microsoft.com/office/officeart/2008/layout/LinedList"/>
    <dgm:cxn modelId="{1D29A528-30EF-4220-89AA-25F78CDFC706}" type="presParOf" srcId="{FDAEA9BA-223A-4BA0-B6BA-7A4035824B7F}" destId="{79C52045-A340-48B9-B6E3-3DA1E2B7D74A}" srcOrd="6" destOrd="0" presId="urn:microsoft.com/office/officeart/2008/layout/LinedList"/>
    <dgm:cxn modelId="{0693A878-AD70-4D60-B089-004F449DF0EC}" type="presParOf" srcId="{FDAEA9BA-223A-4BA0-B6BA-7A4035824B7F}" destId="{59381170-1C85-48BE-8C23-B816C9535453}" srcOrd="7" destOrd="0" presId="urn:microsoft.com/office/officeart/2008/layout/LinedList"/>
    <dgm:cxn modelId="{FE69451B-5FB3-4829-924B-0727BB7063AE}" type="presParOf" srcId="{59381170-1C85-48BE-8C23-B816C9535453}" destId="{366A0B96-FD2C-4043-8CC9-1582681A773C}" srcOrd="0" destOrd="0" presId="urn:microsoft.com/office/officeart/2008/layout/LinedList"/>
    <dgm:cxn modelId="{311F000C-485C-4BF6-8700-55FA0F5B2110}" type="presParOf" srcId="{59381170-1C85-48BE-8C23-B816C9535453}" destId="{86E0B128-2916-4E8B-8749-6C23CAFB8C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7DAB4F-E309-49BF-9F64-70AED5FB291A}" type="doc">
      <dgm:prSet loTypeId="urn:microsoft.com/office/officeart/2005/8/layout/gear1" loCatId="process" qsTypeId="urn:microsoft.com/office/officeart/2005/8/quickstyle/simple4" qsCatId="simple" csTypeId="urn:microsoft.com/office/officeart/2005/8/colors/accent0_3" csCatId="mainScheme" phldr="1"/>
      <dgm:spPr/>
    </dgm:pt>
    <dgm:pt modelId="{17423A5A-59EC-4DE7-A50A-D7A568816A8B}">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AB22AF3E-147D-4BC1-9D2E-81F3363F3FA6}" type="parTrans" cxnId="{CB79DB83-794B-478F-ADCF-156C6B54A294}">
      <dgm:prSet/>
      <dgm:spPr/>
      <dgm:t>
        <a:bodyPr/>
        <a:lstStyle/>
        <a:p>
          <a:endParaRPr lang="en-GB"/>
        </a:p>
      </dgm:t>
    </dgm:pt>
    <dgm:pt modelId="{FE5F8F9D-33CF-4DAE-A5BB-AFBBD87CBF72}" type="sibTrans" cxnId="{CB79DB83-794B-478F-ADCF-156C6B54A294}">
      <dgm:prSet/>
      <dgm:spPr/>
      <dgm:t>
        <a:bodyPr/>
        <a:lstStyle/>
        <a:p>
          <a:endParaRPr lang="en-GB"/>
        </a:p>
      </dgm:t>
    </dgm:pt>
    <dgm:pt modelId="{31EC6771-8E1D-4640-8C10-4FED60A021DF}">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7F224B1E-A9FC-4422-8EE1-038B7E915BE2}" type="parTrans" cxnId="{F2129F24-3113-4FBA-A53B-FCD14AE4BDB0}">
      <dgm:prSet/>
      <dgm:spPr/>
      <dgm:t>
        <a:bodyPr/>
        <a:lstStyle/>
        <a:p>
          <a:endParaRPr lang="en-GB"/>
        </a:p>
      </dgm:t>
    </dgm:pt>
    <dgm:pt modelId="{7A453D15-A831-46AE-A2A3-B0745FECB626}" type="sibTrans" cxnId="{F2129F24-3113-4FBA-A53B-FCD14AE4BDB0}">
      <dgm:prSet/>
      <dgm:spPr/>
      <dgm:t>
        <a:bodyPr/>
        <a:lstStyle/>
        <a:p>
          <a:endParaRPr lang="en-GB"/>
        </a:p>
      </dgm:t>
    </dgm:pt>
    <dgm:pt modelId="{C9D0CCCB-8C59-4866-B30A-B18A432CC312}">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41CBC12C-F780-4381-8464-2195034F3F38}" type="parTrans" cxnId="{EE5852D0-E8CE-450C-AD64-0A06FA203482}">
      <dgm:prSet/>
      <dgm:spPr/>
      <dgm:t>
        <a:bodyPr/>
        <a:lstStyle/>
        <a:p>
          <a:endParaRPr lang="en-GB"/>
        </a:p>
      </dgm:t>
    </dgm:pt>
    <dgm:pt modelId="{F17485DF-1C33-4A4E-9A52-589E52533FF3}" type="sibTrans" cxnId="{EE5852D0-E8CE-450C-AD64-0A06FA203482}">
      <dgm:prSet/>
      <dgm:spPr/>
      <dgm:t>
        <a:bodyPr/>
        <a:lstStyle/>
        <a:p>
          <a:endParaRPr lang="en-GB"/>
        </a:p>
      </dgm:t>
    </dgm:pt>
    <dgm:pt modelId="{7DA48DC7-AA55-4FAC-8324-8031D84938C4}" type="pres">
      <dgm:prSet presAssocID="{0F7DAB4F-E309-49BF-9F64-70AED5FB291A}" presName="composite" presStyleCnt="0">
        <dgm:presLayoutVars>
          <dgm:chMax val="3"/>
          <dgm:animLvl val="lvl"/>
          <dgm:resizeHandles val="exact"/>
        </dgm:presLayoutVars>
      </dgm:prSet>
      <dgm:spPr/>
    </dgm:pt>
    <dgm:pt modelId="{B1EE04E6-68EA-406B-8F96-5D4C68E1B96D}" type="pres">
      <dgm:prSet presAssocID="{17423A5A-59EC-4DE7-A50A-D7A568816A8B}" presName="gear1" presStyleLbl="node1" presStyleIdx="0" presStyleCnt="3">
        <dgm:presLayoutVars>
          <dgm:chMax val="1"/>
          <dgm:bulletEnabled val="1"/>
        </dgm:presLayoutVars>
      </dgm:prSet>
      <dgm:spPr/>
    </dgm:pt>
    <dgm:pt modelId="{62248699-FF0F-4C57-A5F2-1775BDAB3A96}" type="pres">
      <dgm:prSet presAssocID="{17423A5A-59EC-4DE7-A50A-D7A568816A8B}" presName="gear1srcNode" presStyleLbl="node1" presStyleIdx="0" presStyleCnt="3"/>
      <dgm:spPr/>
    </dgm:pt>
    <dgm:pt modelId="{6B8C2C1F-678C-4399-892B-0059BA9475AE}" type="pres">
      <dgm:prSet presAssocID="{17423A5A-59EC-4DE7-A50A-D7A568816A8B}" presName="gear1dstNode" presStyleLbl="node1" presStyleIdx="0" presStyleCnt="3"/>
      <dgm:spPr/>
    </dgm:pt>
    <dgm:pt modelId="{2E2462F3-4E52-4E2A-869D-7E3161F1A7BA}" type="pres">
      <dgm:prSet presAssocID="{31EC6771-8E1D-4640-8C10-4FED60A021DF}" presName="gear2" presStyleLbl="node1" presStyleIdx="1" presStyleCnt="3">
        <dgm:presLayoutVars>
          <dgm:chMax val="1"/>
          <dgm:bulletEnabled val="1"/>
        </dgm:presLayoutVars>
      </dgm:prSet>
      <dgm:spPr/>
    </dgm:pt>
    <dgm:pt modelId="{16F61932-02BD-46D8-BF7B-34FF6D7B5078}" type="pres">
      <dgm:prSet presAssocID="{31EC6771-8E1D-4640-8C10-4FED60A021DF}" presName="gear2srcNode" presStyleLbl="node1" presStyleIdx="1" presStyleCnt="3"/>
      <dgm:spPr/>
    </dgm:pt>
    <dgm:pt modelId="{D544A0F3-72A8-49F9-BBFD-6B62CE4AABBA}" type="pres">
      <dgm:prSet presAssocID="{31EC6771-8E1D-4640-8C10-4FED60A021DF}" presName="gear2dstNode" presStyleLbl="node1" presStyleIdx="1" presStyleCnt="3"/>
      <dgm:spPr/>
    </dgm:pt>
    <dgm:pt modelId="{D687B7C5-AAF8-4299-B049-DC830DA1CB76}" type="pres">
      <dgm:prSet presAssocID="{C9D0CCCB-8C59-4866-B30A-B18A432CC312}" presName="gear3" presStyleLbl="node1" presStyleIdx="2" presStyleCnt="3"/>
      <dgm:spPr/>
    </dgm:pt>
    <dgm:pt modelId="{A098F1A6-4B0A-419F-8B7F-21B525E81DA2}" type="pres">
      <dgm:prSet presAssocID="{C9D0CCCB-8C59-4866-B30A-B18A432CC312}" presName="gear3tx" presStyleLbl="node1" presStyleIdx="2" presStyleCnt="3">
        <dgm:presLayoutVars>
          <dgm:chMax val="1"/>
          <dgm:bulletEnabled val="1"/>
        </dgm:presLayoutVars>
      </dgm:prSet>
      <dgm:spPr/>
    </dgm:pt>
    <dgm:pt modelId="{D28496F2-FE1B-4C03-B821-34D45FA7AE77}" type="pres">
      <dgm:prSet presAssocID="{C9D0CCCB-8C59-4866-B30A-B18A432CC312}" presName="gear3srcNode" presStyleLbl="node1" presStyleIdx="2" presStyleCnt="3"/>
      <dgm:spPr/>
    </dgm:pt>
    <dgm:pt modelId="{9026EB9E-CF83-45AA-BFD2-FE5A9AA24036}" type="pres">
      <dgm:prSet presAssocID="{C9D0CCCB-8C59-4866-B30A-B18A432CC312}" presName="gear3dstNode" presStyleLbl="node1" presStyleIdx="2" presStyleCnt="3"/>
      <dgm:spPr/>
    </dgm:pt>
    <dgm:pt modelId="{8FB93AB7-79EF-42A3-A451-7CFADB7040AE}" type="pres">
      <dgm:prSet presAssocID="{FE5F8F9D-33CF-4DAE-A5BB-AFBBD87CBF72}" presName="connector1" presStyleLbl="sibTrans2D1" presStyleIdx="0" presStyleCnt="3"/>
      <dgm:spPr/>
    </dgm:pt>
    <dgm:pt modelId="{26F3687E-E3BC-4A5F-A946-65E8B3E16A23}" type="pres">
      <dgm:prSet presAssocID="{7A453D15-A831-46AE-A2A3-B0745FECB626}" presName="connector2" presStyleLbl="sibTrans2D1" presStyleIdx="1" presStyleCnt="3"/>
      <dgm:spPr/>
    </dgm:pt>
    <dgm:pt modelId="{85FA75A0-5B33-4FFF-A3D4-34F89672D1C4}" type="pres">
      <dgm:prSet presAssocID="{F17485DF-1C33-4A4E-9A52-589E52533FF3}" presName="connector3" presStyleLbl="sibTrans2D1" presStyleIdx="2" presStyleCnt="3"/>
      <dgm:spPr/>
    </dgm:pt>
  </dgm:ptLst>
  <dgm:cxnLst>
    <dgm:cxn modelId="{CA83E902-24C5-4602-8001-743F2AA92B10}" type="presOf" srcId="{FE5F8F9D-33CF-4DAE-A5BB-AFBBD87CBF72}" destId="{8FB93AB7-79EF-42A3-A451-7CFADB7040AE}" srcOrd="0" destOrd="0" presId="urn:microsoft.com/office/officeart/2005/8/layout/gear1"/>
    <dgm:cxn modelId="{B9D8121F-75C1-4E09-BB60-269E618916D0}" type="presOf" srcId="{C9D0CCCB-8C59-4866-B30A-B18A432CC312}" destId="{9026EB9E-CF83-45AA-BFD2-FE5A9AA24036}" srcOrd="3" destOrd="0" presId="urn:microsoft.com/office/officeart/2005/8/layout/gear1"/>
    <dgm:cxn modelId="{40E99323-EE59-47E4-9612-E5FA967E7DB5}" type="presOf" srcId="{17423A5A-59EC-4DE7-A50A-D7A568816A8B}" destId="{62248699-FF0F-4C57-A5F2-1775BDAB3A96}" srcOrd="1" destOrd="0" presId="urn:microsoft.com/office/officeart/2005/8/layout/gear1"/>
    <dgm:cxn modelId="{F2129F24-3113-4FBA-A53B-FCD14AE4BDB0}" srcId="{0F7DAB4F-E309-49BF-9F64-70AED5FB291A}" destId="{31EC6771-8E1D-4640-8C10-4FED60A021DF}" srcOrd="1" destOrd="0" parTransId="{7F224B1E-A9FC-4422-8EE1-038B7E915BE2}" sibTransId="{7A453D15-A831-46AE-A2A3-B0745FECB626}"/>
    <dgm:cxn modelId="{D467652D-3453-49E5-AD33-934B42362479}" type="presOf" srcId="{0F7DAB4F-E309-49BF-9F64-70AED5FB291A}" destId="{7DA48DC7-AA55-4FAC-8324-8031D84938C4}" srcOrd="0" destOrd="0" presId="urn:microsoft.com/office/officeart/2005/8/layout/gear1"/>
    <dgm:cxn modelId="{691F993A-111A-4730-91C4-D3A129F8B760}" type="presOf" srcId="{7A453D15-A831-46AE-A2A3-B0745FECB626}" destId="{26F3687E-E3BC-4A5F-A946-65E8B3E16A23}" srcOrd="0" destOrd="0" presId="urn:microsoft.com/office/officeart/2005/8/layout/gear1"/>
    <dgm:cxn modelId="{138CFB3C-3583-456F-A5CC-A1F0007E5D5E}" type="presOf" srcId="{17423A5A-59EC-4DE7-A50A-D7A568816A8B}" destId="{6B8C2C1F-678C-4399-892B-0059BA9475AE}" srcOrd="2" destOrd="0" presId="urn:microsoft.com/office/officeart/2005/8/layout/gear1"/>
    <dgm:cxn modelId="{737AE243-7489-48D4-BB55-5CA2D93F6133}" type="presOf" srcId="{C9D0CCCB-8C59-4866-B30A-B18A432CC312}" destId="{D687B7C5-AAF8-4299-B049-DC830DA1CB76}" srcOrd="0" destOrd="0" presId="urn:microsoft.com/office/officeart/2005/8/layout/gear1"/>
    <dgm:cxn modelId="{B311907A-BF20-40B6-8B1C-582FA029994C}" type="presOf" srcId="{31EC6771-8E1D-4640-8C10-4FED60A021DF}" destId="{2E2462F3-4E52-4E2A-869D-7E3161F1A7BA}" srcOrd="0" destOrd="0" presId="urn:microsoft.com/office/officeart/2005/8/layout/gear1"/>
    <dgm:cxn modelId="{F79B4F7F-C5CB-4F9E-AB3A-AE2759DEEBA4}" type="presOf" srcId="{31EC6771-8E1D-4640-8C10-4FED60A021DF}" destId="{D544A0F3-72A8-49F9-BBFD-6B62CE4AABBA}" srcOrd="2" destOrd="0" presId="urn:microsoft.com/office/officeart/2005/8/layout/gear1"/>
    <dgm:cxn modelId="{48156D81-B67F-45E7-8568-21038870D2A3}" type="presOf" srcId="{17423A5A-59EC-4DE7-A50A-D7A568816A8B}" destId="{B1EE04E6-68EA-406B-8F96-5D4C68E1B96D}" srcOrd="0" destOrd="0" presId="urn:microsoft.com/office/officeart/2005/8/layout/gear1"/>
    <dgm:cxn modelId="{CB79DB83-794B-478F-ADCF-156C6B54A294}" srcId="{0F7DAB4F-E309-49BF-9F64-70AED5FB291A}" destId="{17423A5A-59EC-4DE7-A50A-D7A568816A8B}" srcOrd="0" destOrd="0" parTransId="{AB22AF3E-147D-4BC1-9D2E-81F3363F3FA6}" sibTransId="{FE5F8F9D-33CF-4DAE-A5BB-AFBBD87CBF72}"/>
    <dgm:cxn modelId="{04F9B0B4-4A7B-4652-AC3A-A5F00052818D}" type="presOf" srcId="{C9D0CCCB-8C59-4866-B30A-B18A432CC312}" destId="{D28496F2-FE1B-4C03-B821-34D45FA7AE77}" srcOrd="2" destOrd="0" presId="urn:microsoft.com/office/officeart/2005/8/layout/gear1"/>
    <dgm:cxn modelId="{EA8B0BBD-D2BD-42B6-B98C-A637FA82BA6D}" type="presOf" srcId="{C9D0CCCB-8C59-4866-B30A-B18A432CC312}" destId="{A098F1A6-4B0A-419F-8B7F-21B525E81DA2}" srcOrd="1" destOrd="0" presId="urn:microsoft.com/office/officeart/2005/8/layout/gear1"/>
    <dgm:cxn modelId="{988993BF-2B04-4EF8-9738-8A406489066E}" type="presOf" srcId="{31EC6771-8E1D-4640-8C10-4FED60A021DF}" destId="{16F61932-02BD-46D8-BF7B-34FF6D7B5078}" srcOrd="1" destOrd="0" presId="urn:microsoft.com/office/officeart/2005/8/layout/gear1"/>
    <dgm:cxn modelId="{471F0AC4-9B68-482D-8635-4A467A89FFAB}" type="presOf" srcId="{F17485DF-1C33-4A4E-9A52-589E52533FF3}" destId="{85FA75A0-5B33-4FFF-A3D4-34F89672D1C4}" srcOrd="0" destOrd="0" presId="urn:microsoft.com/office/officeart/2005/8/layout/gear1"/>
    <dgm:cxn modelId="{EE5852D0-E8CE-450C-AD64-0A06FA203482}" srcId="{0F7DAB4F-E309-49BF-9F64-70AED5FB291A}" destId="{C9D0CCCB-8C59-4866-B30A-B18A432CC312}" srcOrd="2" destOrd="0" parTransId="{41CBC12C-F780-4381-8464-2195034F3F38}" sibTransId="{F17485DF-1C33-4A4E-9A52-589E52533FF3}"/>
    <dgm:cxn modelId="{B5A0F664-803C-4FE1-B400-739411672DDB}" type="presParOf" srcId="{7DA48DC7-AA55-4FAC-8324-8031D84938C4}" destId="{B1EE04E6-68EA-406B-8F96-5D4C68E1B96D}" srcOrd="0" destOrd="0" presId="urn:microsoft.com/office/officeart/2005/8/layout/gear1"/>
    <dgm:cxn modelId="{26C889DB-126D-40D2-8146-62E33B92AAAC}" type="presParOf" srcId="{7DA48DC7-AA55-4FAC-8324-8031D84938C4}" destId="{62248699-FF0F-4C57-A5F2-1775BDAB3A96}" srcOrd="1" destOrd="0" presId="urn:microsoft.com/office/officeart/2005/8/layout/gear1"/>
    <dgm:cxn modelId="{C903D732-9079-4AFB-992A-4D939AEACF23}" type="presParOf" srcId="{7DA48DC7-AA55-4FAC-8324-8031D84938C4}" destId="{6B8C2C1F-678C-4399-892B-0059BA9475AE}" srcOrd="2" destOrd="0" presId="urn:microsoft.com/office/officeart/2005/8/layout/gear1"/>
    <dgm:cxn modelId="{A485DC5B-D7E3-44FE-B643-55B66595D7F0}" type="presParOf" srcId="{7DA48DC7-AA55-4FAC-8324-8031D84938C4}" destId="{2E2462F3-4E52-4E2A-869D-7E3161F1A7BA}" srcOrd="3" destOrd="0" presId="urn:microsoft.com/office/officeart/2005/8/layout/gear1"/>
    <dgm:cxn modelId="{51F2C190-4959-4F5A-85E9-040B637D16F2}" type="presParOf" srcId="{7DA48DC7-AA55-4FAC-8324-8031D84938C4}" destId="{16F61932-02BD-46D8-BF7B-34FF6D7B5078}" srcOrd="4" destOrd="0" presId="urn:microsoft.com/office/officeart/2005/8/layout/gear1"/>
    <dgm:cxn modelId="{A50D7D5B-3A2F-466A-BEDD-C8993296C9E4}" type="presParOf" srcId="{7DA48DC7-AA55-4FAC-8324-8031D84938C4}" destId="{D544A0F3-72A8-49F9-BBFD-6B62CE4AABBA}" srcOrd="5" destOrd="0" presId="urn:microsoft.com/office/officeart/2005/8/layout/gear1"/>
    <dgm:cxn modelId="{909A48F5-7A1C-4050-B8BA-E168C6255EE4}" type="presParOf" srcId="{7DA48DC7-AA55-4FAC-8324-8031D84938C4}" destId="{D687B7C5-AAF8-4299-B049-DC830DA1CB76}" srcOrd="6" destOrd="0" presId="urn:microsoft.com/office/officeart/2005/8/layout/gear1"/>
    <dgm:cxn modelId="{A922D22D-43C1-4591-8F58-1DDAF49BAE4B}" type="presParOf" srcId="{7DA48DC7-AA55-4FAC-8324-8031D84938C4}" destId="{A098F1A6-4B0A-419F-8B7F-21B525E81DA2}" srcOrd="7" destOrd="0" presId="urn:microsoft.com/office/officeart/2005/8/layout/gear1"/>
    <dgm:cxn modelId="{5B0EE09B-ACE2-4626-B7AC-95B0EA227BF4}" type="presParOf" srcId="{7DA48DC7-AA55-4FAC-8324-8031D84938C4}" destId="{D28496F2-FE1B-4C03-B821-34D45FA7AE77}" srcOrd="8" destOrd="0" presId="urn:microsoft.com/office/officeart/2005/8/layout/gear1"/>
    <dgm:cxn modelId="{F0A9EE36-7F00-4290-A3F5-9F9841EB9429}" type="presParOf" srcId="{7DA48DC7-AA55-4FAC-8324-8031D84938C4}" destId="{9026EB9E-CF83-45AA-BFD2-FE5A9AA24036}" srcOrd="9" destOrd="0" presId="urn:microsoft.com/office/officeart/2005/8/layout/gear1"/>
    <dgm:cxn modelId="{3CEAD6CB-69C4-400D-A49A-E28DEC4F8F59}" type="presParOf" srcId="{7DA48DC7-AA55-4FAC-8324-8031D84938C4}" destId="{8FB93AB7-79EF-42A3-A451-7CFADB7040AE}" srcOrd="10" destOrd="0" presId="urn:microsoft.com/office/officeart/2005/8/layout/gear1"/>
    <dgm:cxn modelId="{46A5F0F0-BABB-4068-A1F5-91D5FB26CAEF}" type="presParOf" srcId="{7DA48DC7-AA55-4FAC-8324-8031D84938C4}" destId="{26F3687E-E3BC-4A5F-A946-65E8B3E16A23}" srcOrd="11" destOrd="0" presId="urn:microsoft.com/office/officeart/2005/8/layout/gear1"/>
    <dgm:cxn modelId="{DB36CD3E-1BE9-457A-90C6-3FB35ACA4F1C}" type="presParOf" srcId="{7DA48DC7-AA55-4FAC-8324-8031D84938C4}" destId="{85FA75A0-5B33-4FFF-A3D4-34F89672D1C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7DAB4F-E309-49BF-9F64-70AED5FB291A}" type="doc">
      <dgm:prSet loTypeId="urn:microsoft.com/office/officeart/2005/8/layout/gear1" loCatId="process" qsTypeId="urn:microsoft.com/office/officeart/2005/8/quickstyle/simple4" qsCatId="simple" csTypeId="urn:microsoft.com/office/officeart/2005/8/colors/accent0_3" csCatId="mainScheme" phldr="1"/>
      <dgm:spPr/>
    </dgm:pt>
    <dgm:pt modelId="{17423A5A-59EC-4DE7-A50A-D7A568816A8B}">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AB22AF3E-147D-4BC1-9D2E-81F3363F3FA6}" type="parTrans" cxnId="{CB79DB83-794B-478F-ADCF-156C6B54A294}">
      <dgm:prSet/>
      <dgm:spPr/>
      <dgm:t>
        <a:bodyPr/>
        <a:lstStyle/>
        <a:p>
          <a:endParaRPr lang="en-GB"/>
        </a:p>
      </dgm:t>
    </dgm:pt>
    <dgm:pt modelId="{FE5F8F9D-33CF-4DAE-A5BB-AFBBD87CBF72}" type="sibTrans" cxnId="{CB79DB83-794B-478F-ADCF-156C6B54A294}">
      <dgm:prSet/>
      <dgm:spPr/>
      <dgm:t>
        <a:bodyPr/>
        <a:lstStyle/>
        <a:p>
          <a:endParaRPr lang="en-GB"/>
        </a:p>
      </dgm:t>
    </dgm:pt>
    <dgm:pt modelId="{31EC6771-8E1D-4640-8C10-4FED60A021DF}">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7F224B1E-A9FC-4422-8EE1-038B7E915BE2}" type="parTrans" cxnId="{F2129F24-3113-4FBA-A53B-FCD14AE4BDB0}">
      <dgm:prSet/>
      <dgm:spPr/>
      <dgm:t>
        <a:bodyPr/>
        <a:lstStyle/>
        <a:p>
          <a:endParaRPr lang="en-GB"/>
        </a:p>
      </dgm:t>
    </dgm:pt>
    <dgm:pt modelId="{7A453D15-A831-46AE-A2A3-B0745FECB626}" type="sibTrans" cxnId="{F2129F24-3113-4FBA-A53B-FCD14AE4BDB0}">
      <dgm:prSet/>
      <dgm:spPr/>
      <dgm:t>
        <a:bodyPr/>
        <a:lstStyle/>
        <a:p>
          <a:endParaRPr lang="en-GB"/>
        </a:p>
      </dgm:t>
    </dgm:pt>
    <dgm:pt modelId="{C9D0CCCB-8C59-4866-B30A-B18A432CC312}">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41CBC12C-F780-4381-8464-2195034F3F38}" type="parTrans" cxnId="{EE5852D0-E8CE-450C-AD64-0A06FA203482}">
      <dgm:prSet/>
      <dgm:spPr/>
      <dgm:t>
        <a:bodyPr/>
        <a:lstStyle/>
        <a:p>
          <a:endParaRPr lang="en-GB"/>
        </a:p>
      </dgm:t>
    </dgm:pt>
    <dgm:pt modelId="{F17485DF-1C33-4A4E-9A52-589E52533FF3}" type="sibTrans" cxnId="{EE5852D0-E8CE-450C-AD64-0A06FA203482}">
      <dgm:prSet/>
      <dgm:spPr/>
      <dgm:t>
        <a:bodyPr/>
        <a:lstStyle/>
        <a:p>
          <a:endParaRPr lang="en-GB"/>
        </a:p>
      </dgm:t>
    </dgm:pt>
    <dgm:pt modelId="{7DA48DC7-AA55-4FAC-8324-8031D84938C4}" type="pres">
      <dgm:prSet presAssocID="{0F7DAB4F-E309-49BF-9F64-70AED5FB291A}" presName="composite" presStyleCnt="0">
        <dgm:presLayoutVars>
          <dgm:chMax val="3"/>
          <dgm:animLvl val="lvl"/>
          <dgm:resizeHandles val="exact"/>
        </dgm:presLayoutVars>
      </dgm:prSet>
      <dgm:spPr/>
    </dgm:pt>
    <dgm:pt modelId="{B1EE04E6-68EA-406B-8F96-5D4C68E1B96D}" type="pres">
      <dgm:prSet presAssocID="{17423A5A-59EC-4DE7-A50A-D7A568816A8B}" presName="gear1" presStyleLbl="node1" presStyleIdx="0" presStyleCnt="3">
        <dgm:presLayoutVars>
          <dgm:chMax val="1"/>
          <dgm:bulletEnabled val="1"/>
        </dgm:presLayoutVars>
      </dgm:prSet>
      <dgm:spPr/>
    </dgm:pt>
    <dgm:pt modelId="{62248699-FF0F-4C57-A5F2-1775BDAB3A96}" type="pres">
      <dgm:prSet presAssocID="{17423A5A-59EC-4DE7-A50A-D7A568816A8B}" presName="gear1srcNode" presStyleLbl="node1" presStyleIdx="0" presStyleCnt="3"/>
      <dgm:spPr/>
    </dgm:pt>
    <dgm:pt modelId="{6B8C2C1F-678C-4399-892B-0059BA9475AE}" type="pres">
      <dgm:prSet presAssocID="{17423A5A-59EC-4DE7-A50A-D7A568816A8B}" presName="gear1dstNode" presStyleLbl="node1" presStyleIdx="0" presStyleCnt="3"/>
      <dgm:spPr/>
    </dgm:pt>
    <dgm:pt modelId="{2E2462F3-4E52-4E2A-869D-7E3161F1A7BA}" type="pres">
      <dgm:prSet presAssocID="{31EC6771-8E1D-4640-8C10-4FED60A021DF}" presName="gear2" presStyleLbl="node1" presStyleIdx="1" presStyleCnt="3">
        <dgm:presLayoutVars>
          <dgm:chMax val="1"/>
          <dgm:bulletEnabled val="1"/>
        </dgm:presLayoutVars>
      </dgm:prSet>
      <dgm:spPr/>
    </dgm:pt>
    <dgm:pt modelId="{16F61932-02BD-46D8-BF7B-34FF6D7B5078}" type="pres">
      <dgm:prSet presAssocID="{31EC6771-8E1D-4640-8C10-4FED60A021DF}" presName="gear2srcNode" presStyleLbl="node1" presStyleIdx="1" presStyleCnt="3"/>
      <dgm:spPr/>
    </dgm:pt>
    <dgm:pt modelId="{D544A0F3-72A8-49F9-BBFD-6B62CE4AABBA}" type="pres">
      <dgm:prSet presAssocID="{31EC6771-8E1D-4640-8C10-4FED60A021DF}" presName="gear2dstNode" presStyleLbl="node1" presStyleIdx="1" presStyleCnt="3"/>
      <dgm:spPr/>
    </dgm:pt>
    <dgm:pt modelId="{D687B7C5-AAF8-4299-B049-DC830DA1CB76}" type="pres">
      <dgm:prSet presAssocID="{C9D0CCCB-8C59-4866-B30A-B18A432CC312}" presName="gear3" presStyleLbl="node1" presStyleIdx="2" presStyleCnt="3"/>
      <dgm:spPr/>
    </dgm:pt>
    <dgm:pt modelId="{A098F1A6-4B0A-419F-8B7F-21B525E81DA2}" type="pres">
      <dgm:prSet presAssocID="{C9D0CCCB-8C59-4866-B30A-B18A432CC312}" presName="gear3tx" presStyleLbl="node1" presStyleIdx="2" presStyleCnt="3">
        <dgm:presLayoutVars>
          <dgm:chMax val="1"/>
          <dgm:bulletEnabled val="1"/>
        </dgm:presLayoutVars>
      </dgm:prSet>
      <dgm:spPr/>
    </dgm:pt>
    <dgm:pt modelId="{D28496F2-FE1B-4C03-B821-34D45FA7AE77}" type="pres">
      <dgm:prSet presAssocID="{C9D0CCCB-8C59-4866-B30A-B18A432CC312}" presName="gear3srcNode" presStyleLbl="node1" presStyleIdx="2" presStyleCnt="3"/>
      <dgm:spPr/>
    </dgm:pt>
    <dgm:pt modelId="{9026EB9E-CF83-45AA-BFD2-FE5A9AA24036}" type="pres">
      <dgm:prSet presAssocID="{C9D0CCCB-8C59-4866-B30A-B18A432CC312}" presName="gear3dstNode" presStyleLbl="node1" presStyleIdx="2" presStyleCnt="3"/>
      <dgm:spPr/>
    </dgm:pt>
    <dgm:pt modelId="{8FB93AB7-79EF-42A3-A451-7CFADB7040AE}" type="pres">
      <dgm:prSet presAssocID="{FE5F8F9D-33CF-4DAE-A5BB-AFBBD87CBF72}" presName="connector1" presStyleLbl="sibTrans2D1" presStyleIdx="0" presStyleCnt="3"/>
      <dgm:spPr/>
    </dgm:pt>
    <dgm:pt modelId="{26F3687E-E3BC-4A5F-A946-65E8B3E16A23}" type="pres">
      <dgm:prSet presAssocID="{7A453D15-A831-46AE-A2A3-B0745FECB626}" presName="connector2" presStyleLbl="sibTrans2D1" presStyleIdx="1" presStyleCnt="3"/>
      <dgm:spPr/>
    </dgm:pt>
    <dgm:pt modelId="{85FA75A0-5B33-4FFF-A3D4-34F89672D1C4}" type="pres">
      <dgm:prSet presAssocID="{F17485DF-1C33-4A4E-9A52-589E52533FF3}" presName="connector3" presStyleLbl="sibTrans2D1" presStyleIdx="2" presStyleCnt="3"/>
      <dgm:spPr/>
    </dgm:pt>
  </dgm:ptLst>
  <dgm:cxnLst>
    <dgm:cxn modelId="{CA83E902-24C5-4602-8001-743F2AA92B10}" type="presOf" srcId="{FE5F8F9D-33CF-4DAE-A5BB-AFBBD87CBF72}" destId="{8FB93AB7-79EF-42A3-A451-7CFADB7040AE}" srcOrd="0" destOrd="0" presId="urn:microsoft.com/office/officeart/2005/8/layout/gear1"/>
    <dgm:cxn modelId="{B9D8121F-75C1-4E09-BB60-269E618916D0}" type="presOf" srcId="{C9D0CCCB-8C59-4866-B30A-B18A432CC312}" destId="{9026EB9E-CF83-45AA-BFD2-FE5A9AA24036}" srcOrd="3" destOrd="0" presId="urn:microsoft.com/office/officeart/2005/8/layout/gear1"/>
    <dgm:cxn modelId="{40E99323-EE59-47E4-9612-E5FA967E7DB5}" type="presOf" srcId="{17423A5A-59EC-4DE7-A50A-D7A568816A8B}" destId="{62248699-FF0F-4C57-A5F2-1775BDAB3A96}" srcOrd="1" destOrd="0" presId="urn:microsoft.com/office/officeart/2005/8/layout/gear1"/>
    <dgm:cxn modelId="{F2129F24-3113-4FBA-A53B-FCD14AE4BDB0}" srcId="{0F7DAB4F-E309-49BF-9F64-70AED5FB291A}" destId="{31EC6771-8E1D-4640-8C10-4FED60A021DF}" srcOrd="1" destOrd="0" parTransId="{7F224B1E-A9FC-4422-8EE1-038B7E915BE2}" sibTransId="{7A453D15-A831-46AE-A2A3-B0745FECB626}"/>
    <dgm:cxn modelId="{D467652D-3453-49E5-AD33-934B42362479}" type="presOf" srcId="{0F7DAB4F-E309-49BF-9F64-70AED5FB291A}" destId="{7DA48DC7-AA55-4FAC-8324-8031D84938C4}" srcOrd="0" destOrd="0" presId="urn:microsoft.com/office/officeart/2005/8/layout/gear1"/>
    <dgm:cxn modelId="{691F993A-111A-4730-91C4-D3A129F8B760}" type="presOf" srcId="{7A453D15-A831-46AE-A2A3-B0745FECB626}" destId="{26F3687E-E3BC-4A5F-A946-65E8B3E16A23}" srcOrd="0" destOrd="0" presId="urn:microsoft.com/office/officeart/2005/8/layout/gear1"/>
    <dgm:cxn modelId="{138CFB3C-3583-456F-A5CC-A1F0007E5D5E}" type="presOf" srcId="{17423A5A-59EC-4DE7-A50A-D7A568816A8B}" destId="{6B8C2C1F-678C-4399-892B-0059BA9475AE}" srcOrd="2" destOrd="0" presId="urn:microsoft.com/office/officeart/2005/8/layout/gear1"/>
    <dgm:cxn modelId="{737AE243-7489-48D4-BB55-5CA2D93F6133}" type="presOf" srcId="{C9D0CCCB-8C59-4866-B30A-B18A432CC312}" destId="{D687B7C5-AAF8-4299-B049-DC830DA1CB76}" srcOrd="0" destOrd="0" presId="urn:microsoft.com/office/officeart/2005/8/layout/gear1"/>
    <dgm:cxn modelId="{B311907A-BF20-40B6-8B1C-582FA029994C}" type="presOf" srcId="{31EC6771-8E1D-4640-8C10-4FED60A021DF}" destId="{2E2462F3-4E52-4E2A-869D-7E3161F1A7BA}" srcOrd="0" destOrd="0" presId="urn:microsoft.com/office/officeart/2005/8/layout/gear1"/>
    <dgm:cxn modelId="{F79B4F7F-C5CB-4F9E-AB3A-AE2759DEEBA4}" type="presOf" srcId="{31EC6771-8E1D-4640-8C10-4FED60A021DF}" destId="{D544A0F3-72A8-49F9-BBFD-6B62CE4AABBA}" srcOrd="2" destOrd="0" presId="urn:microsoft.com/office/officeart/2005/8/layout/gear1"/>
    <dgm:cxn modelId="{48156D81-B67F-45E7-8568-21038870D2A3}" type="presOf" srcId="{17423A5A-59EC-4DE7-A50A-D7A568816A8B}" destId="{B1EE04E6-68EA-406B-8F96-5D4C68E1B96D}" srcOrd="0" destOrd="0" presId="urn:microsoft.com/office/officeart/2005/8/layout/gear1"/>
    <dgm:cxn modelId="{CB79DB83-794B-478F-ADCF-156C6B54A294}" srcId="{0F7DAB4F-E309-49BF-9F64-70AED5FB291A}" destId="{17423A5A-59EC-4DE7-A50A-D7A568816A8B}" srcOrd="0" destOrd="0" parTransId="{AB22AF3E-147D-4BC1-9D2E-81F3363F3FA6}" sibTransId="{FE5F8F9D-33CF-4DAE-A5BB-AFBBD87CBF72}"/>
    <dgm:cxn modelId="{04F9B0B4-4A7B-4652-AC3A-A5F00052818D}" type="presOf" srcId="{C9D0CCCB-8C59-4866-B30A-B18A432CC312}" destId="{D28496F2-FE1B-4C03-B821-34D45FA7AE77}" srcOrd="2" destOrd="0" presId="urn:microsoft.com/office/officeart/2005/8/layout/gear1"/>
    <dgm:cxn modelId="{EA8B0BBD-D2BD-42B6-B98C-A637FA82BA6D}" type="presOf" srcId="{C9D0CCCB-8C59-4866-B30A-B18A432CC312}" destId="{A098F1A6-4B0A-419F-8B7F-21B525E81DA2}" srcOrd="1" destOrd="0" presId="urn:microsoft.com/office/officeart/2005/8/layout/gear1"/>
    <dgm:cxn modelId="{988993BF-2B04-4EF8-9738-8A406489066E}" type="presOf" srcId="{31EC6771-8E1D-4640-8C10-4FED60A021DF}" destId="{16F61932-02BD-46D8-BF7B-34FF6D7B5078}" srcOrd="1" destOrd="0" presId="urn:microsoft.com/office/officeart/2005/8/layout/gear1"/>
    <dgm:cxn modelId="{471F0AC4-9B68-482D-8635-4A467A89FFAB}" type="presOf" srcId="{F17485DF-1C33-4A4E-9A52-589E52533FF3}" destId="{85FA75A0-5B33-4FFF-A3D4-34F89672D1C4}" srcOrd="0" destOrd="0" presId="urn:microsoft.com/office/officeart/2005/8/layout/gear1"/>
    <dgm:cxn modelId="{EE5852D0-E8CE-450C-AD64-0A06FA203482}" srcId="{0F7DAB4F-E309-49BF-9F64-70AED5FB291A}" destId="{C9D0CCCB-8C59-4866-B30A-B18A432CC312}" srcOrd="2" destOrd="0" parTransId="{41CBC12C-F780-4381-8464-2195034F3F38}" sibTransId="{F17485DF-1C33-4A4E-9A52-589E52533FF3}"/>
    <dgm:cxn modelId="{B5A0F664-803C-4FE1-B400-739411672DDB}" type="presParOf" srcId="{7DA48DC7-AA55-4FAC-8324-8031D84938C4}" destId="{B1EE04E6-68EA-406B-8F96-5D4C68E1B96D}" srcOrd="0" destOrd="0" presId="urn:microsoft.com/office/officeart/2005/8/layout/gear1"/>
    <dgm:cxn modelId="{26C889DB-126D-40D2-8146-62E33B92AAAC}" type="presParOf" srcId="{7DA48DC7-AA55-4FAC-8324-8031D84938C4}" destId="{62248699-FF0F-4C57-A5F2-1775BDAB3A96}" srcOrd="1" destOrd="0" presId="urn:microsoft.com/office/officeart/2005/8/layout/gear1"/>
    <dgm:cxn modelId="{C903D732-9079-4AFB-992A-4D939AEACF23}" type="presParOf" srcId="{7DA48DC7-AA55-4FAC-8324-8031D84938C4}" destId="{6B8C2C1F-678C-4399-892B-0059BA9475AE}" srcOrd="2" destOrd="0" presId="urn:microsoft.com/office/officeart/2005/8/layout/gear1"/>
    <dgm:cxn modelId="{A485DC5B-D7E3-44FE-B643-55B66595D7F0}" type="presParOf" srcId="{7DA48DC7-AA55-4FAC-8324-8031D84938C4}" destId="{2E2462F3-4E52-4E2A-869D-7E3161F1A7BA}" srcOrd="3" destOrd="0" presId="urn:microsoft.com/office/officeart/2005/8/layout/gear1"/>
    <dgm:cxn modelId="{51F2C190-4959-4F5A-85E9-040B637D16F2}" type="presParOf" srcId="{7DA48DC7-AA55-4FAC-8324-8031D84938C4}" destId="{16F61932-02BD-46D8-BF7B-34FF6D7B5078}" srcOrd="4" destOrd="0" presId="urn:microsoft.com/office/officeart/2005/8/layout/gear1"/>
    <dgm:cxn modelId="{A50D7D5B-3A2F-466A-BEDD-C8993296C9E4}" type="presParOf" srcId="{7DA48DC7-AA55-4FAC-8324-8031D84938C4}" destId="{D544A0F3-72A8-49F9-BBFD-6B62CE4AABBA}" srcOrd="5" destOrd="0" presId="urn:microsoft.com/office/officeart/2005/8/layout/gear1"/>
    <dgm:cxn modelId="{909A48F5-7A1C-4050-B8BA-E168C6255EE4}" type="presParOf" srcId="{7DA48DC7-AA55-4FAC-8324-8031D84938C4}" destId="{D687B7C5-AAF8-4299-B049-DC830DA1CB76}" srcOrd="6" destOrd="0" presId="urn:microsoft.com/office/officeart/2005/8/layout/gear1"/>
    <dgm:cxn modelId="{A922D22D-43C1-4591-8F58-1DDAF49BAE4B}" type="presParOf" srcId="{7DA48DC7-AA55-4FAC-8324-8031D84938C4}" destId="{A098F1A6-4B0A-419F-8B7F-21B525E81DA2}" srcOrd="7" destOrd="0" presId="urn:microsoft.com/office/officeart/2005/8/layout/gear1"/>
    <dgm:cxn modelId="{5B0EE09B-ACE2-4626-B7AC-95B0EA227BF4}" type="presParOf" srcId="{7DA48DC7-AA55-4FAC-8324-8031D84938C4}" destId="{D28496F2-FE1B-4C03-B821-34D45FA7AE77}" srcOrd="8" destOrd="0" presId="urn:microsoft.com/office/officeart/2005/8/layout/gear1"/>
    <dgm:cxn modelId="{F0A9EE36-7F00-4290-A3F5-9F9841EB9429}" type="presParOf" srcId="{7DA48DC7-AA55-4FAC-8324-8031D84938C4}" destId="{9026EB9E-CF83-45AA-BFD2-FE5A9AA24036}" srcOrd="9" destOrd="0" presId="urn:microsoft.com/office/officeart/2005/8/layout/gear1"/>
    <dgm:cxn modelId="{3CEAD6CB-69C4-400D-A49A-E28DEC4F8F59}" type="presParOf" srcId="{7DA48DC7-AA55-4FAC-8324-8031D84938C4}" destId="{8FB93AB7-79EF-42A3-A451-7CFADB7040AE}" srcOrd="10" destOrd="0" presId="urn:microsoft.com/office/officeart/2005/8/layout/gear1"/>
    <dgm:cxn modelId="{46A5F0F0-BABB-4068-A1F5-91D5FB26CAEF}" type="presParOf" srcId="{7DA48DC7-AA55-4FAC-8324-8031D84938C4}" destId="{26F3687E-E3BC-4A5F-A946-65E8B3E16A23}" srcOrd="11" destOrd="0" presId="urn:microsoft.com/office/officeart/2005/8/layout/gear1"/>
    <dgm:cxn modelId="{DB36CD3E-1BE9-457A-90C6-3FB35ACA4F1C}" type="presParOf" srcId="{7DA48DC7-AA55-4FAC-8324-8031D84938C4}" destId="{85FA75A0-5B33-4FFF-A3D4-34F89672D1C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7DAB4F-E309-49BF-9F64-70AED5FB291A}" type="doc">
      <dgm:prSet loTypeId="urn:microsoft.com/office/officeart/2005/8/layout/gear1" loCatId="process" qsTypeId="urn:microsoft.com/office/officeart/2005/8/quickstyle/simple4" qsCatId="simple" csTypeId="urn:microsoft.com/office/officeart/2005/8/colors/accent0_3" csCatId="mainScheme" phldr="1"/>
      <dgm:spPr/>
    </dgm:pt>
    <dgm:pt modelId="{17423A5A-59EC-4DE7-A50A-D7A568816A8B}">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AB22AF3E-147D-4BC1-9D2E-81F3363F3FA6}" type="parTrans" cxnId="{CB79DB83-794B-478F-ADCF-156C6B54A294}">
      <dgm:prSet/>
      <dgm:spPr/>
      <dgm:t>
        <a:bodyPr/>
        <a:lstStyle/>
        <a:p>
          <a:endParaRPr lang="en-GB"/>
        </a:p>
      </dgm:t>
    </dgm:pt>
    <dgm:pt modelId="{FE5F8F9D-33CF-4DAE-A5BB-AFBBD87CBF72}" type="sibTrans" cxnId="{CB79DB83-794B-478F-ADCF-156C6B54A294}">
      <dgm:prSet/>
      <dgm:spPr/>
      <dgm:t>
        <a:bodyPr/>
        <a:lstStyle/>
        <a:p>
          <a:endParaRPr lang="en-GB"/>
        </a:p>
      </dgm:t>
    </dgm:pt>
    <dgm:pt modelId="{31EC6771-8E1D-4640-8C10-4FED60A021DF}">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7F224B1E-A9FC-4422-8EE1-038B7E915BE2}" type="parTrans" cxnId="{F2129F24-3113-4FBA-A53B-FCD14AE4BDB0}">
      <dgm:prSet/>
      <dgm:spPr/>
      <dgm:t>
        <a:bodyPr/>
        <a:lstStyle/>
        <a:p>
          <a:endParaRPr lang="en-GB"/>
        </a:p>
      </dgm:t>
    </dgm:pt>
    <dgm:pt modelId="{7A453D15-A831-46AE-A2A3-B0745FECB626}" type="sibTrans" cxnId="{F2129F24-3113-4FBA-A53B-FCD14AE4BDB0}">
      <dgm:prSet/>
      <dgm:spPr/>
      <dgm:t>
        <a:bodyPr/>
        <a:lstStyle/>
        <a:p>
          <a:endParaRPr lang="en-GB"/>
        </a:p>
      </dgm:t>
    </dgm:pt>
    <dgm:pt modelId="{C9D0CCCB-8C59-4866-B30A-B18A432CC312}">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41CBC12C-F780-4381-8464-2195034F3F38}" type="parTrans" cxnId="{EE5852D0-E8CE-450C-AD64-0A06FA203482}">
      <dgm:prSet/>
      <dgm:spPr/>
      <dgm:t>
        <a:bodyPr/>
        <a:lstStyle/>
        <a:p>
          <a:endParaRPr lang="en-GB"/>
        </a:p>
      </dgm:t>
    </dgm:pt>
    <dgm:pt modelId="{F17485DF-1C33-4A4E-9A52-589E52533FF3}" type="sibTrans" cxnId="{EE5852D0-E8CE-450C-AD64-0A06FA203482}">
      <dgm:prSet/>
      <dgm:spPr/>
      <dgm:t>
        <a:bodyPr/>
        <a:lstStyle/>
        <a:p>
          <a:endParaRPr lang="en-GB"/>
        </a:p>
      </dgm:t>
    </dgm:pt>
    <dgm:pt modelId="{7DA48DC7-AA55-4FAC-8324-8031D84938C4}" type="pres">
      <dgm:prSet presAssocID="{0F7DAB4F-E309-49BF-9F64-70AED5FB291A}" presName="composite" presStyleCnt="0">
        <dgm:presLayoutVars>
          <dgm:chMax val="3"/>
          <dgm:animLvl val="lvl"/>
          <dgm:resizeHandles val="exact"/>
        </dgm:presLayoutVars>
      </dgm:prSet>
      <dgm:spPr/>
    </dgm:pt>
    <dgm:pt modelId="{B1EE04E6-68EA-406B-8F96-5D4C68E1B96D}" type="pres">
      <dgm:prSet presAssocID="{17423A5A-59EC-4DE7-A50A-D7A568816A8B}" presName="gear1" presStyleLbl="node1" presStyleIdx="0" presStyleCnt="3">
        <dgm:presLayoutVars>
          <dgm:chMax val="1"/>
          <dgm:bulletEnabled val="1"/>
        </dgm:presLayoutVars>
      </dgm:prSet>
      <dgm:spPr/>
    </dgm:pt>
    <dgm:pt modelId="{62248699-FF0F-4C57-A5F2-1775BDAB3A96}" type="pres">
      <dgm:prSet presAssocID="{17423A5A-59EC-4DE7-A50A-D7A568816A8B}" presName="gear1srcNode" presStyleLbl="node1" presStyleIdx="0" presStyleCnt="3"/>
      <dgm:spPr/>
    </dgm:pt>
    <dgm:pt modelId="{6B8C2C1F-678C-4399-892B-0059BA9475AE}" type="pres">
      <dgm:prSet presAssocID="{17423A5A-59EC-4DE7-A50A-D7A568816A8B}" presName="gear1dstNode" presStyleLbl="node1" presStyleIdx="0" presStyleCnt="3"/>
      <dgm:spPr/>
    </dgm:pt>
    <dgm:pt modelId="{2E2462F3-4E52-4E2A-869D-7E3161F1A7BA}" type="pres">
      <dgm:prSet presAssocID="{31EC6771-8E1D-4640-8C10-4FED60A021DF}" presName="gear2" presStyleLbl="node1" presStyleIdx="1" presStyleCnt="3">
        <dgm:presLayoutVars>
          <dgm:chMax val="1"/>
          <dgm:bulletEnabled val="1"/>
        </dgm:presLayoutVars>
      </dgm:prSet>
      <dgm:spPr/>
    </dgm:pt>
    <dgm:pt modelId="{16F61932-02BD-46D8-BF7B-34FF6D7B5078}" type="pres">
      <dgm:prSet presAssocID="{31EC6771-8E1D-4640-8C10-4FED60A021DF}" presName="gear2srcNode" presStyleLbl="node1" presStyleIdx="1" presStyleCnt="3"/>
      <dgm:spPr/>
    </dgm:pt>
    <dgm:pt modelId="{D544A0F3-72A8-49F9-BBFD-6B62CE4AABBA}" type="pres">
      <dgm:prSet presAssocID="{31EC6771-8E1D-4640-8C10-4FED60A021DF}" presName="gear2dstNode" presStyleLbl="node1" presStyleIdx="1" presStyleCnt="3"/>
      <dgm:spPr/>
    </dgm:pt>
    <dgm:pt modelId="{D687B7C5-AAF8-4299-B049-DC830DA1CB76}" type="pres">
      <dgm:prSet presAssocID="{C9D0CCCB-8C59-4866-B30A-B18A432CC312}" presName="gear3" presStyleLbl="node1" presStyleIdx="2" presStyleCnt="3"/>
      <dgm:spPr/>
    </dgm:pt>
    <dgm:pt modelId="{A098F1A6-4B0A-419F-8B7F-21B525E81DA2}" type="pres">
      <dgm:prSet presAssocID="{C9D0CCCB-8C59-4866-B30A-B18A432CC312}" presName="gear3tx" presStyleLbl="node1" presStyleIdx="2" presStyleCnt="3">
        <dgm:presLayoutVars>
          <dgm:chMax val="1"/>
          <dgm:bulletEnabled val="1"/>
        </dgm:presLayoutVars>
      </dgm:prSet>
      <dgm:spPr/>
    </dgm:pt>
    <dgm:pt modelId="{D28496F2-FE1B-4C03-B821-34D45FA7AE77}" type="pres">
      <dgm:prSet presAssocID="{C9D0CCCB-8C59-4866-B30A-B18A432CC312}" presName="gear3srcNode" presStyleLbl="node1" presStyleIdx="2" presStyleCnt="3"/>
      <dgm:spPr/>
    </dgm:pt>
    <dgm:pt modelId="{9026EB9E-CF83-45AA-BFD2-FE5A9AA24036}" type="pres">
      <dgm:prSet presAssocID="{C9D0CCCB-8C59-4866-B30A-B18A432CC312}" presName="gear3dstNode" presStyleLbl="node1" presStyleIdx="2" presStyleCnt="3"/>
      <dgm:spPr/>
    </dgm:pt>
    <dgm:pt modelId="{8FB93AB7-79EF-42A3-A451-7CFADB7040AE}" type="pres">
      <dgm:prSet presAssocID="{FE5F8F9D-33CF-4DAE-A5BB-AFBBD87CBF72}" presName="connector1" presStyleLbl="sibTrans2D1" presStyleIdx="0" presStyleCnt="3"/>
      <dgm:spPr/>
    </dgm:pt>
    <dgm:pt modelId="{26F3687E-E3BC-4A5F-A946-65E8B3E16A23}" type="pres">
      <dgm:prSet presAssocID="{7A453D15-A831-46AE-A2A3-B0745FECB626}" presName="connector2" presStyleLbl="sibTrans2D1" presStyleIdx="1" presStyleCnt="3"/>
      <dgm:spPr/>
    </dgm:pt>
    <dgm:pt modelId="{85FA75A0-5B33-4FFF-A3D4-34F89672D1C4}" type="pres">
      <dgm:prSet presAssocID="{F17485DF-1C33-4A4E-9A52-589E52533FF3}" presName="connector3" presStyleLbl="sibTrans2D1" presStyleIdx="2" presStyleCnt="3"/>
      <dgm:spPr/>
    </dgm:pt>
  </dgm:ptLst>
  <dgm:cxnLst>
    <dgm:cxn modelId="{CA83E902-24C5-4602-8001-743F2AA92B10}" type="presOf" srcId="{FE5F8F9D-33CF-4DAE-A5BB-AFBBD87CBF72}" destId="{8FB93AB7-79EF-42A3-A451-7CFADB7040AE}" srcOrd="0" destOrd="0" presId="urn:microsoft.com/office/officeart/2005/8/layout/gear1"/>
    <dgm:cxn modelId="{B9D8121F-75C1-4E09-BB60-269E618916D0}" type="presOf" srcId="{C9D0CCCB-8C59-4866-B30A-B18A432CC312}" destId="{9026EB9E-CF83-45AA-BFD2-FE5A9AA24036}" srcOrd="3" destOrd="0" presId="urn:microsoft.com/office/officeart/2005/8/layout/gear1"/>
    <dgm:cxn modelId="{40E99323-EE59-47E4-9612-E5FA967E7DB5}" type="presOf" srcId="{17423A5A-59EC-4DE7-A50A-D7A568816A8B}" destId="{62248699-FF0F-4C57-A5F2-1775BDAB3A96}" srcOrd="1" destOrd="0" presId="urn:microsoft.com/office/officeart/2005/8/layout/gear1"/>
    <dgm:cxn modelId="{F2129F24-3113-4FBA-A53B-FCD14AE4BDB0}" srcId="{0F7DAB4F-E309-49BF-9F64-70AED5FB291A}" destId="{31EC6771-8E1D-4640-8C10-4FED60A021DF}" srcOrd="1" destOrd="0" parTransId="{7F224B1E-A9FC-4422-8EE1-038B7E915BE2}" sibTransId="{7A453D15-A831-46AE-A2A3-B0745FECB626}"/>
    <dgm:cxn modelId="{D467652D-3453-49E5-AD33-934B42362479}" type="presOf" srcId="{0F7DAB4F-E309-49BF-9F64-70AED5FB291A}" destId="{7DA48DC7-AA55-4FAC-8324-8031D84938C4}" srcOrd="0" destOrd="0" presId="urn:microsoft.com/office/officeart/2005/8/layout/gear1"/>
    <dgm:cxn modelId="{691F993A-111A-4730-91C4-D3A129F8B760}" type="presOf" srcId="{7A453D15-A831-46AE-A2A3-B0745FECB626}" destId="{26F3687E-E3BC-4A5F-A946-65E8B3E16A23}" srcOrd="0" destOrd="0" presId="urn:microsoft.com/office/officeart/2005/8/layout/gear1"/>
    <dgm:cxn modelId="{138CFB3C-3583-456F-A5CC-A1F0007E5D5E}" type="presOf" srcId="{17423A5A-59EC-4DE7-A50A-D7A568816A8B}" destId="{6B8C2C1F-678C-4399-892B-0059BA9475AE}" srcOrd="2" destOrd="0" presId="urn:microsoft.com/office/officeart/2005/8/layout/gear1"/>
    <dgm:cxn modelId="{737AE243-7489-48D4-BB55-5CA2D93F6133}" type="presOf" srcId="{C9D0CCCB-8C59-4866-B30A-B18A432CC312}" destId="{D687B7C5-AAF8-4299-B049-DC830DA1CB76}" srcOrd="0" destOrd="0" presId="urn:microsoft.com/office/officeart/2005/8/layout/gear1"/>
    <dgm:cxn modelId="{B311907A-BF20-40B6-8B1C-582FA029994C}" type="presOf" srcId="{31EC6771-8E1D-4640-8C10-4FED60A021DF}" destId="{2E2462F3-4E52-4E2A-869D-7E3161F1A7BA}" srcOrd="0" destOrd="0" presId="urn:microsoft.com/office/officeart/2005/8/layout/gear1"/>
    <dgm:cxn modelId="{F79B4F7F-C5CB-4F9E-AB3A-AE2759DEEBA4}" type="presOf" srcId="{31EC6771-8E1D-4640-8C10-4FED60A021DF}" destId="{D544A0F3-72A8-49F9-BBFD-6B62CE4AABBA}" srcOrd="2" destOrd="0" presId="urn:microsoft.com/office/officeart/2005/8/layout/gear1"/>
    <dgm:cxn modelId="{48156D81-B67F-45E7-8568-21038870D2A3}" type="presOf" srcId="{17423A5A-59EC-4DE7-A50A-D7A568816A8B}" destId="{B1EE04E6-68EA-406B-8F96-5D4C68E1B96D}" srcOrd="0" destOrd="0" presId="urn:microsoft.com/office/officeart/2005/8/layout/gear1"/>
    <dgm:cxn modelId="{CB79DB83-794B-478F-ADCF-156C6B54A294}" srcId="{0F7DAB4F-E309-49BF-9F64-70AED5FB291A}" destId="{17423A5A-59EC-4DE7-A50A-D7A568816A8B}" srcOrd="0" destOrd="0" parTransId="{AB22AF3E-147D-4BC1-9D2E-81F3363F3FA6}" sibTransId="{FE5F8F9D-33CF-4DAE-A5BB-AFBBD87CBF72}"/>
    <dgm:cxn modelId="{04F9B0B4-4A7B-4652-AC3A-A5F00052818D}" type="presOf" srcId="{C9D0CCCB-8C59-4866-B30A-B18A432CC312}" destId="{D28496F2-FE1B-4C03-B821-34D45FA7AE77}" srcOrd="2" destOrd="0" presId="urn:microsoft.com/office/officeart/2005/8/layout/gear1"/>
    <dgm:cxn modelId="{EA8B0BBD-D2BD-42B6-B98C-A637FA82BA6D}" type="presOf" srcId="{C9D0CCCB-8C59-4866-B30A-B18A432CC312}" destId="{A098F1A6-4B0A-419F-8B7F-21B525E81DA2}" srcOrd="1" destOrd="0" presId="urn:microsoft.com/office/officeart/2005/8/layout/gear1"/>
    <dgm:cxn modelId="{988993BF-2B04-4EF8-9738-8A406489066E}" type="presOf" srcId="{31EC6771-8E1D-4640-8C10-4FED60A021DF}" destId="{16F61932-02BD-46D8-BF7B-34FF6D7B5078}" srcOrd="1" destOrd="0" presId="urn:microsoft.com/office/officeart/2005/8/layout/gear1"/>
    <dgm:cxn modelId="{471F0AC4-9B68-482D-8635-4A467A89FFAB}" type="presOf" srcId="{F17485DF-1C33-4A4E-9A52-589E52533FF3}" destId="{85FA75A0-5B33-4FFF-A3D4-34F89672D1C4}" srcOrd="0" destOrd="0" presId="urn:microsoft.com/office/officeart/2005/8/layout/gear1"/>
    <dgm:cxn modelId="{EE5852D0-E8CE-450C-AD64-0A06FA203482}" srcId="{0F7DAB4F-E309-49BF-9F64-70AED5FB291A}" destId="{C9D0CCCB-8C59-4866-B30A-B18A432CC312}" srcOrd="2" destOrd="0" parTransId="{41CBC12C-F780-4381-8464-2195034F3F38}" sibTransId="{F17485DF-1C33-4A4E-9A52-589E52533FF3}"/>
    <dgm:cxn modelId="{B5A0F664-803C-4FE1-B400-739411672DDB}" type="presParOf" srcId="{7DA48DC7-AA55-4FAC-8324-8031D84938C4}" destId="{B1EE04E6-68EA-406B-8F96-5D4C68E1B96D}" srcOrd="0" destOrd="0" presId="urn:microsoft.com/office/officeart/2005/8/layout/gear1"/>
    <dgm:cxn modelId="{26C889DB-126D-40D2-8146-62E33B92AAAC}" type="presParOf" srcId="{7DA48DC7-AA55-4FAC-8324-8031D84938C4}" destId="{62248699-FF0F-4C57-A5F2-1775BDAB3A96}" srcOrd="1" destOrd="0" presId="urn:microsoft.com/office/officeart/2005/8/layout/gear1"/>
    <dgm:cxn modelId="{C903D732-9079-4AFB-992A-4D939AEACF23}" type="presParOf" srcId="{7DA48DC7-AA55-4FAC-8324-8031D84938C4}" destId="{6B8C2C1F-678C-4399-892B-0059BA9475AE}" srcOrd="2" destOrd="0" presId="urn:microsoft.com/office/officeart/2005/8/layout/gear1"/>
    <dgm:cxn modelId="{A485DC5B-D7E3-44FE-B643-55B66595D7F0}" type="presParOf" srcId="{7DA48DC7-AA55-4FAC-8324-8031D84938C4}" destId="{2E2462F3-4E52-4E2A-869D-7E3161F1A7BA}" srcOrd="3" destOrd="0" presId="urn:microsoft.com/office/officeart/2005/8/layout/gear1"/>
    <dgm:cxn modelId="{51F2C190-4959-4F5A-85E9-040B637D16F2}" type="presParOf" srcId="{7DA48DC7-AA55-4FAC-8324-8031D84938C4}" destId="{16F61932-02BD-46D8-BF7B-34FF6D7B5078}" srcOrd="4" destOrd="0" presId="urn:microsoft.com/office/officeart/2005/8/layout/gear1"/>
    <dgm:cxn modelId="{A50D7D5B-3A2F-466A-BEDD-C8993296C9E4}" type="presParOf" srcId="{7DA48DC7-AA55-4FAC-8324-8031D84938C4}" destId="{D544A0F3-72A8-49F9-BBFD-6B62CE4AABBA}" srcOrd="5" destOrd="0" presId="urn:microsoft.com/office/officeart/2005/8/layout/gear1"/>
    <dgm:cxn modelId="{909A48F5-7A1C-4050-B8BA-E168C6255EE4}" type="presParOf" srcId="{7DA48DC7-AA55-4FAC-8324-8031D84938C4}" destId="{D687B7C5-AAF8-4299-B049-DC830DA1CB76}" srcOrd="6" destOrd="0" presId="urn:microsoft.com/office/officeart/2005/8/layout/gear1"/>
    <dgm:cxn modelId="{A922D22D-43C1-4591-8F58-1DDAF49BAE4B}" type="presParOf" srcId="{7DA48DC7-AA55-4FAC-8324-8031D84938C4}" destId="{A098F1A6-4B0A-419F-8B7F-21B525E81DA2}" srcOrd="7" destOrd="0" presId="urn:microsoft.com/office/officeart/2005/8/layout/gear1"/>
    <dgm:cxn modelId="{5B0EE09B-ACE2-4626-B7AC-95B0EA227BF4}" type="presParOf" srcId="{7DA48DC7-AA55-4FAC-8324-8031D84938C4}" destId="{D28496F2-FE1B-4C03-B821-34D45FA7AE77}" srcOrd="8" destOrd="0" presId="urn:microsoft.com/office/officeart/2005/8/layout/gear1"/>
    <dgm:cxn modelId="{F0A9EE36-7F00-4290-A3F5-9F9841EB9429}" type="presParOf" srcId="{7DA48DC7-AA55-4FAC-8324-8031D84938C4}" destId="{9026EB9E-CF83-45AA-BFD2-FE5A9AA24036}" srcOrd="9" destOrd="0" presId="urn:microsoft.com/office/officeart/2005/8/layout/gear1"/>
    <dgm:cxn modelId="{3CEAD6CB-69C4-400D-A49A-E28DEC4F8F59}" type="presParOf" srcId="{7DA48DC7-AA55-4FAC-8324-8031D84938C4}" destId="{8FB93AB7-79EF-42A3-A451-7CFADB7040AE}" srcOrd="10" destOrd="0" presId="urn:microsoft.com/office/officeart/2005/8/layout/gear1"/>
    <dgm:cxn modelId="{46A5F0F0-BABB-4068-A1F5-91D5FB26CAEF}" type="presParOf" srcId="{7DA48DC7-AA55-4FAC-8324-8031D84938C4}" destId="{26F3687E-E3BC-4A5F-A946-65E8B3E16A23}" srcOrd="11" destOrd="0" presId="urn:microsoft.com/office/officeart/2005/8/layout/gear1"/>
    <dgm:cxn modelId="{DB36CD3E-1BE9-457A-90C6-3FB35ACA4F1C}" type="presParOf" srcId="{7DA48DC7-AA55-4FAC-8324-8031D84938C4}" destId="{85FA75A0-5B33-4FFF-A3D4-34F89672D1C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72E0B1-3E8A-44B2-B5B9-E6D11C60A3E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734043B-49A6-494B-A622-26FB6661D072}">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Nu o persoană, ci anumite sarcini specifice. Mai multe persoane pot juca același rol.</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B56A74E-6ED8-454B-A8D5-44614BA499A8}" type="parTrans" cxnId="{AEE7A229-83C1-4F21-9781-F378F54B391C}">
      <dgm:prSet/>
      <dgm:spPr/>
      <dgm:t>
        <a:bodyPr/>
        <a:lstStyle/>
        <a:p>
          <a:endParaRPr lang="en-US"/>
        </a:p>
      </dgm:t>
    </dgm:pt>
    <dgm:pt modelId="{7922173C-972C-404F-99C2-F0A2A78977B2}" type="sibTrans" cxnId="{AEE7A229-83C1-4F21-9781-F378F54B391C}">
      <dgm:prSet/>
      <dgm:spPr/>
      <dgm:t>
        <a:bodyPr/>
        <a:lstStyle/>
        <a:p>
          <a:endParaRPr lang="en-US"/>
        </a:p>
      </dgm:t>
    </dgm:pt>
    <dgm:pt modelId="{56698AFD-E9DD-4851-842C-EF7E13EE2624}">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Definit prin responsabilități, sarcini, modul de interacțiune cu produsul. Poate fi intern sau extern în raport cu organizația.</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69109D13-BA46-4C13-9D8C-A5231BB61C2F}" type="parTrans" cxnId="{F441FC7D-369E-4CC4-BFED-0D1A9209AE2F}">
      <dgm:prSet/>
      <dgm:spPr/>
      <dgm:t>
        <a:bodyPr/>
        <a:lstStyle/>
        <a:p>
          <a:endParaRPr lang="en-US"/>
        </a:p>
      </dgm:t>
    </dgm:pt>
    <dgm:pt modelId="{2C7D6D45-1790-446B-AAC0-437B4F52A6EA}" type="sibTrans" cxnId="{F441FC7D-369E-4CC4-BFED-0D1A9209AE2F}">
      <dgm:prSet/>
      <dgm:spPr/>
      <dgm:t>
        <a:bodyPr/>
        <a:lstStyle/>
        <a:p>
          <a:endParaRPr lang="en-US"/>
        </a:p>
      </dgm:t>
    </dgm:pt>
    <dgm:pt modelId="{EE2C5442-FE73-4589-8D4C-837917F48BBB}">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Este util să fie considerate și subroluri. </a:t>
          </a:r>
          <a:r>
            <a:rPr lang="ro-RO" i="0" dirty="0">
              <a:latin typeface="Tahoma" panose="020B0604030504040204" pitchFamily="34" charset="0"/>
              <a:ea typeface="Tahoma" panose="020B0604030504040204" pitchFamily="34" charset="0"/>
              <a:cs typeface="Tahoma" panose="020B0604030504040204" pitchFamily="34" charset="0"/>
            </a:rPr>
            <a:t>Există roluri mediate. </a:t>
          </a:r>
          <a:r>
            <a:rPr lang="ro-RO"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88F1B-30DF-4FE8-85C1-65F658C9F20B}" type="parTrans" cxnId="{06A57B09-D967-4138-9EA9-624D871CBC31}">
      <dgm:prSet/>
      <dgm:spPr/>
      <dgm:t>
        <a:bodyPr/>
        <a:lstStyle/>
        <a:p>
          <a:endParaRPr lang="en-US"/>
        </a:p>
      </dgm:t>
    </dgm:pt>
    <dgm:pt modelId="{6C23A2BB-8C3F-4CA8-983D-0A06A32EC2E6}" type="sibTrans" cxnId="{06A57B09-D967-4138-9EA9-624D871CBC31}">
      <dgm:prSet/>
      <dgm:spPr/>
      <dgm:t>
        <a:bodyPr/>
        <a:lstStyle/>
        <a:p>
          <a:endParaRPr lang="en-US"/>
        </a:p>
      </dgm:t>
    </dgm:pt>
    <dgm:pt modelId="{3DC8DFA0-092C-4287-AE72-1F7F67D53759}">
      <dgm:prSet/>
      <dgm:spPr/>
      <dgm:t>
        <a:bodyPr/>
        <a:lstStyle/>
        <a:p>
          <a:r>
            <a:rPr lang="ro-RO" b="1" i="0" dirty="0">
              <a:latin typeface="Tahoma" panose="020B0604030504040204" pitchFamily="34" charset="0"/>
              <a:ea typeface="Tahoma" panose="020B0604030504040204" pitchFamily="34" charset="0"/>
              <a:cs typeface="Tahoma" panose="020B0604030504040204" pitchFamily="34" charset="0"/>
            </a:rPr>
            <a:t>Exemplu? </a:t>
          </a:r>
          <a:r>
            <a:rPr lang="ro-RO" b="0" i="0" dirty="0">
              <a:latin typeface="Tahoma" panose="020B0604030504040204" pitchFamily="34" charset="0"/>
              <a:ea typeface="Tahoma" panose="020B0604030504040204" pitchFamily="34" charset="0"/>
              <a:cs typeface="Tahoma" panose="020B0604030504040204" pitchFamily="34" charset="0"/>
            </a:rPr>
            <a:t>Aplicație pentru vânzare de bilete pentru evenimente culturale. </a:t>
          </a:r>
          <a:r>
            <a:rPr lang="ro-RO" i="0" dirty="0">
              <a:latin typeface="Tahoma" panose="020B0604030504040204" pitchFamily="34" charset="0"/>
              <a:ea typeface="Tahoma" panose="020B0604030504040204" pitchFamily="34" charset="0"/>
              <a:cs typeface="Tahoma" panose="020B0604030504040204" pitchFamily="34" charset="0"/>
            </a:rPr>
            <a:t> </a:t>
          </a:r>
          <a:endParaRPr lang="en-US" i="0" dirty="0">
            <a:latin typeface="Tahoma" panose="020B0604030504040204" pitchFamily="34" charset="0"/>
            <a:ea typeface="Tahoma" panose="020B0604030504040204" pitchFamily="34" charset="0"/>
            <a:cs typeface="Tahoma" panose="020B0604030504040204" pitchFamily="34" charset="0"/>
          </a:endParaRPr>
        </a:p>
      </dgm:t>
    </dgm:pt>
    <dgm:pt modelId="{0B952619-1E1A-4D51-8323-801DB9A995A4}" type="parTrans" cxnId="{CEF2380E-5AA5-4975-ACBB-5571586F3577}">
      <dgm:prSet/>
      <dgm:spPr/>
      <dgm:t>
        <a:bodyPr/>
        <a:lstStyle/>
        <a:p>
          <a:endParaRPr lang="en-US"/>
        </a:p>
      </dgm:t>
    </dgm:pt>
    <dgm:pt modelId="{CD3B000F-FCDE-4F1B-976B-0BAC50C029C2}" type="sibTrans" cxnId="{CEF2380E-5AA5-4975-ACBB-5571586F3577}">
      <dgm:prSet/>
      <dgm:spPr/>
      <dgm:t>
        <a:bodyPr/>
        <a:lstStyle/>
        <a:p>
          <a:endParaRPr lang="en-US"/>
        </a:p>
      </dgm:t>
    </dgm:pt>
    <dgm:pt modelId="{4112A94A-363E-4C84-B891-CE19AC939A20}" type="pres">
      <dgm:prSet presAssocID="{EB72E0B1-3E8A-44B2-B5B9-E6D11C60A3E8}" presName="vert0" presStyleCnt="0">
        <dgm:presLayoutVars>
          <dgm:dir/>
          <dgm:animOne val="branch"/>
          <dgm:animLvl val="lvl"/>
        </dgm:presLayoutVars>
      </dgm:prSet>
      <dgm:spPr/>
    </dgm:pt>
    <dgm:pt modelId="{B195418F-D8CC-4378-8793-0F3E3AB39968}" type="pres">
      <dgm:prSet presAssocID="{0734043B-49A6-494B-A622-26FB6661D072}" presName="thickLine" presStyleLbl="alignNode1" presStyleIdx="0" presStyleCnt="4"/>
      <dgm:spPr/>
    </dgm:pt>
    <dgm:pt modelId="{F4E6EAC0-1202-45F9-85E5-D77FB4130494}" type="pres">
      <dgm:prSet presAssocID="{0734043B-49A6-494B-A622-26FB6661D072}" presName="horz1" presStyleCnt="0"/>
      <dgm:spPr/>
    </dgm:pt>
    <dgm:pt modelId="{B9F4D4EE-344C-45CE-9B4E-57A4F9008969}" type="pres">
      <dgm:prSet presAssocID="{0734043B-49A6-494B-A622-26FB6661D072}" presName="tx1" presStyleLbl="revTx" presStyleIdx="0" presStyleCnt="4"/>
      <dgm:spPr/>
    </dgm:pt>
    <dgm:pt modelId="{9DE45DFF-8432-4677-8D6D-CF6A932F1079}" type="pres">
      <dgm:prSet presAssocID="{0734043B-49A6-494B-A622-26FB6661D072}" presName="vert1" presStyleCnt="0"/>
      <dgm:spPr/>
    </dgm:pt>
    <dgm:pt modelId="{F7F46EB3-4CBA-446F-8C11-87EC2715B366}" type="pres">
      <dgm:prSet presAssocID="{56698AFD-E9DD-4851-842C-EF7E13EE2624}" presName="thickLine" presStyleLbl="alignNode1" presStyleIdx="1" presStyleCnt="4"/>
      <dgm:spPr/>
    </dgm:pt>
    <dgm:pt modelId="{668202E3-7F56-4139-891A-B51C020E4E89}" type="pres">
      <dgm:prSet presAssocID="{56698AFD-E9DD-4851-842C-EF7E13EE2624}" presName="horz1" presStyleCnt="0"/>
      <dgm:spPr/>
    </dgm:pt>
    <dgm:pt modelId="{280D18D9-D938-4C8C-AC78-7A9D5A7B14DF}" type="pres">
      <dgm:prSet presAssocID="{56698AFD-E9DD-4851-842C-EF7E13EE2624}" presName="tx1" presStyleLbl="revTx" presStyleIdx="1" presStyleCnt="4"/>
      <dgm:spPr/>
    </dgm:pt>
    <dgm:pt modelId="{9DFD3127-89C1-4E21-AE14-EFD00B9E6A26}" type="pres">
      <dgm:prSet presAssocID="{56698AFD-E9DD-4851-842C-EF7E13EE2624}" presName="vert1" presStyleCnt="0"/>
      <dgm:spPr/>
    </dgm:pt>
    <dgm:pt modelId="{56ACC538-4D82-4BA5-9D0B-C01EC7E0F8E3}" type="pres">
      <dgm:prSet presAssocID="{EE2C5442-FE73-4589-8D4C-837917F48BBB}" presName="thickLine" presStyleLbl="alignNode1" presStyleIdx="2" presStyleCnt="4"/>
      <dgm:spPr/>
    </dgm:pt>
    <dgm:pt modelId="{C850A9C7-7B60-4DBA-A42A-588D0FC1244E}" type="pres">
      <dgm:prSet presAssocID="{EE2C5442-FE73-4589-8D4C-837917F48BBB}" presName="horz1" presStyleCnt="0"/>
      <dgm:spPr/>
    </dgm:pt>
    <dgm:pt modelId="{E9FC7CC8-A201-4BC5-B63B-1736DDBC4DB3}" type="pres">
      <dgm:prSet presAssocID="{EE2C5442-FE73-4589-8D4C-837917F48BBB}" presName="tx1" presStyleLbl="revTx" presStyleIdx="2" presStyleCnt="4"/>
      <dgm:spPr/>
    </dgm:pt>
    <dgm:pt modelId="{064F1245-A12E-407E-BEBF-5D995AD0BE67}" type="pres">
      <dgm:prSet presAssocID="{EE2C5442-FE73-4589-8D4C-837917F48BBB}" presName="vert1" presStyleCnt="0"/>
      <dgm:spPr/>
    </dgm:pt>
    <dgm:pt modelId="{770316F2-D803-423C-A03E-05B86754B574}" type="pres">
      <dgm:prSet presAssocID="{3DC8DFA0-092C-4287-AE72-1F7F67D53759}" presName="thickLine" presStyleLbl="alignNode1" presStyleIdx="3" presStyleCnt="4"/>
      <dgm:spPr/>
    </dgm:pt>
    <dgm:pt modelId="{5A2B31EE-5983-40F3-B5BC-21B291E6BDA2}" type="pres">
      <dgm:prSet presAssocID="{3DC8DFA0-092C-4287-AE72-1F7F67D53759}" presName="horz1" presStyleCnt="0"/>
      <dgm:spPr/>
    </dgm:pt>
    <dgm:pt modelId="{710F424E-13AC-48C7-9E60-D6100C02FECF}" type="pres">
      <dgm:prSet presAssocID="{3DC8DFA0-092C-4287-AE72-1F7F67D53759}" presName="tx1" presStyleLbl="revTx" presStyleIdx="3" presStyleCnt="4"/>
      <dgm:spPr/>
    </dgm:pt>
    <dgm:pt modelId="{3C709D42-8D9F-49AB-A7E4-D6255954123F}" type="pres">
      <dgm:prSet presAssocID="{3DC8DFA0-092C-4287-AE72-1F7F67D53759}" presName="vert1" presStyleCnt="0"/>
      <dgm:spPr/>
    </dgm:pt>
  </dgm:ptLst>
  <dgm:cxnLst>
    <dgm:cxn modelId="{06A57B09-D967-4138-9EA9-624D871CBC31}" srcId="{EB72E0B1-3E8A-44B2-B5B9-E6D11C60A3E8}" destId="{EE2C5442-FE73-4589-8D4C-837917F48BBB}" srcOrd="2" destOrd="0" parTransId="{39B88F1B-30DF-4FE8-85C1-65F658C9F20B}" sibTransId="{6C23A2BB-8C3F-4CA8-983D-0A06A32EC2E6}"/>
    <dgm:cxn modelId="{CEF2380E-5AA5-4975-ACBB-5571586F3577}" srcId="{EB72E0B1-3E8A-44B2-B5B9-E6D11C60A3E8}" destId="{3DC8DFA0-092C-4287-AE72-1F7F67D53759}" srcOrd="3" destOrd="0" parTransId="{0B952619-1E1A-4D51-8323-801DB9A995A4}" sibTransId="{CD3B000F-FCDE-4F1B-976B-0BAC50C029C2}"/>
    <dgm:cxn modelId="{9A367421-F777-4569-A27E-D071DAD14927}" type="presOf" srcId="{EE2C5442-FE73-4589-8D4C-837917F48BBB}" destId="{E9FC7CC8-A201-4BC5-B63B-1736DDBC4DB3}" srcOrd="0" destOrd="0" presId="urn:microsoft.com/office/officeart/2008/layout/LinedList"/>
    <dgm:cxn modelId="{0EF4B121-1ADD-4D6F-8691-22B37A6736F6}" type="presOf" srcId="{0734043B-49A6-494B-A622-26FB6661D072}" destId="{B9F4D4EE-344C-45CE-9B4E-57A4F9008969}" srcOrd="0" destOrd="0" presId="urn:microsoft.com/office/officeart/2008/layout/LinedList"/>
    <dgm:cxn modelId="{AEE7A229-83C1-4F21-9781-F378F54B391C}" srcId="{EB72E0B1-3E8A-44B2-B5B9-E6D11C60A3E8}" destId="{0734043B-49A6-494B-A622-26FB6661D072}" srcOrd="0" destOrd="0" parTransId="{9B56A74E-6ED8-454B-A8D5-44614BA499A8}" sibTransId="{7922173C-972C-404F-99C2-F0A2A78977B2}"/>
    <dgm:cxn modelId="{97600F33-3535-4545-8575-AA6B2A593278}" type="presOf" srcId="{EB72E0B1-3E8A-44B2-B5B9-E6D11C60A3E8}" destId="{4112A94A-363E-4C84-B891-CE19AC939A20}" srcOrd="0" destOrd="0" presId="urn:microsoft.com/office/officeart/2008/layout/LinedList"/>
    <dgm:cxn modelId="{306BBD68-EB4D-49A9-BF90-2F4466A30B9C}" type="presOf" srcId="{56698AFD-E9DD-4851-842C-EF7E13EE2624}" destId="{280D18D9-D938-4C8C-AC78-7A9D5A7B14DF}" srcOrd="0" destOrd="0" presId="urn:microsoft.com/office/officeart/2008/layout/LinedList"/>
    <dgm:cxn modelId="{F441FC7D-369E-4CC4-BFED-0D1A9209AE2F}" srcId="{EB72E0B1-3E8A-44B2-B5B9-E6D11C60A3E8}" destId="{56698AFD-E9DD-4851-842C-EF7E13EE2624}" srcOrd="1" destOrd="0" parTransId="{69109D13-BA46-4C13-9D8C-A5231BB61C2F}" sibTransId="{2C7D6D45-1790-446B-AAC0-437B4F52A6EA}"/>
    <dgm:cxn modelId="{96F16BD8-B286-4407-A53C-A4EC140EF062}" type="presOf" srcId="{3DC8DFA0-092C-4287-AE72-1F7F67D53759}" destId="{710F424E-13AC-48C7-9E60-D6100C02FECF}" srcOrd="0" destOrd="0" presId="urn:microsoft.com/office/officeart/2008/layout/LinedList"/>
    <dgm:cxn modelId="{ED89388F-B1B5-4827-82F6-C3D3B2B0CC6A}" type="presParOf" srcId="{4112A94A-363E-4C84-B891-CE19AC939A20}" destId="{B195418F-D8CC-4378-8793-0F3E3AB39968}" srcOrd="0" destOrd="0" presId="urn:microsoft.com/office/officeart/2008/layout/LinedList"/>
    <dgm:cxn modelId="{C66E6795-5E01-462F-8591-479409D74E6A}" type="presParOf" srcId="{4112A94A-363E-4C84-B891-CE19AC939A20}" destId="{F4E6EAC0-1202-45F9-85E5-D77FB4130494}" srcOrd="1" destOrd="0" presId="urn:microsoft.com/office/officeart/2008/layout/LinedList"/>
    <dgm:cxn modelId="{77D14206-0683-45B4-8A77-020DFC8D2555}" type="presParOf" srcId="{F4E6EAC0-1202-45F9-85E5-D77FB4130494}" destId="{B9F4D4EE-344C-45CE-9B4E-57A4F9008969}" srcOrd="0" destOrd="0" presId="urn:microsoft.com/office/officeart/2008/layout/LinedList"/>
    <dgm:cxn modelId="{4A65AB16-D1EE-4783-AA23-B620AEF6FA4A}" type="presParOf" srcId="{F4E6EAC0-1202-45F9-85E5-D77FB4130494}" destId="{9DE45DFF-8432-4677-8D6D-CF6A932F1079}" srcOrd="1" destOrd="0" presId="urn:microsoft.com/office/officeart/2008/layout/LinedList"/>
    <dgm:cxn modelId="{74B4B34B-AF90-4351-BC6C-8FD74F054D4E}" type="presParOf" srcId="{4112A94A-363E-4C84-B891-CE19AC939A20}" destId="{F7F46EB3-4CBA-446F-8C11-87EC2715B366}" srcOrd="2" destOrd="0" presId="urn:microsoft.com/office/officeart/2008/layout/LinedList"/>
    <dgm:cxn modelId="{D8598AA5-096D-4837-9F79-1767CFE4DE94}" type="presParOf" srcId="{4112A94A-363E-4C84-B891-CE19AC939A20}" destId="{668202E3-7F56-4139-891A-B51C020E4E89}" srcOrd="3" destOrd="0" presId="urn:microsoft.com/office/officeart/2008/layout/LinedList"/>
    <dgm:cxn modelId="{B776D16F-9B0A-418F-AAF4-C6A8FD5D7EBF}" type="presParOf" srcId="{668202E3-7F56-4139-891A-B51C020E4E89}" destId="{280D18D9-D938-4C8C-AC78-7A9D5A7B14DF}" srcOrd="0" destOrd="0" presId="urn:microsoft.com/office/officeart/2008/layout/LinedList"/>
    <dgm:cxn modelId="{9A09BAB9-51DA-4887-8B60-44951E49921A}" type="presParOf" srcId="{668202E3-7F56-4139-891A-B51C020E4E89}" destId="{9DFD3127-89C1-4E21-AE14-EFD00B9E6A26}" srcOrd="1" destOrd="0" presId="urn:microsoft.com/office/officeart/2008/layout/LinedList"/>
    <dgm:cxn modelId="{0AB28E45-9D1D-49DB-9224-C78AA9B6BD1C}" type="presParOf" srcId="{4112A94A-363E-4C84-B891-CE19AC939A20}" destId="{56ACC538-4D82-4BA5-9D0B-C01EC7E0F8E3}" srcOrd="4" destOrd="0" presId="urn:microsoft.com/office/officeart/2008/layout/LinedList"/>
    <dgm:cxn modelId="{CE45C494-91C5-4FE9-9E67-F6DF138A4613}" type="presParOf" srcId="{4112A94A-363E-4C84-B891-CE19AC939A20}" destId="{C850A9C7-7B60-4DBA-A42A-588D0FC1244E}" srcOrd="5" destOrd="0" presId="urn:microsoft.com/office/officeart/2008/layout/LinedList"/>
    <dgm:cxn modelId="{6E2D4F52-CFD9-4799-99FD-BC93D804D4A2}" type="presParOf" srcId="{C850A9C7-7B60-4DBA-A42A-588D0FC1244E}" destId="{E9FC7CC8-A201-4BC5-B63B-1736DDBC4DB3}" srcOrd="0" destOrd="0" presId="urn:microsoft.com/office/officeart/2008/layout/LinedList"/>
    <dgm:cxn modelId="{21AA3741-3520-405E-A0F0-987C21F2D183}" type="presParOf" srcId="{C850A9C7-7B60-4DBA-A42A-588D0FC1244E}" destId="{064F1245-A12E-407E-BEBF-5D995AD0BE67}" srcOrd="1" destOrd="0" presId="urn:microsoft.com/office/officeart/2008/layout/LinedList"/>
    <dgm:cxn modelId="{7CC1D826-BA2D-4933-98CD-B9E1BC83FE02}" type="presParOf" srcId="{4112A94A-363E-4C84-B891-CE19AC939A20}" destId="{770316F2-D803-423C-A03E-05B86754B574}" srcOrd="6" destOrd="0" presId="urn:microsoft.com/office/officeart/2008/layout/LinedList"/>
    <dgm:cxn modelId="{77487209-5FD4-4583-B735-B42CB821049D}" type="presParOf" srcId="{4112A94A-363E-4C84-B891-CE19AC939A20}" destId="{5A2B31EE-5983-40F3-B5BC-21B291E6BDA2}" srcOrd="7" destOrd="0" presId="urn:microsoft.com/office/officeart/2008/layout/LinedList"/>
    <dgm:cxn modelId="{9FEAAED6-71DC-4A07-BC1F-B60CFF92B860}" type="presParOf" srcId="{5A2B31EE-5983-40F3-B5BC-21B291E6BDA2}" destId="{710F424E-13AC-48C7-9E60-D6100C02FECF}" srcOrd="0" destOrd="0" presId="urn:microsoft.com/office/officeart/2008/layout/LinedList"/>
    <dgm:cxn modelId="{1BABDE26-8F67-4BD7-9A68-4BA682001AEF}" type="presParOf" srcId="{5A2B31EE-5983-40F3-B5BC-21B291E6BDA2}" destId="{3C709D42-8D9F-49AB-A7E4-D625595412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B72E0B1-3E8A-44B2-B5B9-E6D11C60A3E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734043B-49A6-494B-A622-26FB6661D072}">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O clasă: definită printr-o descriere a caracteristicilor relevante ale comunității potențiale de utilizatori. Fiecare rol / subrol va avea asociată cel puțin o clasă de utilizatori.</a:t>
          </a:r>
        </a:p>
      </dgm:t>
    </dgm:pt>
    <dgm:pt modelId="{9B56A74E-6ED8-454B-A8D5-44614BA499A8}" type="parTrans" cxnId="{AEE7A229-83C1-4F21-9781-F378F54B391C}">
      <dgm:prSet/>
      <dgm:spPr/>
      <dgm:t>
        <a:bodyPr/>
        <a:lstStyle/>
        <a:p>
          <a:endParaRPr lang="en-US"/>
        </a:p>
      </dgm:t>
    </dgm:pt>
    <dgm:pt modelId="{7922173C-972C-404F-99C2-F0A2A78977B2}" type="sibTrans" cxnId="{AEE7A229-83C1-4F21-9781-F378F54B391C}">
      <dgm:prSet/>
      <dgm:spPr/>
      <dgm:t>
        <a:bodyPr/>
        <a:lstStyle/>
        <a:p>
          <a:endParaRPr lang="en-US"/>
        </a:p>
      </dgm:t>
    </dgm:pt>
    <dgm:pt modelId="{56698AFD-E9DD-4851-842C-EF7E13EE2624}">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Pot fi definite pe baza unor caracteristici cum ar fi aspecte demografice, abilități, cunoștințe, caracteristici personale/fiziologice, nevoi speciale.</a:t>
          </a:r>
          <a:r>
            <a:rPr lang="en-GB"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69109D13-BA46-4C13-9D8C-A5231BB61C2F}" type="parTrans" cxnId="{F441FC7D-369E-4CC4-BFED-0D1A9209AE2F}">
      <dgm:prSet/>
      <dgm:spPr/>
      <dgm:t>
        <a:bodyPr/>
        <a:lstStyle/>
        <a:p>
          <a:endParaRPr lang="en-US"/>
        </a:p>
      </dgm:t>
    </dgm:pt>
    <dgm:pt modelId="{2C7D6D45-1790-446B-AAC0-437B4F52A6EA}" type="sibTrans" cxnId="{F441FC7D-369E-4CC4-BFED-0D1A9209AE2F}">
      <dgm:prSet/>
      <dgm:spPr/>
      <dgm:t>
        <a:bodyPr/>
        <a:lstStyle/>
        <a:p>
          <a:endParaRPr lang="en-US"/>
        </a:p>
      </dgm:t>
    </dgm:pt>
    <dgm:pt modelId="{EE2C5442-FE73-4589-8D4C-837917F48BBB}">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Cunoștințe și abilități: educație, </a:t>
          </a:r>
          <a:r>
            <a:rPr lang="ro-RO" i="0" dirty="0">
              <a:latin typeface="Tahoma" panose="020B0604030504040204" pitchFamily="34" charset="0"/>
              <a:ea typeface="Tahoma" panose="020B0604030504040204" pitchFamily="34" charset="0"/>
              <a:cs typeface="Tahoma" panose="020B0604030504040204" pitchFamily="34" charset="0"/>
            </a:rPr>
            <a:t>background, domenii de expertiză, abilități specifice unui anumit rol, experiența</a:t>
          </a:r>
          <a:r>
            <a:rPr lang="ro-RO" dirty="0">
              <a:latin typeface="Tahoma" panose="020B0604030504040204" pitchFamily="34" charset="0"/>
              <a:ea typeface="Tahoma" panose="020B0604030504040204" pitchFamily="34" charset="0"/>
              <a:cs typeface="Tahoma" panose="020B0604030504040204" pitchFamily="34" charset="0"/>
            </a:rPr>
            <a:t> în domeniu, experiența de lucru la calculator, experiența de utilizare a unor sisteme similare.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88F1B-30DF-4FE8-85C1-65F658C9F20B}" type="parTrans" cxnId="{06A57B09-D967-4138-9EA9-624D871CBC31}">
      <dgm:prSet/>
      <dgm:spPr/>
      <dgm:t>
        <a:bodyPr/>
        <a:lstStyle/>
        <a:p>
          <a:endParaRPr lang="en-US"/>
        </a:p>
      </dgm:t>
    </dgm:pt>
    <dgm:pt modelId="{6C23A2BB-8C3F-4CA8-983D-0A06A32EC2E6}" type="sibTrans" cxnId="{06A57B09-D967-4138-9EA9-624D871CBC31}">
      <dgm:prSet/>
      <dgm:spPr/>
      <dgm:t>
        <a:bodyPr/>
        <a:lstStyle/>
        <a:p>
          <a:endParaRPr lang="en-US"/>
        </a:p>
      </dgm:t>
    </dgm:pt>
    <dgm:pt modelId="{3DC8DFA0-092C-4287-AE72-1F7F67D53759}">
      <dgm:prSet/>
      <dgm:spPr/>
      <dgm:t>
        <a:bodyPr/>
        <a:lstStyle/>
        <a:p>
          <a:r>
            <a:rPr lang="ro-RO" b="0" i="0" dirty="0">
              <a:latin typeface="Tahoma" panose="020B0604030504040204" pitchFamily="34" charset="0"/>
              <a:ea typeface="Tahoma" panose="020B0604030504040204" pitchFamily="34" charset="0"/>
              <a:cs typeface="Tahoma" panose="020B0604030504040204" pitchFamily="34" charset="0"/>
            </a:rPr>
            <a:t>Caracteristici personale/fiziologice: limitări, vârstă, etc. </a:t>
          </a:r>
          <a:endParaRPr lang="en-US" i="0" dirty="0">
            <a:latin typeface="Tahoma" panose="020B0604030504040204" pitchFamily="34" charset="0"/>
            <a:ea typeface="Tahoma" panose="020B0604030504040204" pitchFamily="34" charset="0"/>
            <a:cs typeface="Tahoma" panose="020B0604030504040204" pitchFamily="34" charset="0"/>
          </a:endParaRPr>
        </a:p>
      </dgm:t>
    </dgm:pt>
    <dgm:pt modelId="{0B952619-1E1A-4D51-8323-801DB9A995A4}" type="parTrans" cxnId="{CEF2380E-5AA5-4975-ACBB-5571586F3577}">
      <dgm:prSet/>
      <dgm:spPr/>
      <dgm:t>
        <a:bodyPr/>
        <a:lstStyle/>
        <a:p>
          <a:endParaRPr lang="en-US"/>
        </a:p>
      </dgm:t>
    </dgm:pt>
    <dgm:pt modelId="{CD3B000F-FCDE-4F1B-976B-0BAC50C029C2}" type="sibTrans" cxnId="{CEF2380E-5AA5-4975-ACBB-5571586F3577}">
      <dgm:prSet/>
      <dgm:spPr/>
      <dgm:t>
        <a:bodyPr/>
        <a:lstStyle/>
        <a:p>
          <a:endParaRPr lang="en-US"/>
        </a:p>
      </dgm:t>
    </dgm:pt>
    <dgm:pt modelId="{F46DE4CC-9F5E-4F2E-8AAA-B9BEEEDB706F}" type="pres">
      <dgm:prSet presAssocID="{EB72E0B1-3E8A-44B2-B5B9-E6D11C60A3E8}" presName="vert0" presStyleCnt="0">
        <dgm:presLayoutVars>
          <dgm:dir/>
          <dgm:animOne val="branch"/>
          <dgm:animLvl val="lvl"/>
        </dgm:presLayoutVars>
      </dgm:prSet>
      <dgm:spPr/>
    </dgm:pt>
    <dgm:pt modelId="{9271A896-F9A3-4385-BBAC-007C18E6B658}" type="pres">
      <dgm:prSet presAssocID="{0734043B-49A6-494B-A622-26FB6661D072}" presName="thickLine" presStyleLbl="alignNode1" presStyleIdx="0" presStyleCnt="4"/>
      <dgm:spPr/>
    </dgm:pt>
    <dgm:pt modelId="{F3DC23B2-4063-4208-9DDD-497A4463A044}" type="pres">
      <dgm:prSet presAssocID="{0734043B-49A6-494B-A622-26FB6661D072}" presName="horz1" presStyleCnt="0"/>
      <dgm:spPr/>
    </dgm:pt>
    <dgm:pt modelId="{ACB07121-FDC6-4FAA-A8B7-8D07CCD39158}" type="pres">
      <dgm:prSet presAssocID="{0734043B-49A6-494B-A622-26FB6661D072}" presName="tx1" presStyleLbl="revTx" presStyleIdx="0" presStyleCnt="4"/>
      <dgm:spPr/>
    </dgm:pt>
    <dgm:pt modelId="{D73AD3FC-C3DF-41D2-B730-4A2CA81AD6DC}" type="pres">
      <dgm:prSet presAssocID="{0734043B-49A6-494B-A622-26FB6661D072}" presName="vert1" presStyleCnt="0"/>
      <dgm:spPr/>
    </dgm:pt>
    <dgm:pt modelId="{2BE3C1E0-731E-40C2-9FDC-A1F23C881EE7}" type="pres">
      <dgm:prSet presAssocID="{56698AFD-E9DD-4851-842C-EF7E13EE2624}" presName="thickLine" presStyleLbl="alignNode1" presStyleIdx="1" presStyleCnt="4"/>
      <dgm:spPr/>
    </dgm:pt>
    <dgm:pt modelId="{EADA19D3-4A11-4A4E-8A59-F3B92B49BDB3}" type="pres">
      <dgm:prSet presAssocID="{56698AFD-E9DD-4851-842C-EF7E13EE2624}" presName="horz1" presStyleCnt="0"/>
      <dgm:spPr/>
    </dgm:pt>
    <dgm:pt modelId="{DEEDE823-4382-4F40-83C5-78A210AACE34}" type="pres">
      <dgm:prSet presAssocID="{56698AFD-E9DD-4851-842C-EF7E13EE2624}" presName="tx1" presStyleLbl="revTx" presStyleIdx="1" presStyleCnt="4"/>
      <dgm:spPr/>
    </dgm:pt>
    <dgm:pt modelId="{DD541C38-8F1D-48D2-8F1C-9E6CC01CFA9E}" type="pres">
      <dgm:prSet presAssocID="{56698AFD-E9DD-4851-842C-EF7E13EE2624}" presName="vert1" presStyleCnt="0"/>
      <dgm:spPr/>
    </dgm:pt>
    <dgm:pt modelId="{CE1410D9-EB15-4DB2-9F5A-3A34F79167E7}" type="pres">
      <dgm:prSet presAssocID="{EE2C5442-FE73-4589-8D4C-837917F48BBB}" presName="thickLine" presStyleLbl="alignNode1" presStyleIdx="2" presStyleCnt="4"/>
      <dgm:spPr/>
    </dgm:pt>
    <dgm:pt modelId="{FF9019E4-1865-49AB-8676-84EE4107F059}" type="pres">
      <dgm:prSet presAssocID="{EE2C5442-FE73-4589-8D4C-837917F48BBB}" presName="horz1" presStyleCnt="0"/>
      <dgm:spPr/>
    </dgm:pt>
    <dgm:pt modelId="{67D9CEBA-B821-49B6-B8ED-53595BC3AF3A}" type="pres">
      <dgm:prSet presAssocID="{EE2C5442-FE73-4589-8D4C-837917F48BBB}" presName="tx1" presStyleLbl="revTx" presStyleIdx="2" presStyleCnt="4"/>
      <dgm:spPr/>
    </dgm:pt>
    <dgm:pt modelId="{96B92380-A7A5-4C84-B1D0-3E3AC22A76A6}" type="pres">
      <dgm:prSet presAssocID="{EE2C5442-FE73-4589-8D4C-837917F48BBB}" presName="vert1" presStyleCnt="0"/>
      <dgm:spPr/>
    </dgm:pt>
    <dgm:pt modelId="{FF7B893F-178D-44F8-9BE5-14AEBD5A6EBC}" type="pres">
      <dgm:prSet presAssocID="{3DC8DFA0-092C-4287-AE72-1F7F67D53759}" presName="thickLine" presStyleLbl="alignNode1" presStyleIdx="3" presStyleCnt="4"/>
      <dgm:spPr/>
    </dgm:pt>
    <dgm:pt modelId="{D382D0C7-C94A-4D97-BE94-8C8B00AFF2F1}" type="pres">
      <dgm:prSet presAssocID="{3DC8DFA0-092C-4287-AE72-1F7F67D53759}" presName="horz1" presStyleCnt="0"/>
      <dgm:spPr/>
    </dgm:pt>
    <dgm:pt modelId="{00E82CD7-C286-4DCC-9961-1D0182E754C9}" type="pres">
      <dgm:prSet presAssocID="{3DC8DFA0-092C-4287-AE72-1F7F67D53759}" presName="tx1" presStyleLbl="revTx" presStyleIdx="3" presStyleCnt="4"/>
      <dgm:spPr/>
    </dgm:pt>
    <dgm:pt modelId="{1340891C-79B9-4FD4-81D8-8F6EDE536A80}" type="pres">
      <dgm:prSet presAssocID="{3DC8DFA0-092C-4287-AE72-1F7F67D53759}" presName="vert1" presStyleCnt="0"/>
      <dgm:spPr/>
    </dgm:pt>
  </dgm:ptLst>
  <dgm:cxnLst>
    <dgm:cxn modelId="{06A57B09-D967-4138-9EA9-624D871CBC31}" srcId="{EB72E0B1-3E8A-44B2-B5B9-E6D11C60A3E8}" destId="{EE2C5442-FE73-4589-8D4C-837917F48BBB}" srcOrd="2" destOrd="0" parTransId="{39B88F1B-30DF-4FE8-85C1-65F658C9F20B}" sibTransId="{6C23A2BB-8C3F-4CA8-983D-0A06A32EC2E6}"/>
    <dgm:cxn modelId="{CEF2380E-5AA5-4975-ACBB-5571586F3577}" srcId="{EB72E0B1-3E8A-44B2-B5B9-E6D11C60A3E8}" destId="{3DC8DFA0-092C-4287-AE72-1F7F67D53759}" srcOrd="3" destOrd="0" parTransId="{0B952619-1E1A-4D51-8323-801DB9A995A4}" sibTransId="{CD3B000F-FCDE-4F1B-976B-0BAC50C029C2}"/>
    <dgm:cxn modelId="{87E71C27-7958-4672-9213-42BD651E14EB}" type="presOf" srcId="{3DC8DFA0-092C-4287-AE72-1F7F67D53759}" destId="{00E82CD7-C286-4DCC-9961-1D0182E754C9}" srcOrd="0" destOrd="0" presId="urn:microsoft.com/office/officeart/2008/layout/LinedList"/>
    <dgm:cxn modelId="{AEE7A229-83C1-4F21-9781-F378F54B391C}" srcId="{EB72E0B1-3E8A-44B2-B5B9-E6D11C60A3E8}" destId="{0734043B-49A6-494B-A622-26FB6661D072}" srcOrd="0" destOrd="0" parTransId="{9B56A74E-6ED8-454B-A8D5-44614BA499A8}" sibTransId="{7922173C-972C-404F-99C2-F0A2A78977B2}"/>
    <dgm:cxn modelId="{219BE030-6BB4-4820-8A05-1D885304AE36}" type="presOf" srcId="{56698AFD-E9DD-4851-842C-EF7E13EE2624}" destId="{DEEDE823-4382-4F40-83C5-78A210AACE34}" srcOrd="0" destOrd="0" presId="urn:microsoft.com/office/officeart/2008/layout/LinedList"/>
    <dgm:cxn modelId="{EF5C0974-2FAC-4737-964D-9F7F2EA03E6E}" type="presOf" srcId="{EE2C5442-FE73-4589-8D4C-837917F48BBB}" destId="{67D9CEBA-B821-49B6-B8ED-53595BC3AF3A}" srcOrd="0" destOrd="0" presId="urn:microsoft.com/office/officeart/2008/layout/LinedList"/>
    <dgm:cxn modelId="{F441FC7D-369E-4CC4-BFED-0D1A9209AE2F}" srcId="{EB72E0B1-3E8A-44B2-B5B9-E6D11C60A3E8}" destId="{56698AFD-E9DD-4851-842C-EF7E13EE2624}" srcOrd="1" destOrd="0" parTransId="{69109D13-BA46-4C13-9D8C-A5231BB61C2F}" sibTransId="{2C7D6D45-1790-446B-AAC0-437B4F52A6EA}"/>
    <dgm:cxn modelId="{C55486D3-A705-401D-A235-AC17D13C72B2}" type="presOf" srcId="{0734043B-49A6-494B-A622-26FB6661D072}" destId="{ACB07121-FDC6-4FAA-A8B7-8D07CCD39158}" srcOrd="0" destOrd="0" presId="urn:microsoft.com/office/officeart/2008/layout/LinedList"/>
    <dgm:cxn modelId="{4DCDA4EC-518B-4892-9B5A-D6297E4F99FA}" type="presOf" srcId="{EB72E0B1-3E8A-44B2-B5B9-E6D11C60A3E8}" destId="{F46DE4CC-9F5E-4F2E-8AAA-B9BEEEDB706F}" srcOrd="0" destOrd="0" presId="urn:microsoft.com/office/officeart/2008/layout/LinedList"/>
    <dgm:cxn modelId="{C13CD959-041E-4C7F-BA30-AF19F17CF74E}" type="presParOf" srcId="{F46DE4CC-9F5E-4F2E-8AAA-B9BEEEDB706F}" destId="{9271A896-F9A3-4385-BBAC-007C18E6B658}" srcOrd="0" destOrd="0" presId="urn:microsoft.com/office/officeart/2008/layout/LinedList"/>
    <dgm:cxn modelId="{0CE38269-50C7-4C67-A7E2-CF6BD20F2AF3}" type="presParOf" srcId="{F46DE4CC-9F5E-4F2E-8AAA-B9BEEEDB706F}" destId="{F3DC23B2-4063-4208-9DDD-497A4463A044}" srcOrd="1" destOrd="0" presId="urn:microsoft.com/office/officeart/2008/layout/LinedList"/>
    <dgm:cxn modelId="{E71F6D86-7C64-4DA4-B858-FF9F0F900D26}" type="presParOf" srcId="{F3DC23B2-4063-4208-9DDD-497A4463A044}" destId="{ACB07121-FDC6-4FAA-A8B7-8D07CCD39158}" srcOrd="0" destOrd="0" presId="urn:microsoft.com/office/officeart/2008/layout/LinedList"/>
    <dgm:cxn modelId="{E8F0F9FD-F99F-43C3-9900-C7F43FFF461B}" type="presParOf" srcId="{F3DC23B2-4063-4208-9DDD-497A4463A044}" destId="{D73AD3FC-C3DF-41D2-B730-4A2CA81AD6DC}" srcOrd="1" destOrd="0" presId="urn:microsoft.com/office/officeart/2008/layout/LinedList"/>
    <dgm:cxn modelId="{D31B4523-0A19-4731-B76B-B8C67284C19C}" type="presParOf" srcId="{F46DE4CC-9F5E-4F2E-8AAA-B9BEEEDB706F}" destId="{2BE3C1E0-731E-40C2-9FDC-A1F23C881EE7}" srcOrd="2" destOrd="0" presId="urn:microsoft.com/office/officeart/2008/layout/LinedList"/>
    <dgm:cxn modelId="{5438A184-AD78-4C4B-B0D6-82A6D1DC2954}" type="presParOf" srcId="{F46DE4CC-9F5E-4F2E-8AAA-B9BEEEDB706F}" destId="{EADA19D3-4A11-4A4E-8A59-F3B92B49BDB3}" srcOrd="3" destOrd="0" presId="urn:microsoft.com/office/officeart/2008/layout/LinedList"/>
    <dgm:cxn modelId="{B376C52C-42C1-4C97-A504-E249137E7167}" type="presParOf" srcId="{EADA19D3-4A11-4A4E-8A59-F3B92B49BDB3}" destId="{DEEDE823-4382-4F40-83C5-78A210AACE34}" srcOrd="0" destOrd="0" presId="urn:microsoft.com/office/officeart/2008/layout/LinedList"/>
    <dgm:cxn modelId="{A848BA42-7F75-4666-81E5-504F5DB378D5}" type="presParOf" srcId="{EADA19D3-4A11-4A4E-8A59-F3B92B49BDB3}" destId="{DD541C38-8F1D-48D2-8F1C-9E6CC01CFA9E}" srcOrd="1" destOrd="0" presId="urn:microsoft.com/office/officeart/2008/layout/LinedList"/>
    <dgm:cxn modelId="{6D556D64-A4FD-463D-8191-085346CD1174}" type="presParOf" srcId="{F46DE4CC-9F5E-4F2E-8AAA-B9BEEEDB706F}" destId="{CE1410D9-EB15-4DB2-9F5A-3A34F79167E7}" srcOrd="4" destOrd="0" presId="urn:microsoft.com/office/officeart/2008/layout/LinedList"/>
    <dgm:cxn modelId="{C93E1025-5AE8-480F-BC8C-17B676E75156}" type="presParOf" srcId="{F46DE4CC-9F5E-4F2E-8AAA-B9BEEEDB706F}" destId="{FF9019E4-1865-49AB-8676-84EE4107F059}" srcOrd="5" destOrd="0" presId="urn:microsoft.com/office/officeart/2008/layout/LinedList"/>
    <dgm:cxn modelId="{63AE5546-ACB0-4BF8-A8A7-36EEEEF1D8A1}" type="presParOf" srcId="{FF9019E4-1865-49AB-8676-84EE4107F059}" destId="{67D9CEBA-B821-49B6-B8ED-53595BC3AF3A}" srcOrd="0" destOrd="0" presId="urn:microsoft.com/office/officeart/2008/layout/LinedList"/>
    <dgm:cxn modelId="{21385B41-5D59-4F19-8DED-B1743D15B93F}" type="presParOf" srcId="{FF9019E4-1865-49AB-8676-84EE4107F059}" destId="{96B92380-A7A5-4C84-B1D0-3E3AC22A76A6}" srcOrd="1" destOrd="0" presId="urn:microsoft.com/office/officeart/2008/layout/LinedList"/>
    <dgm:cxn modelId="{E7EAC344-9315-499E-8F62-A401466B8909}" type="presParOf" srcId="{F46DE4CC-9F5E-4F2E-8AAA-B9BEEEDB706F}" destId="{FF7B893F-178D-44F8-9BE5-14AEBD5A6EBC}" srcOrd="6" destOrd="0" presId="urn:microsoft.com/office/officeart/2008/layout/LinedList"/>
    <dgm:cxn modelId="{46C0D865-EB25-41BC-B83F-1C94F2DFA5B8}" type="presParOf" srcId="{F46DE4CC-9F5E-4F2E-8AAA-B9BEEEDB706F}" destId="{D382D0C7-C94A-4D97-BE94-8C8B00AFF2F1}" srcOrd="7" destOrd="0" presId="urn:microsoft.com/office/officeart/2008/layout/LinedList"/>
    <dgm:cxn modelId="{BA76CCA3-2EAB-41E9-9003-7B7CA548C100}" type="presParOf" srcId="{D382D0C7-C94A-4D97-BE94-8C8B00AFF2F1}" destId="{00E82CD7-C286-4DCC-9961-1D0182E754C9}" srcOrd="0" destOrd="0" presId="urn:microsoft.com/office/officeart/2008/layout/LinedList"/>
    <dgm:cxn modelId="{C6A2004A-B1EC-4C9E-AE81-3031D44F5892}" type="presParOf" srcId="{D382D0C7-C94A-4D97-BE94-8C8B00AFF2F1}" destId="{1340891C-79B9-4FD4-81D8-8F6EDE536A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.0 </a:t>
          </a:r>
          <a:r>
            <a:rPr lang="en-GB" b="0" dirty="0">
              <a:latin typeface="Tahoma" panose="020B0604030504040204" pitchFamily="34" charset="0"/>
              <a:ea typeface="Tahoma" panose="020B0604030504040204" pitchFamily="34" charset="0"/>
              <a:cs typeface="Tahoma" panose="020B0604030504040204" pitchFamily="34" charset="0"/>
            </a:rPr>
            <a:t>Natura </a:t>
          </a:r>
          <a:r>
            <a:rPr lang="en-GB" b="0" i="1" dirty="0">
              <a:latin typeface="Tahoma" panose="020B0604030504040204" pitchFamily="34" charset="0"/>
              <a:ea typeface="Tahoma" panose="020B0604030504040204" pitchFamily="34" charset="0"/>
              <a:cs typeface="Tahoma" panose="020B0604030504040204" pitchFamily="34" charset="0"/>
            </a:rPr>
            <a:t>UX design</a:t>
          </a:r>
          <a:r>
            <a:rPr lang="ro-RO" b="0" i="1" dirty="0">
              <a:latin typeface="Tahoma" panose="020B0604030504040204" pitchFamily="34" charset="0"/>
              <a:ea typeface="Tahoma" panose="020B0604030504040204" pitchFamily="34" charset="0"/>
              <a:cs typeface="Tahoma" panose="020B0604030504040204" pitchFamily="34" charset="0"/>
            </a:rPr>
            <a:t>. </a:t>
          </a:r>
          <a:r>
            <a:rPr lang="en-GB" b="0" dirty="0">
              <a:latin typeface="Tahoma" panose="020B0604030504040204" pitchFamily="34" charset="0"/>
              <a:ea typeface="Tahoma" panose="020B0604030504040204" pitchFamily="34" charset="0"/>
              <a:cs typeface="Tahoma" panose="020B0604030504040204" pitchFamily="34" charset="0"/>
            </a:rPr>
            <a:t>Principii </a:t>
          </a:r>
          <a:r>
            <a:rPr lang="ro-RO" b="0" dirty="0">
              <a:latin typeface="Tahoma" panose="020B0604030504040204" pitchFamily="34" charset="0"/>
              <a:ea typeface="Tahoma" panose="020B0604030504040204" pitchFamily="34" charset="0"/>
              <a:cs typeface="Tahoma" panose="020B0604030504040204" pitchFamily="34" charset="0"/>
            </a:rPr>
            <a:t>și abordări în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dirty="0">
              <a:latin typeface="Tahoma" panose="020B0604030504040204" pitchFamily="34" charset="0"/>
              <a:ea typeface="Tahoma" panose="020B0604030504040204" pitchFamily="34" charset="0"/>
              <a:cs typeface="Tahoma" panose="020B0604030504040204" pitchFamily="34" charset="0"/>
            </a:rPr>
            <a:t> </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.1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generativ</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a:latin typeface="Tahoma" panose="020B0604030504040204" pitchFamily="34" charset="0"/>
              <a:ea typeface="Tahoma" panose="020B0604030504040204" pitchFamily="34" charset="0"/>
              <a:cs typeface="Tahoma" panose="020B0604030504040204" pitchFamily="34" charset="0"/>
            </a:rPr>
            <a:t>4.2 </a:t>
          </a:r>
          <a:r>
            <a:rPr lang="ro-RO" b="0" i="1">
              <a:latin typeface="Tahoma" panose="020B0604030504040204" pitchFamily="34" charset="0"/>
              <a:ea typeface="Tahoma" panose="020B0604030504040204" pitchFamily="34" charset="0"/>
              <a:cs typeface="Tahoma" panose="020B0604030504040204" pitchFamily="34" charset="0"/>
            </a:rPr>
            <a:t>Design </a:t>
          </a:r>
          <a:r>
            <a:rPr lang="ro-RO" b="0" i="0">
              <a:latin typeface="Tahoma" panose="020B0604030504040204" pitchFamily="34" charset="0"/>
              <a:ea typeface="Tahoma" panose="020B0604030504040204" pitchFamily="34" charset="0"/>
              <a:cs typeface="Tahoma" panose="020B0604030504040204" pitchFamily="34" charset="0"/>
            </a:rPr>
            <a:t>conceptual</a:t>
          </a:r>
          <a:endParaRPr lang="ro-RO" b="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4.3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intermediar și detaliat</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.0 </a:t>
          </a:r>
          <a:r>
            <a:rPr lang="en-GB" b="0" dirty="0">
              <a:latin typeface="Tahoma" panose="020B0604030504040204" pitchFamily="34" charset="0"/>
              <a:ea typeface="Tahoma" panose="020B0604030504040204" pitchFamily="34" charset="0"/>
              <a:cs typeface="Tahoma" panose="020B0604030504040204" pitchFamily="34" charset="0"/>
            </a:rPr>
            <a:t>Natura </a:t>
          </a:r>
          <a:r>
            <a:rPr lang="en-GB" b="0" i="1" dirty="0">
              <a:latin typeface="Tahoma" panose="020B0604030504040204" pitchFamily="34" charset="0"/>
              <a:ea typeface="Tahoma" panose="020B0604030504040204" pitchFamily="34" charset="0"/>
              <a:cs typeface="Tahoma" panose="020B0604030504040204" pitchFamily="34" charset="0"/>
            </a:rPr>
            <a:t>UX design</a:t>
          </a:r>
          <a:r>
            <a:rPr lang="ro-RO" b="0" i="1" dirty="0">
              <a:latin typeface="Tahoma" panose="020B0604030504040204" pitchFamily="34" charset="0"/>
              <a:ea typeface="Tahoma" panose="020B0604030504040204" pitchFamily="34" charset="0"/>
              <a:cs typeface="Tahoma" panose="020B0604030504040204" pitchFamily="34" charset="0"/>
            </a:rPr>
            <a:t>. </a:t>
          </a:r>
          <a:r>
            <a:rPr lang="en-GB" b="0" dirty="0">
              <a:latin typeface="Tahoma" panose="020B0604030504040204" pitchFamily="34" charset="0"/>
              <a:ea typeface="Tahoma" panose="020B0604030504040204" pitchFamily="34" charset="0"/>
              <a:cs typeface="Tahoma" panose="020B0604030504040204" pitchFamily="34" charset="0"/>
            </a:rPr>
            <a:t>Principii </a:t>
          </a:r>
          <a:r>
            <a:rPr lang="ro-RO" b="0" dirty="0">
              <a:latin typeface="Tahoma" panose="020B0604030504040204" pitchFamily="34" charset="0"/>
              <a:ea typeface="Tahoma" panose="020B0604030504040204" pitchFamily="34" charset="0"/>
              <a:cs typeface="Tahoma" panose="020B0604030504040204" pitchFamily="34" charset="0"/>
            </a:rPr>
            <a:t>și abordări în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dirty="0">
              <a:latin typeface="Tahoma" panose="020B0604030504040204" pitchFamily="34" charset="0"/>
              <a:ea typeface="Tahoma" panose="020B0604030504040204" pitchFamily="34" charset="0"/>
              <a:cs typeface="Tahoma" panose="020B0604030504040204" pitchFamily="34" charset="0"/>
            </a:rPr>
            <a:t> </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.1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generativ</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a:latin typeface="Tahoma" panose="020B0604030504040204" pitchFamily="34" charset="0"/>
              <a:ea typeface="Tahoma" panose="020B0604030504040204" pitchFamily="34" charset="0"/>
              <a:cs typeface="Tahoma" panose="020B0604030504040204" pitchFamily="34" charset="0"/>
            </a:rPr>
            <a:t>4.2 </a:t>
          </a:r>
          <a:r>
            <a:rPr lang="ro-RO" b="0" i="1">
              <a:latin typeface="Tahoma" panose="020B0604030504040204" pitchFamily="34" charset="0"/>
              <a:ea typeface="Tahoma" panose="020B0604030504040204" pitchFamily="34" charset="0"/>
              <a:cs typeface="Tahoma" panose="020B0604030504040204" pitchFamily="34" charset="0"/>
            </a:rPr>
            <a:t>Design </a:t>
          </a:r>
          <a:r>
            <a:rPr lang="ro-RO" b="0" i="0">
              <a:latin typeface="Tahoma" panose="020B0604030504040204" pitchFamily="34" charset="0"/>
              <a:ea typeface="Tahoma" panose="020B0604030504040204" pitchFamily="34" charset="0"/>
              <a:cs typeface="Tahoma" panose="020B0604030504040204" pitchFamily="34" charset="0"/>
            </a:rPr>
            <a:t>conceptual</a:t>
          </a:r>
          <a:endParaRPr lang="ro-RO" b="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4.3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intermediar și detaliat</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.0 </a:t>
          </a:r>
          <a:r>
            <a:rPr lang="en-GB" b="0" dirty="0">
              <a:latin typeface="Tahoma" panose="020B0604030504040204" pitchFamily="34" charset="0"/>
              <a:ea typeface="Tahoma" panose="020B0604030504040204" pitchFamily="34" charset="0"/>
              <a:cs typeface="Tahoma" panose="020B0604030504040204" pitchFamily="34" charset="0"/>
            </a:rPr>
            <a:t>Natura </a:t>
          </a:r>
          <a:r>
            <a:rPr lang="en-GB" b="0" i="1" dirty="0">
              <a:latin typeface="Tahoma" panose="020B0604030504040204" pitchFamily="34" charset="0"/>
              <a:ea typeface="Tahoma" panose="020B0604030504040204" pitchFamily="34" charset="0"/>
              <a:cs typeface="Tahoma" panose="020B0604030504040204" pitchFamily="34" charset="0"/>
            </a:rPr>
            <a:t>UX design</a:t>
          </a:r>
          <a:r>
            <a:rPr lang="ro-RO" b="0" i="1" dirty="0">
              <a:latin typeface="Tahoma" panose="020B0604030504040204" pitchFamily="34" charset="0"/>
              <a:ea typeface="Tahoma" panose="020B0604030504040204" pitchFamily="34" charset="0"/>
              <a:cs typeface="Tahoma" panose="020B0604030504040204" pitchFamily="34" charset="0"/>
            </a:rPr>
            <a:t>. </a:t>
          </a:r>
          <a:r>
            <a:rPr lang="en-GB" b="0" dirty="0">
              <a:latin typeface="Tahoma" panose="020B0604030504040204" pitchFamily="34" charset="0"/>
              <a:ea typeface="Tahoma" panose="020B0604030504040204" pitchFamily="34" charset="0"/>
              <a:cs typeface="Tahoma" panose="020B0604030504040204" pitchFamily="34" charset="0"/>
            </a:rPr>
            <a:t>Principii </a:t>
          </a:r>
          <a:r>
            <a:rPr lang="ro-RO" b="0" dirty="0">
              <a:latin typeface="Tahoma" panose="020B0604030504040204" pitchFamily="34" charset="0"/>
              <a:ea typeface="Tahoma" panose="020B0604030504040204" pitchFamily="34" charset="0"/>
              <a:cs typeface="Tahoma" panose="020B0604030504040204" pitchFamily="34" charset="0"/>
            </a:rPr>
            <a:t>și abordări în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dirty="0">
              <a:latin typeface="Tahoma" panose="020B0604030504040204" pitchFamily="34" charset="0"/>
              <a:ea typeface="Tahoma" panose="020B0604030504040204" pitchFamily="34" charset="0"/>
              <a:cs typeface="Tahoma" panose="020B0604030504040204" pitchFamily="34" charset="0"/>
            </a:rPr>
            <a:t> </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.1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generativ</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a:latin typeface="Tahoma" panose="020B0604030504040204" pitchFamily="34" charset="0"/>
              <a:ea typeface="Tahoma" panose="020B0604030504040204" pitchFamily="34" charset="0"/>
              <a:cs typeface="Tahoma" panose="020B0604030504040204" pitchFamily="34" charset="0"/>
            </a:rPr>
            <a:t>4.2 </a:t>
          </a:r>
          <a:r>
            <a:rPr lang="ro-RO" b="0" i="1">
              <a:latin typeface="Tahoma" panose="020B0604030504040204" pitchFamily="34" charset="0"/>
              <a:ea typeface="Tahoma" panose="020B0604030504040204" pitchFamily="34" charset="0"/>
              <a:cs typeface="Tahoma" panose="020B0604030504040204" pitchFamily="34" charset="0"/>
            </a:rPr>
            <a:t>Design </a:t>
          </a:r>
          <a:r>
            <a:rPr lang="ro-RO" b="0" i="0">
              <a:latin typeface="Tahoma" panose="020B0604030504040204" pitchFamily="34" charset="0"/>
              <a:ea typeface="Tahoma" panose="020B0604030504040204" pitchFamily="34" charset="0"/>
              <a:cs typeface="Tahoma" panose="020B0604030504040204" pitchFamily="34" charset="0"/>
            </a:rPr>
            <a:t>conceptual</a:t>
          </a:r>
          <a:endParaRPr lang="ro-RO" b="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4.3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intermediar și detaliat</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EA7A2C-EF0C-4EF8-92C3-0E68BEA2CC4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7260800-75ED-499E-9911-994A2EDD7657}">
      <dgm:prSet/>
      <dgm:spPr/>
      <dgm:t>
        <a:bodyPr/>
        <a:lstStyle/>
        <a:p>
          <a:r>
            <a:rPr lang="ro-RO"/>
            <a:t>Înțelegerea elementelor cheie, realizarea unui proiect prin care să urmăriți etapele principale</a:t>
          </a:r>
          <a:endParaRPr lang="en-US"/>
        </a:p>
      </dgm:t>
    </dgm:pt>
    <dgm:pt modelId="{9E86EC1A-C58A-4D7D-A571-3B7C3A673CF0}" type="parTrans" cxnId="{633C2AFF-27D5-4D69-8DEE-E3FC92E5C31C}">
      <dgm:prSet/>
      <dgm:spPr/>
      <dgm:t>
        <a:bodyPr/>
        <a:lstStyle/>
        <a:p>
          <a:endParaRPr lang="en-US"/>
        </a:p>
      </dgm:t>
    </dgm:pt>
    <dgm:pt modelId="{CFAA0499-B999-4E96-82E7-137632B10898}" type="sibTrans" cxnId="{633C2AFF-27D5-4D69-8DEE-E3FC92E5C31C}">
      <dgm:prSet/>
      <dgm:spPr/>
      <dgm:t>
        <a:bodyPr/>
        <a:lstStyle/>
        <a:p>
          <a:endParaRPr lang="en-US"/>
        </a:p>
      </dgm:t>
    </dgm:pt>
    <dgm:pt modelId="{46CD43F8-7882-4D5F-848A-44A4306B62AB}">
      <dgm:prSet/>
      <dgm:spPr/>
      <dgm:t>
        <a:bodyPr/>
        <a:lstStyle/>
        <a:p>
          <a:r>
            <a:rPr lang="ro-RO"/>
            <a:t>Invitați din industrie cu experiență în domeniu</a:t>
          </a:r>
          <a:endParaRPr lang="en-US"/>
        </a:p>
      </dgm:t>
    </dgm:pt>
    <dgm:pt modelId="{86A187C3-2FD4-4437-A510-CF8FF7AA83AA}" type="parTrans" cxnId="{D1B9EF28-40FA-4E37-9F77-9CAE602B5562}">
      <dgm:prSet/>
      <dgm:spPr/>
      <dgm:t>
        <a:bodyPr/>
        <a:lstStyle/>
        <a:p>
          <a:endParaRPr lang="en-US"/>
        </a:p>
      </dgm:t>
    </dgm:pt>
    <dgm:pt modelId="{F319A126-F57D-456D-BD2F-EE229146FB8A}" type="sibTrans" cxnId="{D1B9EF28-40FA-4E37-9F77-9CAE602B5562}">
      <dgm:prSet/>
      <dgm:spPr/>
      <dgm:t>
        <a:bodyPr/>
        <a:lstStyle/>
        <a:p>
          <a:endParaRPr lang="en-US"/>
        </a:p>
      </dgm:t>
    </dgm:pt>
    <dgm:pt modelId="{A5CEEE43-E9E1-46B4-B5D5-223103B62AA3}" type="pres">
      <dgm:prSet presAssocID="{E8EA7A2C-EF0C-4EF8-92C3-0E68BEA2CC4D}" presName="hierChild1" presStyleCnt="0">
        <dgm:presLayoutVars>
          <dgm:chPref val="1"/>
          <dgm:dir/>
          <dgm:animOne val="branch"/>
          <dgm:animLvl val="lvl"/>
          <dgm:resizeHandles/>
        </dgm:presLayoutVars>
      </dgm:prSet>
      <dgm:spPr/>
    </dgm:pt>
    <dgm:pt modelId="{9DFD7285-9FF1-4EB2-88CD-30789FB86960}" type="pres">
      <dgm:prSet presAssocID="{17260800-75ED-499E-9911-994A2EDD7657}" presName="hierRoot1" presStyleCnt="0"/>
      <dgm:spPr/>
    </dgm:pt>
    <dgm:pt modelId="{FB17D038-CEAC-42CC-B7CB-426A7783D642}" type="pres">
      <dgm:prSet presAssocID="{17260800-75ED-499E-9911-994A2EDD7657}" presName="composite" presStyleCnt="0"/>
      <dgm:spPr/>
    </dgm:pt>
    <dgm:pt modelId="{895A625E-4485-44AC-BFC1-8DE7DB2E1DE9}" type="pres">
      <dgm:prSet presAssocID="{17260800-75ED-499E-9911-994A2EDD7657}" presName="background" presStyleLbl="node0" presStyleIdx="0" presStyleCnt="2"/>
      <dgm:spPr/>
    </dgm:pt>
    <dgm:pt modelId="{027BA898-AB0E-4F4F-9FA5-FC3DB9D3AF0F}" type="pres">
      <dgm:prSet presAssocID="{17260800-75ED-499E-9911-994A2EDD7657}" presName="text" presStyleLbl="fgAcc0" presStyleIdx="0" presStyleCnt="2">
        <dgm:presLayoutVars>
          <dgm:chPref val="3"/>
        </dgm:presLayoutVars>
      </dgm:prSet>
      <dgm:spPr/>
    </dgm:pt>
    <dgm:pt modelId="{756F592C-2C40-448E-B855-E0A94575E760}" type="pres">
      <dgm:prSet presAssocID="{17260800-75ED-499E-9911-994A2EDD7657}" presName="hierChild2" presStyleCnt="0"/>
      <dgm:spPr/>
    </dgm:pt>
    <dgm:pt modelId="{CB95DA97-6C1C-4EEE-896D-DBB250A018C5}" type="pres">
      <dgm:prSet presAssocID="{46CD43F8-7882-4D5F-848A-44A4306B62AB}" presName="hierRoot1" presStyleCnt="0"/>
      <dgm:spPr/>
    </dgm:pt>
    <dgm:pt modelId="{C6763EA8-393D-4A93-B49E-FF9A5E615CB1}" type="pres">
      <dgm:prSet presAssocID="{46CD43F8-7882-4D5F-848A-44A4306B62AB}" presName="composite" presStyleCnt="0"/>
      <dgm:spPr/>
    </dgm:pt>
    <dgm:pt modelId="{C2C155F1-6698-4CC0-A5A0-4417FE541F1B}" type="pres">
      <dgm:prSet presAssocID="{46CD43F8-7882-4D5F-848A-44A4306B62AB}" presName="background" presStyleLbl="node0" presStyleIdx="1" presStyleCnt="2"/>
      <dgm:spPr/>
    </dgm:pt>
    <dgm:pt modelId="{A744F398-9BAB-4FD4-AE01-5A5CB344D505}" type="pres">
      <dgm:prSet presAssocID="{46CD43F8-7882-4D5F-848A-44A4306B62AB}" presName="text" presStyleLbl="fgAcc0" presStyleIdx="1" presStyleCnt="2">
        <dgm:presLayoutVars>
          <dgm:chPref val="3"/>
        </dgm:presLayoutVars>
      </dgm:prSet>
      <dgm:spPr/>
    </dgm:pt>
    <dgm:pt modelId="{1B9FDDBC-864F-481F-8108-EC1707FDB6D2}" type="pres">
      <dgm:prSet presAssocID="{46CD43F8-7882-4D5F-848A-44A4306B62AB}" presName="hierChild2" presStyleCnt="0"/>
      <dgm:spPr/>
    </dgm:pt>
  </dgm:ptLst>
  <dgm:cxnLst>
    <dgm:cxn modelId="{D1B9EF28-40FA-4E37-9F77-9CAE602B5562}" srcId="{E8EA7A2C-EF0C-4EF8-92C3-0E68BEA2CC4D}" destId="{46CD43F8-7882-4D5F-848A-44A4306B62AB}" srcOrd="1" destOrd="0" parTransId="{86A187C3-2FD4-4437-A510-CF8FF7AA83AA}" sibTransId="{F319A126-F57D-456D-BD2F-EE229146FB8A}"/>
    <dgm:cxn modelId="{CEABF378-6F6B-4FE6-AF0A-B1793F59271D}" type="presOf" srcId="{46CD43F8-7882-4D5F-848A-44A4306B62AB}" destId="{A744F398-9BAB-4FD4-AE01-5A5CB344D505}" srcOrd="0" destOrd="0" presId="urn:microsoft.com/office/officeart/2005/8/layout/hierarchy1"/>
    <dgm:cxn modelId="{BF2842B2-FB8B-4311-B348-74EB8DBBBC4F}" type="presOf" srcId="{E8EA7A2C-EF0C-4EF8-92C3-0E68BEA2CC4D}" destId="{A5CEEE43-E9E1-46B4-B5D5-223103B62AA3}" srcOrd="0" destOrd="0" presId="urn:microsoft.com/office/officeart/2005/8/layout/hierarchy1"/>
    <dgm:cxn modelId="{B81B86D2-6E01-4462-A609-C531157B07DF}" type="presOf" srcId="{17260800-75ED-499E-9911-994A2EDD7657}" destId="{027BA898-AB0E-4F4F-9FA5-FC3DB9D3AF0F}" srcOrd="0" destOrd="0" presId="urn:microsoft.com/office/officeart/2005/8/layout/hierarchy1"/>
    <dgm:cxn modelId="{633C2AFF-27D5-4D69-8DEE-E3FC92E5C31C}" srcId="{E8EA7A2C-EF0C-4EF8-92C3-0E68BEA2CC4D}" destId="{17260800-75ED-499E-9911-994A2EDD7657}" srcOrd="0" destOrd="0" parTransId="{9E86EC1A-C58A-4D7D-A571-3B7C3A673CF0}" sibTransId="{CFAA0499-B999-4E96-82E7-137632B10898}"/>
    <dgm:cxn modelId="{319A26DE-949B-4309-826F-9F32814027FD}" type="presParOf" srcId="{A5CEEE43-E9E1-46B4-B5D5-223103B62AA3}" destId="{9DFD7285-9FF1-4EB2-88CD-30789FB86960}" srcOrd="0" destOrd="0" presId="urn:microsoft.com/office/officeart/2005/8/layout/hierarchy1"/>
    <dgm:cxn modelId="{A1E81E28-AB7C-440A-92CB-28682279F91B}" type="presParOf" srcId="{9DFD7285-9FF1-4EB2-88CD-30789FB86960}" destId="{FB17D038-CEAC-42CC-B7CB-426A7783D642}" srcOrd="0" destOrd="0" presId="urn:microsoft.com/office/officeart/2005/8/layout/hierarchy1"/>
    <dgm:cxn modelId="{6079FDFB-F29F-43EE-8EDE-6803E9D9F253}" type="presParOf" srcId="{FB17D038-CEAC-42CC-B7CB-426A7783D642}" destId="{895A625E-4485-44AC-BFC1-8DE7DB2E1DE9}" srcOrd="0" destOrd="0" presId="urn:microsoft.com/office/officeart/2005/8/layout/hierarchy1"/>
    <dgm:cxn modelId="{BD2CFADB-F751-4B6B-872B-F89B53BA679B}" type="presParOf" srcId="{FB17D038-CEAC-42CC-B7CB-426A7783D642}" destId="{027BA898-AB0E-4F4F-9FA5-FC3DB9D3AF0F}" srcOrd="1" destOrd="0" presId="urn:microsoft.com/office/officeart/2005/8/layout/hierarchy1"/>
    <dgm:cxn modelId="{18756350-E9D5-48C0-AEC9-3F852FD3078E}" type="presParOf" srcId="{9DFD7285-9FF1-4EB2-88CD-30789FB86960}" destId="{756F592C-2C40-448E-B855-E0A94575E760}" srcOrd="1" destOrd="0" presId="urn:microsoft.com/office/officeart/2005/8/layout/hierarchy1"/>
    <dgm:cxn modelId="{346E703B-C6C6-4E33-AF43-022A64958585}" type="presParOf" srcId="{A5CEEE43-E9E1-46B4-B5D5-223103B62AA3}" destId="{CB95DA97-6C1C-4EEE-896D-DBB250A018C5}" srcOrd="1" destOrd="0" presId="urn:microsoft.com/office/officeart/2005/8/layout/hierarchy1"/>
    <dgm:cxn modelId="{F073DB70-FF3F-4646-837E-B68C40B30CE3}" type="presParOf" srcId="{CB95DA97-6C1C-4EEE-896D-DBB250A018C5}" destId="{C6763EA8-393D-4A93-B49E-FF9A5E615CB1}" srcOrd="0" destOrd="0" presId="urn:microsoft.com/office/officeart/2005/8/layout/hierarchy1"/>
    <dgm:cxn modelId="{04EB0191-F7ED-4465-8847-584588F21302}" type="presParOf" srcId="{C6763EA8-393D-4A93-B49E-FF9A5E615CB1}" destId="{C2C155F1-6698-4CC0-A5A0-4417FE541F1B}" srcOrd="0" destOrd="0" presId="urn:microsoft.com/office/officeart/2005/8/layout/hierarchy1"/>
    <dgm:cxn modelId="{6C79C1A3-D5D5-4782-A214-BAF747F8F080}" type="presParOf" srcId="{C6763EA8-393D-4A93-B49E-FF9A5E615CB1}" destId="{A744F398-9BAB-4FD4-AE01-5A5CB344D505}" srcOrd="1" destOrd="0" presId="urn:microsoft.com/office/officeart/2005/8/layout/hierarchy1"/>
    <dgm:cxn modelId="{F522EB1C-8C99-4665-9F26-CA9463DD927B}" type="presParOf" srcId="{CB95DA97-6C1C-4EEE-896D-DBB250A018C5}" destId="{1B9FDDBC-864F-481F-8108-EC1707FDB6D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Schițare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Critică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0B3EFA98-C3F3-4C9F-AF36-FAEAE20F6E11}">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Sinteză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87867340-EA88-4AE7-B915-B87E02E4C4E9}" type="parTrans" cxnId="{1F88F7F3-A9A0-48D5-A106-E52050F636D6}">
      <dgm:prSet/>
      <dgm:spPr/>
      <dgm:t>
        <a:bodyPr/>
        <a:lstStyle/>
        <a:p>
          <a:endParaRPr lang="en-GB"/>
        </a:p>
      </dgm:t>
    </dgm:pt>
    <dgm:pt modelId="{F52E2547-A6C7-4678-9BAD-09C294A986C4}" type="sibTrans" cxnId="{1F88F7F3-A9A0-48D5-A106-E52050F636D6}">
      <dgm:prSet/>
      <dgm:spPr/>
      <dgm:t>
        <a:bodyPr/>
        <a:lstStyle/>
        <a:p>
          <a:endParaRPr lang="en-GB"/>
        </a:p>
      </dgm:t>
    </dgm:pt>
    <dgm:pt modelId="{A0565F52-DAF2-4F80-9DEC-0381BE69379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Ideație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4">
        <dgm:presLayoutVars>
          <dgm:bulletEnabled val="1"/>
        </dgm:presLayoutVars>
      </dgm:prSet>
      <dgm:spPr/>
    </dgm:pt>
    <dgm:pt modelId="{A56FB457-4823-4559-B7C3-1903D472BEA9}" type="pres">
      <dgm:prSet presAssocID="{F517B6CF-4E3C-4539-B88E-ECD1C7732C0A}" presName="sibTrans" presStyleLbl="node1" presStyleIdx="0" presStyleCnt="4"/>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4">
        <dgm:presLayoutVars>
          <dgm:bulletEnabled val="1"/>
        </dgm:presLayoutVars>
      </dgm:prSet>
      <dgm:spPr/>
    </dgm:pt>
    <dgm:pt modelId="{D6454D70-79AB-43B4-95AC-A71179130908}" type="pres">
      <dgm:prSet presAssocID="{742DA94D-96E6-4BEF-9D07-9C5D5033EE30}" presName="sibTrans" presStyleLbl="node1" presStyleIdx="1" presStyleCnt="4"/>
      <dgm:spPr/>
    </dgm:pt>
    <dgm:pt modelId="{7B619322-CFBD-472D-B5CA-00D91D13C541}" type="pres">
      <dgm:prSet presAssocID="{0B3EFA98-C3F3-4C9F-AF36-FAEAE20F6E11}" presName="dummy" presStyleCnt="0"/>
      <dgm:spPr/>
    </dgm:pt>
    <dgm:pt modelId="{25DFE17B-B320-48FC-AB24-E9E358F53497}" type="pres">
      <dgm:prSet presAssocID="{0B3EFA98-C3F3-4C9F-AF36-FAEAE20F6E11}" presName="node" presStyleLbl="revTx" presStyleIdx="2" presStyleCnt="4">
        <dgm:presLayoutVars>
          <dgm:bulletEnabled val="1"/>
        </dgm:presLayoutVars>
      </dgm:prSet>
      <dgm:spPr/>
    </dgm:pt>
    <dgm:pt modelId="{96C88B69-A047-4B4E-90D9-32FED84B12CE}" type="pres">
      <dgm:prSet presAssocID="{F52E2547-A6C7-4678-9BAD-09C294A986C4}" presName="sibTrans" presStyleLbl="node1" presStyleIdx="2" presStyleCnt="4"/>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3" presStyleCnt="4">
        <dgm:presLayoutVars>
          <dgm:bulletEnabled val="1"/>
        </dgm:presLayoutVars>
      </dgm:prSet>
      <dgm:spPr/>
    </dgm:pt>
    <dgm:pt modelId="{51462CDC-B3BA-4F27-BF54-B28AC84D46D7}" type="pres">
      <dgm:prSet presAssocID="{E4275121-5658-4834-99EF-61BD26D82811}" presName="sibTrans" presStyleLbl="node1" presStyleIdx="3" presStyleCnt="4"/>
      <dgm:spPr/>
    </dgm:pt>
  </dgm:ptLst>
  <dgm:cxnLst>
    <dgm:cxn modelId="{2C18B01B-542D-4A72-88D0-BBA45353698A}" srcId="{D1BC3996-51A2-440B-AC79-2C0B8D2D79F7}" destId="{F5D0E1A1-8C4E-48AA-BD49-4C0F12472E16}" srcOrd="1" destOrd="0" parTransId="{C248CDF8-9C64-4C5C-AF96-6BDEB6E4DA23}" sibTransId="{742DA94D-96E6-4BEF-9D07-9C5D5033EE30}"/>
    <dgm:cxn modelId="{4854E722-249E-4260-8D65-2407ED3375FE}" type="presOf" srcId="{F52E2547-A6C7-4678-9BAD-09C294A986C4}" destId="{96C88B69-A047-4B4E-90D9-32FED84B12CE}" srcOrd="0" destOrd="0" presId="urn:microsoft.com/office/officeart/2005/8/layout/cycle1"/>
    <dgm:cxn modelId="{4B2C2129-0FC8-43CA-A3BF-93103284DC01}" srcId="{D1BC3996-51A2-440B-AC79-2C0B8D2D79F7}" destId="{A0565F52-DAF2-4F80-9DEC-0381BE693796}" srcOrd="3"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914A3A91-6C87-49EB-BC65-4801739B5E15}" type="presOf" srcId="{0B3EFA98-C3F3-4C9F-AF36-FAEAE20F6E11}" destId="{25DFE17B-B320-48FC-AB24-E9E358F53497}"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1F88F7F3-A9A0-48D5-A106-E52050F636D6}" srcId="{D1BC3996-51A2-440B-AC79-2C0B8D2D79F7}" destId="{0B3EFA98-C3F3-4C9F-AF36-FAEAE20F6E11}" srcOrd="2" destOrd="0" parTransId="{87867340-EA88-4AE7-B915-B87E02E4C4E9}" sibTransId="{F52E2547-A6C7-4678-9BAD-09C294A986C4}"/>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78185492-0218-4E99-AA42-E3781D642CCD}" type="presParOf" srcId="{CCED8F49-B8AB-4A34-A752-91425A6F3E16}" destId="{7B619322-CFBD-472D-B5CA-00D91D13C541}" srcOrd="6" destOrd="0" presId="urn:microsoft.com/office/officeart/2005/8/layout/cycle1"/>
    <dgm:cxn modelId="{ED6DF0AD-0BC9-4972-A63C-8536DB705144}" type="presParOf" srcId="{CCED8F49-B8AB-4A34-A752-91425A6F3E16}" destId="{25DFE17B-B320-48FC-AB24-E9E358F53497}" srcOrd="7" destOrd="0" presId="urn:microsoft.com/office/officeart/2005/8/layout/cycle1"/>
    <dgm:cxn modelId="{BC309A00-D91B-4432-A56D-526E08A49F38}" type="presParOf" srcId="{CCED8F49-B8AB-4A34-A752-91425A6F3E16}" destId="{96C88B69-A047-4B4E-90D9-32FED84B12CE}" srcOrd="8" destOrd="0" presId="urn:microsoft.com/office/officeart/2005/8/layout/cycle1"/>
    <dgm:cxn modelId="{B8DEB137-81DD-45D8-8479-616B846A8E32}" type="presParOf" srcId="{CCED8F49-B8AB-4A34-A752-91425A6F3E16}" destId="{A44A5626-3EC2-457A-9280-63C96AA12062}" srcOrd="9" destOrd="0" presId="urn:microsoft.com/office/officeart/2005/8/layout/cycle1"/>
    <dgm:cxn modelId="{8F50713E-657D-4065-8CA6-4759563A77D6}" type="presParOf" srcId="{CCED8F49-B8AB-4A34-A752-91425A6F3E16}" destId="{FF5B8FE7-545B-45A4-B878-754C47508F0B}" srcOrd="10" destOrd="0" presId="urn:microsoft.com/office/officeart/2005/8/layout/cycle1"/>
    <dgm:cxn modelId="{2F4DB61A-8FB3-4573-AC21-F45ACD17B86A}" type="presParOf" srcId="{CCED8F49-B8AB-4A34-A752-91425A6F3E16}" destId="{51462CDC-B3BA-4F27-BF54-B28AC84D46D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Schițare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Critică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0B3EFA98-C3F3-4C9F-AF36-FAEAE20F6E11}">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Sinteză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87867340-EA88-4AE7-B915-B87E02E4C4E9}" type="parTrans" cxnId="{1F88F7F3-A9A0-48D5-A106-E52050F636D6}">
      <dgm:prSet/>
      <dgm:spPr/>
      <dgm:t>
        <a:bodyPr/>
        <a:lstStyle/>
        <a:p>
          <a:endParaRPr lang="en-GB"/>
        </a:p>
      </dgm:t>
    </dgm:pt>
    <dgm:pt modelId="{F52E2547-A6C7-4678-9BAD-09C294A986C4}" type="sibTrans" cxnId="{1F88F7F3-A9A0-48D5-A106-E52050F636D6}">
      <dgm:prSet/>
      <dgm:spPr/>
      <dgm:t>
        <a:bodyPr/>
        <a:lstStyle/>
        <a:p>
          <a:endParaRPr lang="en-GB"/>
        </a:p>
      </dgm:t>
    </dgm:pt>
    <dgm:pt modelId="{A0565F52-DAF2-4F80-9DEC-0381BE69379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Ideație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4">
        <dgm:presLayoutVars>
          <dgm:bulletEnabled val="1"/>
        </dgm:presLayoutVars>
      </dgm:prSet>
      <dgm:spPr/>
    </dgm:pt>
    <dgm:pt modelId="{A56FB457-4823-4559-B7C3-1903D472BEA9}" type="pres">
      <dgm:prSet presAssocID="{F517B6CF-4E3C-4539-B88E-ECD1C7732C0A}" presName="sibTrans" presStyleLbl="node1" presStyleIdx="0" presStyleCnt="4"/>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4">
        <dgm:presLayoutVars>
          <dgm:bulletEnabled val="1"/>
        </dgm:presLayoutVars>
      </dgm:prSet>
      <dgm:spPr/>
    </dgm:pt>
    <dgm:pt modelId="{D6454D70-79AB-43B4-95AC-A71179130908}" type="pres">
      <dgm:prSet presAssocID="{742DA94D-96E6-4BEF-9D07-9C5D5033EE30}" presName="sibTrans" presStyleLbl="node1" presStyleIdx="1" presStyleCnt="4"/>
      <dgm:spPr/>
    </dgm:pt>
    <dgm:pt modelId="{7B619322-CFBD-472D-B5CA-00D91D13C541}" type="pres">
      <dgm:prSet presAssocID="{0B3EFA98-C3F3-4C9F-AF36-FAEAE20F6E11}" presName="dummy" presStyleCnt="0"/>
      <dgm:spPr/>
    </dgm:pt>
    <dgm:pt modelId="{25DFE17B-B320-48FC-AB24-E9E358F53497}" type="pres">
      <dgm:prSet presAssocID="{0B3EFA98-C3F3-4C9F-AF36-FAEAE20F6E11}" presName="node" presStyleLbl="revTx" presStyleIdx="2" presStyleCnt="4">
        <dgm:presLayoutVars>
          <dgm:bulletEnabled val="1"/>
        </dgm:presLayoutVars>
      </dgm:prSet>
      <dgm:spPr/>
    </dgm:pt>
    <dgm:pt modelId="{96C88B69-A047-4B4E-90D9-32FED84B12CE}" type="pres">
      <dgm:prSet presAssocID="{F52E2547-A6C7-4678-9BAD-09C294A986C4}" presName="sibTrans" presStyleLbl="node1" presStyleIdx="2" presStyleCnt="4"/>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3" presStyleCnt="4">
        <dgm:presLayoutVars>
          <dgm:bulletEnabled val="1"/>
        </dgm:presLayoutVars>
      </dgm:prSet>
      <dgm:spPr/>
    </dgm:pt>
    <dgm:pt modelId="{51462CDC-B3BA-4F27-BF54-B28AC84D46D7}" type="pres">
      <dgm:prSet presAssocID="{E4275121-5658-4834-99EF-61BD26D82811}" presName="sibTrans" presStyleLbl="node1" presStyleIdx="3" presStyleCnt="4"/>
      <dgm:spPr/>
    </dgm:pt>
  </dgm:ptLst>
  <dgm:cxnLst>
    <dgm:cxn modelId="{2C18B01B-542D-4A72-88D0-BBA45353698A}" srcId="{D1BC3996-51A2-440B-AC79-2C0B8D2D79F7}" destId="{F5D0E1A1-8C4E-48AA-BD49-4C0F12472E16}" srcOrd="1" destOrd="0" parTransId="{C248CDF8-9C64-4C5C-AF96-6BDEB6E4DA23}" sibTransId="{742DA94D-96E6-4BEF-9D07-9C5D5033EE30}"/>
    <dgm:cxn modelId="{4854E722-249E-4260-8D65-2407ED3375FE}" type="presOf" srcId="{F52E2547-A6C7-4678-9BAD-09C294A986C4}" destId="{96C88B69-A047-4B4E-90D9-32FED84B12CE}" srcOrd="0" destOrd="0" presId="urn:microsoft.com/office/officeart/2005/8/layout/cycle1"/>
    <dgm:cxn modelId="{4B2C2129-0FC8-43CA-A3BF-93103284DC01}" srcId="{D1BC3996-51A2-440B-AC79-2C0B8D2D79F7}" destId="{A0565F52-DAF2-4F80-9DEC-0381BE693796}" srcOrd="3"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914A3A91-6C87-49EB-BC65-4801739B5E15}" type="presOf" srcId="{0B3EFA98-C3F3-4C9F-AF36-FAEAE20F6E11}" destId="{25DFE17B-B320-48FC-AB24-E9E358F53497}"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1F88F7F3-A9A0-48D5-A106-E52050F636D6}" srcId="{D1BC3996-51A2-440B-AC79-2C0B8D2D79F7}" destId="{0B3EFA98-C3F3-4C9F-AF36-FAEAE20F6E11}" srcOrd="2" destOrd="0" parTransId="{87867340-EA88-4AE7-B915-B87E02E4C4E9}" sibTransId="{F52E2547-A6C7-4678-9BAD-09C294A986C4}"/>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78185492-0218-4E99-AA42-E3781D642CCD}" type="presParOf" srcId="{CCED8F49-B8AB-4A34-A752-91425A6F3E16}" destId="{7B619322-CFBD-472D-B5CA-00D91D13C541}" srcOrd="6" destOrd="0" presId="urn:microsoft.com/office/officeart/2005/8/layout/cycle1"/>
    <dgm:cxn modelId="{ED6DF0AD-0BC9-4972-A63C-8536DB705144}" type="presParOf" srcId="{CCED8F49-B8AB-4A34-A752-91425A6F3E16}" destId="{25DFE17B-B320-48FC-AB24-E9E358F53497}" srcOrd="7" destOrd="0" presId="urn:microsoft.com/office/officeart/2005/8/layout/cycle1"/>
    <dgm:cxn modelId="{BC309A00-D91B-4432-A56D-526E08A49F38}" type="presParOf" srcId="{CCED8F49-B8AB-4A34-A752-91425A6F3E16}" destId="{96C88B69-A047-4B4E-90D9-32FED84B12CE}" srcOrd="8" destOrd="0" presId="urn:microsoft.com/office/officeart/2005/8/layout/cycle1"/>
    <dgm:cxn modelId="{B8DEB137-81DD-45D8-8479-616B846A8E32}" type="presParOf" srcId="{CCED8F49-B8AB-4A34-A752-91425A6F3E16}" destId="{A44A5626-3EC2-457A-9280-63C96AA12062}" srcOrd="9" destOrd="0" presId="urn:microsoft.com/office/officeart/2005/8/layout/cycle1"/>
    <dgm:cxn modelId="{8F50713E-657D-4065-8CA6-4759563A77D6}" type="presParOf" srcId="{CCED8F49-B8AB-4A34-A752-91425A6F3E16}" destId="{FF5B8FE7-545B-45A4-B878-754C47508F0B}" srcOrd="10" destOrd="0" presId="urn:microsoft.com/office/officeart/2005/8/layout/cycle1"/>
    <dgm:cxn modelId="{2F4DB61A-8FB3-4573-AC21-F45ACD17B86A}" type="presParOf" srcId="{CCED8F49-B8AB-4A34-A752-91425A6F3E16}" destId="{51462CDC-B3BA-4F27-BF54-B28AC84D46D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Schițare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Critică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0B3EFA98-C3F3-4C9F-AF36-FAEAE20F6E11}">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Sinteză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87867340-EA88-4AE7-B915-B87E02E4C4E9}" type="parTrans" cxnId="{1F88F7F3-A9A0-48D5-A106-E52050F636D6}">
      <dgm:prSet/>
      <dgm:spPr/>
      <dgm:t>
        <a:bodyPr/>
        <a:lstStyle/>
        <a:p>
          <a:endParaRPr lang="en-GB"/>
        </a:p>
      </dgm:t>
    </dgm:pt>
    <dgm:pt modelId="{F52E2547-A6C7-4678-9BAD-09C294A986C4}" type="sibTrans" cxnId="{1F88F7F3-A9A0-48D5-A106-E52050F636D6}">
      <dgm:prSet/>
      <dgm:spPr/>
      <dgm:t>
        <a:bodyPr/>
        <a:lstStyle/>
        <a:p>
          <a:endParaRPr lang="en-GB"/>
        </a:p>
      </dgm:t>
    </dgm:pt>
    <dgm:pt modelId="{A0565F52-DAF2-4F80-9DEC-0381BE69379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Ideație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4">
        <dgm:presLayoutVars>
          <dgm:bulletEnabled val="1"/>
        </dgm:presLayoutVars>
      </dgm:prSet>
      <dgm:spPr/>
    </dgm:pt>
    <dgm:pt modelId="{A56FB457-4823-4559-B7C3-1903D472BEA9}" type="pres">
      <dgm:prSet presAssocID="{F517B6CF-4E3C-4539-B88E-ECD1C7732C0A}" presName="sibTrans" presStyleLbl="node1" presStyleIdx="0" presStyleCnt="4"/>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4">
        <dgm:presLayoutVars>
          <dgm:bulletEnabled val="1"/>
        </dgm:presLayoutVars>
      </dgm:prSet>
      <dgm:spPr/>
    </dgm:pt>
    <dgm:pt modelId="{D6454D70-79AB-43B4-95AC-A71179130908}" type="pres">
      <dgm:prSet presAssocID="{742DA94D-96E6-4BEF-9D07-9C5D5033EE30}" presName="sibTrans" presStyleLbl="node1" presStyleIdx="1" presStyleCnt="4"/>
      <dgm:spPr/>
    </dgm:pt>
    <dgm:pt modelId="{7B619322-CFBD-472D-B5CA-00D91D13C541}" type="pres">
      <dgm:prSet presAssocID="{0B3EFA98-C3F3-4C9F-AF36-FAEAE20F6E11}" presName="dummy" presStyleCnt="0"/>
      <dgm:spPr/>
    </dgm:pt>
    <dgm:pt modelId="{25DFE17B-B320-48FC-AB24-E9E358F53497}" type="pres">
      <dgm:prSet presAssocID="{0B3EFA98-C3F3-4C9F-AF36-FAEAE20F6E11}" presName="node" presStyleLbl="revTx" presStyleIdx="2" presStyleCnt="4">
        <dgm:presLayoutVars>
          <dgm:bulletEnabled val="1"/>
        </dgm:presLayoutVars>
      </dgm:prSet>
      <dgm:spPr/>
    </dgm:pt>
    <dgm:pt modelId="{96C88B69-A047-4B4E-90D9-32FED84B12CE}" type="pres">
      <dgm:prSet presAssocID="{F52E2547-A6C7-4678-9BAD-09C294A986C4}" presName="sibTrans" presStyleLbl="node1" presStyleIdx="2" presStyleCnt="4"/>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3" presStyleCnt="4">
        <dgm:presLayoutVars>
          <dgm:bulletEnabled val="1"/>
        </dgm:presLayoutVars>
      </dgm:prSet>
      <dgm:spPr/>
    </dgm:pt>
    <dgm:pt modelId="{51462CDC-B3BA-4F27-BF54-B28AC84D46D7}" type="pres">
      <dgm:prSet presAssocID="{E4275121-5658-4834-99EF-61BD26D82811}" presName="sibTrans" presStyleLbl="node1" presStyleIdx="3" presStyleCnt="4"/>
      <dgm:spPr/>
    </dgm:pt>
  </dgm:ptLst>
  <dgm:cxnLst>
    <dgm:cxn modelId="{2C18B01B-542D-4A72-88D0-BBA45353698A}" srcId="{D1BC3996-51A2-440B-AC79-2C0B8D2D79F7}" destId="{F5D0E1A1-8C4E-48AA-BD49-4C0F12472E16}" srcOrd="1" destOrd="0" parTransId="{C248CDF8-9C64-4C5C-AF96-6BDEB6E4DA23}" sibTransId="{742DA94D-96E6-4BEF-9D07-9C5D5033EE30}"/>
    <dgm:cxn modelId="{4854E722-249E-4260-8D65-2407ED3375FE}" type="presOf" srcId="{F52E2547-A6C7-4678-9BAD-09C294A986C4}" destId="{96C88B69-A047-4B4E-90D9-32FED84B12CE}" srcOrd="0" destOrd="0" presId="urn:microsoft.com/office/officeart/2005/8/layout/cycle1"/>
    <dgm:cxn modelId="{4B2C2129-0FC8-43CA-A3BF-93103284DC01}" srcId="{D1BC3996-51A2-440B-AC79-2C0B8D2D79F7}" destId="{A0565F52-DAF2-4F80-9DEC-0381BE693796}" srcOrd="3"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914A3A91-6C87-49EB-BC65-4801739B5E15}" type="presOf" srcId="{0B3EFA98-C3F3-4C9F-AF36-FAEAE20F6E11}" destId="{25DFE17B-B320-48FC-AB24-E9E358F53497}"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1F88F7F3-A9A0-48D5-A106-E52050F636D6}" srcId="{D1BC3996-51A2-440B-AC79-2C0B8D2D79F7}" destId="{0B3EFA98-C3F3-4C9F-AF36-FAEAE20F6E11}" srcOrd="2" destOrd="0" parTransId="{87867340-EA88-4AE7-B915-B87E02E4C4E9}" sibTransId="{F52E2547-A6C7-4678-9BAD-09C294A986C4}"/>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78185492-0218-4E99-AA42-E3781D642CCD}" type="presParOf" srcId="{CCED8F49-B8AB-4A34-A752-91425A6F3E16}" destId="{7B619322-CFBD-472D-B5CA-00D91D13C541}" srcOrd="6" destOrd="0" presId="urn:microsoft.com/office/officeart/2005/8/layout/cycle1"/>
    <dgm:cxn modelId="{ED6DF0AD-0BC9-4972-A63C-8536DB705144}" type="presParOf" srcId="{CCED8F49-B8AB-4A34-A752-91425A6F3E16}" destId="{25DFE17B-B320-48FC-AB24-E9E358F53497}" srcOrd="7" destOrd="0" presId="urn:microsoft.com/office/officeart/2005/8/layout/cycle1"/>
    <dgm:cxn modelId="{BC309A00-D91B-4432-A56D-526E08A49F38}" type="presParOf" srcId="{CCED8F49-B8AB-4A34-A752-91425A6F3E16}" destId="{96C88B69-A047-4B4E-90D9-32FED84B12CE}" srcOrd="8" destOrd="0" presId="urn:microsoft.com/office/officeart/2005/8/layout/cycle1"/>
    <dgm:cxn modelId="{B8DEB137-81DD-45D8-8479-616B846A8E32}" type="presParOf" srcId="{CCED8F49-B8AB-4A34-A752-91425A6F3E16}" destId="{A44A5626-3EC2-457A-9280-63C96AA12062}" srcOrd="9" destOrd="0" presId="urn:microsoft.com/office/officeart/2005/8/layout/cycle1"/>
    <dgm:cxn modelId="{8F50713E-657D-4065-8CA6-4759563A77D6}" type="presParOf" srcId="{CCED8F49-B8AB-4A34-A752-91425A6F3E16}" destId="{FF5B8FE7-545B-45A4-B878-754C47508F0B}" srcOrd="10" destOrd="0" presId="urn:microsoft.com/office/officeart/2005/8/layout/cycle1"/>
    <dgm:cxn modelId="{2F4DB61A-8FB3-4573-AC21-F45ACD17B86A}" type="presParOf" srcId="{CCED8F49-B8AB-4A34-A752-91425A6F3E16}" destId="{51462CDC-B3BA-4F27-BF54-B28AC84D46D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Schițare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Critică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0B3EFA98-C3F3-4C9F-AF36-FAEAE20F6E11}">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Sinteză</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87867340-EA88-4AE7-B915-B87E02E4C4E9}" type="parTrans" cxnId="{1F88F7F3-A9A0-48D5-A106-E52050F636D6}">
      <dgm:prSet/>
      <dgm:spPr/>
      <dgm:t>
        <a:bodyPr/>
        <a:lstStyle/>
        <a:p>
          <a:endParaRPr lang="en-GB"/>
        </a:p>
      </dgm:t>
    </dgm:pt>
    <dgm:pt modelId="{F52E2547-A6C7-4678-9BAD-09C294A986C4}" type="sibTrans" cxnId="{1F88F7F3-A9A0-48D5-A106-E52050F636D6}">
      <dgm:prSet/>
      <dgm:spPr/>
      <dgm:t>
        <a:bodyPr/>
        <a:lstStyle/>
        <a:p>
          <a:endParaRPr lang="en-GB"/>
        </a:p>
      </dgm:t>
    </dgm:pt>
    <dgm:pt modelId="{A0565F52-DAF2-4F80-9DEC-0381BE693796}">
      <dgm:prSet phldrT="[Text]" custT="1"/>
      <dgm:spPr/>
      <dgm:t>
        <a:bodyPr/>
        <a:lstStyle/>
        <a:p>
          <a:r>
            <a:rPr lang="ro-RO" sz="4000" dirty="0">
              <a:latin typeface="Tahoma" panose="020B0604030504040204" pitchFamily="34" charset="0"/>
              <a:ea typeface="Tahoma" panose="020B0604030504040204" pitchFamily="34" charset="0"/>
              <a:cs typeface="Tahoma" panose="020B0604030504040204" pitchFamily="34" charset="0"/>
            </a:rPr>
            <a:t>Ideație</a:t>
          </a:r>
          <a:endParaRPr lang="en-GB" sz="40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4">
        <dgm:presLayoutVars>
          <dgm:bulletEnabled val="1"/>
        </dgm:presLayoutVars>
      </dgm:prSet>
      <dgm:spPr/>
    </dgm:pt>
    <dgm:pt modelId="{A56FB457-4823-4559-B7C3-1903D472BEA9}" type="pres">
      <dgm:prSet presAssocID="{F517B6CF-4E3C-4539-B88E-ECD1C7732C0A}" presName="sibTrans" presStyleLbl="node1" presStyleIdx="0" presStyleCnt="4"/>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4">
        <dgm:presLayoutVars>
          <dgm:bulletEnabled val="1"/>
        </dgm:presLayoutVars>
      </dgm:prSet>
      <dgm:spPr/>
    </dgm:pt>
    <dgm:pt modelId="{D6454D70-79AB-43B4-95AC-A71179130908}" type="pres">
      <dgm:prSet presAssocID="{742DA94D-96E6-4BEF-9D07-9C5D5033EE30}" presName="sibTrans" presStyleLbl="node1" presStyleIdx="1" presStyleCnt="4"/>
      <dgm:spPr/>
    </dgm:pt>
    <dgm:pt modelId="{7B619322-CFBD-472D-B5CA-00D91D13C541}" type="pres">
      <dgm:prSet presAssocID="{0B3EFA98-C3F3-4C9F-AF36-FAEAE20F6E11}" presName="dummy" presStyleCnt="0"/>
      <dgm:spPr/>
    </dgm:pt>
    <dgm:pt modelId="{25DFE17B-B320-48FC-AB24-E9E358F53497}" type="pres">
      <dgm:prSet presAssocID="{0B3EFA98-C3F3-4C9F-AF36-FAEAE20F6E11}" presName="node" presStyleLbl="revTx" presStyleIdx="2" presStyleCnt="4">
        <dgm:presLayoutVars>
          <dgm:bulletEnabled val="1"/>
        </dgm:presLayoutVars>
      </dgm:prSet>
      <dgm:spPr/>
    </dgm:pt>
    <dgm:pt modelId="{96C88B69-A047-4B4E-90D9-32FED84B12CE}" type="pres">
      <dgm:prSet presAssocID="{F52E2547-A6C7-4678-9BAD-09C294A986C4}" presName="sibTrans" presStyleLbl="node1" presStyleIdx="2" presStyleCnt="4"/>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3" presStyleCnt="4">
        <dgm:presLayoutVars>
          <dgm:bulletEnabled val="1"/>
        </dgm:presLayoutVars>
      </dgm:prSet>
      <dgm:spPr/>
    </dgm:pt>
    <dgm:pt modelId="{51462CDC-B3BA-4F27-BF54-B28AC84D46D7}" type="pres">
      <dgm:prSet presAssocID="{E4275121-5658-4834-99EF-61BD26D82811}" presName="sibTrans" presStyleLbl="node1" presStyleIdx="3" presStyleCnt="4"/>
      <dgm:spPr/>
    </dgm:pt>
  </dgm:ptLst>
  <dgm:cxnLst>
    <dgm:cxn modelId="{2C18B01B-542D-4A72-88D0-BBA45353698A}" srcId="{D1BC3996-51A2-440B-AC79-2C0B8D2D79F7}" destId="{F5D0E1A1-8C4E-48AA-BD49-4C0F12472E16}" srcOrd="1" destOrd="0" parTransId="{C248CDF8-9C64-4C5C-AF96-6BDEB6E4DA23}" sibTransId="{742DA94D-96E6-4BEF-9D07-9C5D5033EE30}"/>
    <dgm:cxn modelId="{4854E722-249E-4260-8D65-2407ED3375FE}" type="presOf" srcId="{F52E2547-A6C7-4678-9BAD-09C294A986C4}" destId="{96C88B69-A047-4B4E-90D9-32FED84B12CE}" srcOrd="0" destOrd="0" presId="urn:microsoft.com/office/officeart/2005/8/layout/cycle1"/>
    <dgm:cxn modelId="{4B2C2129-0FC8-43CA-A3BF-93103284DC01}" srcId="{D1BC3996-51A2-440B-AC79-2C0B8D2D79F7}" destId="{A0565F52-DAF2-4F80-9DEC-0381BE693796}" srcOrd="3"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914A3A91-6C87-49EB-BC65-4801739B5E15}" type="presOf" srcId="{0B3EFA98-C3F3-4C9F-AF36-FAEAE20F6E11}" destId="{25DFE17B-B320-48FC-AB24-E9E358F53497}"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1F88F7F3-A9A0-48D5-A106-E52050F636D6}" srcId="{D1BC3996-51A2-440B-AC79-2C0B8D2D79F7}" destId="{0B3EFA98-C3F3-4C9F-AF36-FAEAE20F6E11}" srcOrd="2" destOrd="0" parTransId="{87867340-EA88-4AE7-B915-B87E02E4C4E9}" sibTransId="{F52E2547-A6C7-4678-9BAD-09C294A986C4}"/>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78185492-0218-4E99-AA42-E3781D642CCD}" type="presParOf" srcId="{CCED8F49-B8AB-4A34-A752-91425A6F3E16}" destId="{7B619322-CFBD-472D-B5CA-00D91D13C541}" srcOrd="6" destOrd="0" presId="urn:microsoft.com/office/officeart/2005/8/layout/cycle1"/>
    <dgm:cxn modelId="{ED6DF0AD-0BC9-4972-A63C-8536DB705144}" type="presParOf" srcId="{CCED8F49-B8AB-4A34-A752-91425A6F3E16}" destId="{25DFE17B-B320-48FC-AB24-E9E358F53497}" srcOrd="7" destOrd="0" presId="urn:microsoft.com/office/officeart/2005/8/layout/cycle1"/>
    <dgm:cxn modelId="{BC309A00-D91B-4432-A56D-526E08A49F38}" type="presParOf" srcId="{CCED8F49-B8AB-4A34-A752-91425A6F3E16}" destId="{96C88B69-A047-4B4E-90D9-32FED84B12CE}" srcOrd="8" destOrd="0" presId="urn:microsoft.com/office/officeart/2005/8/layout/cycle1"/>
    <dgm:cxn modelId="{B8DEB137-81DD-45D8-8479-616B846A8E32}" type="presParOf" srcId="{CCED8F49-B8AB-4A34-A752-91425A6F3E16}" destId="{A44A5626-3EC2-457A-9280-63C96AA12062}" srcOrd="9" destOrd="0" presId="urn:microsoft.com/office/officeart/2005/8/layout/cycle1"/>
    <dgm:cxn modelId="{8F50713E-657D-4065-8CA6-4759563A77D6}" type="presParOf" srcId="{CCED8F49-B8AB-4A34-A752-91425A6F3E16}" destId="{FF5B8FE7-545B-45A4-B878-754C47508F0B}" srcOrd="10" destOrd="0" presId="urn:microsoft.com/office/officeart/2005/8/layout/cycle1"/>
    <dgm:cxn modelId="{2F4DB61A-8FB3-4573-AC21-F45ACD17B86A}" type="presParOf" srcId="{CCED8F49-B8AB-4A34-A752-91425A6F3E16}" destId="{51462CDC-B3BA-4F27-BF54-B28AC84D46D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.0 </a:t>
          </a:r>
          <a:r>
            <a:rPr lang="en-GB" b="0" dirty="0">
              <a:latin typeface="Tahoma" panose="020B0604030504040204" pitchFamily="34" charset="0"/>
              <a:ea typeface="Tahoma" panose="020B0604030504040204" pitchFamily="34" charset="0"/>
              <a:cs typeface="Tahoma" panose="020B0604030504040204" pitchFamily="34" charset="0"/>
            </a:rPr>
            <a:t>Natura </a:t>
          </a:r>
          <a:r>
            <a:rPr lang="en-GB" b="0" i="1" dirty="0">
              <a:latin typeface="Tahoma" panose="020B0604030504040204" pitchFamily="34" charset="0"/>
              <a:ea typeface="Tahoma" panose="020B0604030504040204" pitchFamily="34" charset="0"/>
              <a:cs typeface="Tahoma" panose="020B0604030504040204" pitchFamily="34" charset="0"/>
            </a:rPr>
            <a:t>UX design</a:t>
          </a:r>
          <a:r>
            <a:rPr lang="ro-RO" b="0" i="1" dirty="0">
              <a:latin typeface="Tahoma" panose="020B0604030504040204" pitchFamily="34" charset="0"/>
              <a:ea typeface="Tahoma" panose="020B0604030504040204" pitchFamily="34" charset="0"/>
              <a:cs typeface="Tahoma" panose="020B0604030504040204" pitchFamily="34" charset="0"/>
            </a:rPr>
            <a:t>. </a:t>
          </a:r>
          <a:r>
            <a:rPr lang="en-GB" b="0" dirty="0">
              <a:latin typeface="Tahoma" panose="020B0604030504040204" pitchFamily="34" charset="0"/>
              <a:ea typeface="Tahoma" panose="020B0604030504040204" pitchFamily="34" charset="0"/>
              <a:cs typeface="Tahoma" panose="020B0604030504040204" pitchFamily="34" charset="0"/>
            </a:rPr>
            <a:t>Principii </a:t>
          </a:r>
          <a:r>
            <a:rPr lang="ro-RO" b="0" dirty="0">
              <a:latin typeface="Tahoma" panose="020B0604030504040204" pitchFamily="34" charset="0"/>
              <a:ea typeface="Tahoma" panose="020B0604030504040204" pitchFamily="34" charset="0"/>
              <a:cs typeface="Tahoma" panose="020B0604030504040204" pitchFamily="34" charset="0"/>
            </a:rPr>
            <a:t>și abordări în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dirty="0">
              <a:latin typeface="Tahoma" panose="020B0604030504040204" pitchFamily="34" charset="0"/>
              <a:ea typeface="Tahoma" panose="020B0604030504040204" pitchFamily="34" charset="0"/>
              <a:cs typeface="Tahoma" panose="020B0604030504040204" pitchFamily="34" charset="0"/>
            </a:rPr>
            <a:t> </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.1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generativ</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a:latin typeface="Tahoma" panose="020B0604030504040204" pitchFamily="34" charset="0"/>
              <a:ea typeface="Tahoma" panose="020B0604030504040204" pitchFamily="34" charset="0"/>
              <a:cs typeface="Tahoma" panose="020B0604030504040204" pitchFamily="34" charset="0"/>
            </a:rPr>
            <a:t>4.2 </a:t>
          </a:r>
          <a:r>
            <a:rPr lang="ro-RO" b="0" i="1">
              <a:latin typeface="Tahoma" panose="020B0604030504040204" pitchFamily="34" charset="0"/>
              <a:ea typeface="Tahoma" panose="020B0604030504040204" pitchFamily="34" charset="0"/>
              <a:cs typeface="Tahoma" panose="020B0604030504040204" pitchFamily="34" charset="0"/>
            </a:rPr>
            <a:t>Design </a:t>
          </a:r>
          <a:r>
            <a:rPr lang="ro-RO" b="0" i="0">
              <a:latin typeface="Tahoma" panose="020B0604030504040204" pitchFamily="34" charset="0"/>
              <a:ea typeface="Tahoma" panose="020B0604030504040204" pitchFamily="34" charset="0"/>
              <a:cs typeface="Tahoma" panose="020B0604030504040204" pitchFamily="34" charset="0"/>
            </a:rPr>
            <a:t>conceptual</a:t>
          </a:r>
          <a:endParaRPr lang="ro-RO" b="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4.3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intermediar și detaliat</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.0 </a:t>
          </a:r>
          <a:r>
            <a:rPr lang="en-GB" b="0" dirty="0">
              <a:latin typeface="Tahoma" panose="020B0604030504040204" pitchFamily="34" charset="0"/>
              <a:ea typeface="Tahoma" panose="020B0604030504040204" pitchFamily="34" charset="0"/>
              <a:cs typeface="Tahoma" panose="020B0604030504040204" pitchFamily="34" charset="0"/>
            </a:rPr>
            <a:t>Natura </a:t>
          </a:r>
          <a:r>
            <a:rPr lang="en-GB" b="0" i="1" dirty="0">
              <a:latin typeface="Tahoma" panose="020B0604030504040204" pitchFamily="34" charset="0"/>
              <a:ea typeface="Tahoma" panose="020B0604030504040204" pitchFamily="34" charset="0"/>
              <a:cs typeface="Tahoma" panose="020B0604030504040204" pitchFamily="34" charset="0"/>
            </a:rPr>
            <a:t>UX design</a:t>
          </a:r>
          <a:r>
            <a:rPr lang="ro-RO" b="0" i="1" dirty="0">
              <a:latin typeface="Tahoma" panose="020B0604030504040204" pitchFamily="34" charset="0"/>
              <a:ea typeface="Tahoma" panose="020B0604030504040204" pitchFamily="34" charset="0"/>
              <a:cs typeface="Tahoma" panose="020B0604030504040204" pitchFamily="34" charset="0"/>
            </a:rPr>
            <a:t>. </a:t>
          </a:r>
          <a:r>
            <a:rPr lang="en-GB" b="0" dirty="0">
              <a:latin typeface="Tahoma" panose="020B0604030504040204" pitchFamily="34" charset="0"/>
              <a:ea typeface="Tahoma" panose="020B0604030504040204" pitchFamily="34" charset="0"/>
              <a:cs typeface="Tahoma" panose="020B0604030504040204" pitchFamily="34" charset="0"/>
            </a:rPr>
            <a:t>Principii </a:t>
          </a:r>
          <a:r>
            <a:rPr lang="ro-RO" b="0" dirty="0">
              <a:latin typeface="Tahoma" panose="020B0604030504040204" pitchFamily="34" charset="0"/>
              <a:ea typeface="Tahoma" panose="020B0604030504040204" pitchFamily="34" charset="0"/>
              <a:cs typeface="Tahoma" panose="020B0604030504040204" pitchFamily="34" charset="0"/>
            </a:rPr>
            <a:t>și abordări în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dirty="0">
              <a:latin typeface="Tahoma" panose="020B0604030504040204" pitchFamily="34" charset="0"/>
              <a:ea typeface="Tahoma" panose="020B0604030504040204" pitchFamily="34" charset="0"/>
              <a:cs typeface="Tahoma" panose="020B0604030504040204" pitchFamily="34" charset="0"/>
            </a:rPr>
            <a:t> </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en-GB" b="0" dirty="0">
              <a:latin typeface="Tahoma" panose="020B0604030504040204" pitchFamily="34" charset="0"/>
              <a:ea typeface="Tahoma" panose="020B0604030504040204" pitchFamily="34" charset="0"/>
              <a:cs typeface="Tahoma" panose="020B0604030504040204" pitchFamily="34" charset="0"/>
            </a:rPr>
            <a:t>4</a:t>
          </a:r>
          <a:r>
            <a:rPr lang="ro-RO" b="0" dirty="0">
              <a:latin typeface="Tahoma" panose="020B0604030504040204" pitchFamily="34" charset="0"/>
              <a:ea typeface="Tahoma" panose="020B0604030504040204" pitchFamily="34" charset="0"/>
              <a:cs typeface="Tahoma" panose="020B0604030504040204" pitchFamily="34" charset="0"/>
            </a:rPr>
            <a:t>.1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generativ</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a:latin typeface="Tahoma" panose="020B0604030504040204" pitchFamily="34" charset="0"/>
              <a:ea typeface="Tahoma" panose="020B0604030504040204" pitchFamily="34" charset="0"/>
              <a:cs typeface="Tahoma" panose="020B0604030504040204" pitchFamily="34" charset="0"/>
            </a:rPr>
            <a:t>4.2 </a:t>
          </a:r>
          <a:r>
            <a:rPr lang="ro-RO" b="0" i="1">
              <a:latin typeface="Tahoma" panose="020B0604030504040204" pitchFamily="34" charset="0"/>
              <a:ea typeface="Tahoma" panose="020B0604030504040204" pitchFamily="34" charset="0"/>
              <a:cs typeface="Tahoma" panose="020B0604030504040204" pitchFamily="34" charset="0"/>
            </a:rPr>
            <a:t>Design </a:t>
          </a:r>
          <a:r>
            <a:rPr lang="ro-RO" b="0" i="0">
              <a:latin typeface="Tahoma" panose="020B0604030504040204" pitchFamily="34" charset="0"/>
              <a:ea typeface="Tahoma" panose="020B0604030504040204" pitchFamily="34" charset="0"/>
              <a:cs typeface="Tahoma" panose="020B0604030504040204" pitchFamily="34" charset="0"/>
            </a:rPr>
            <a:t>conceptual</a:t>
          </a:r>
          <a:endParaRPr lang="ro-RO" b="0">
            <a:latin typeface="Tahoma" panose="020B0604030504040204" pitchFamily="34" charset="0"/>
            <a:ea typeface="Tahoma" panose="020B0604030504040204" pitchFamily="34" charset="0"/>
            <a:cs typeface="Tahoma" panose="020B0604030504040204" pitchFamily="34" charset="0"/>
          </a:endParaRP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4.3 </a:t>
          </a:r>
          <a:r>
            <a:rPr lang="ro-RO" b="0" i="1" dirty="0">
              <a:latin typeface="Tahoma" panose="020B0604030504040204" pitchFamily="34" charset="0"/>
              <a:ea typeface="Tahoma" panose="020B0604030504040204" pitchFamily="34" charset="0"/>
              <a:cs typeface="Tahoma" panose="020B0604030504040204" pitchFamily="34" charset="0"/>
            </a:rPr>
            <a:t>Design </a:t>
          </a:r>
          <a:r>
            <a:rPr lang="ro-RO" b="0" i="0" dirty="0">
              <a:latin typeface="Tahoma" panose="020B0604030504040204" pitchFamily="34" charset="0"/>
              <a:ea typeface="Tahoma" panose="020B0604030504040204" pitchFamily="34" charset="0"/>
              <a:cs typeface="Tahoma" panose="020B0604030504040204" pitchFamily="34" charset="0"/>
            </a:rPr>
            <a:t>intermediar și detaliat</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2400" dirty="0">
              <a:latin typeface="Tahoma" panose="020B0604030504040204" pitchFamily="34" charset="0"/>
              <a:ea typeface="Tahoma" panose="020B0604030504040204" pitchFamily="34" charset="0"/>
              <a:cs typeface="Tahoma" panose="020B0604030504040204" pitchFamily="34" charset="0"/>
            </a:rPr>
            <a:t>Scenarii ilustrate, </a:t>
          </a:r>
          <a:r>
            <a:rPr lang="ro-RO" sz="2400" i="1" dirty="0">
              <a:latin typeface="Tahoma" panose="020B0604030504040204" pitchFamily="34" charset="0"/>
              <a:ea typeface="Tahoma" panose="020B0604030504040204" pitchFamily="34" charset="0"/>
              <a:cs typeface="Tahoma" panose="020B0604030504040204" pitchFamily="34" charset="0"/>
            </a:rPr>
            <a:t>wireframes</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pPr>
            <a:spcAft>
              <a:spcPts val="0"/>
            </a:spcAft>
          </a:pPr>
          <a:r>
            <a:rPr lang="ro-RO" sz="2400" dirty="0">
              <a:latin typeface="Tahoma" panose="020B0604030504040204" pitchFamily="34" charset="0"/>
              <a:ea typeface="Tahoma" panose="020B0604030504040204" pitchFamily="34" charset="0"/>
              <a:cs typeface="Tahoma" panose="020B0604030504040204" pitchFamily="34" charset="0"/>
            </a:rPr>
            <a:t>Validare a conceptelor cu </a:t>
          </a:r>
          <a:r>
            <a:rPr lang="ro-RO" sz="2400" i="1" dirty="0">
              <a:latin typeface="Tahoma" panose="020B0604030504040204" pitchFamily="34" charset="0"/>
              <a:ea typeface="Tahoma" panose="020B0604030504040204" pitchFamily="34" charset="0"/>
              <a:cs typeface="Tahoma" panose="020B0604030504040204" pitchFamily="34" charset="0"/>
            </a:rPr>
            <a:t>stakeholders</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A0565F52-DAF2-4F80-9DEC-0381BE693796}">
      <dgm:prSet phldrT="[Text]" custT="1"/>
      <dgm:spPr/>
      <dgm:t>
        <a:bodyPr/>
        <a:lstStyle/>
        <a:p>
          <a:r>
            <a:rPr lang="ro-RO" sz="2400" dirty="0">
              <a:latin typeface="Tahoma" panose="020B0604030504040204" pitchFamily="34" charset="0"/>
              <a:ea typeface="Tahoma" panose="020B0604030504040204" pitchFamily="34" charset="0"/>
              <a:cs typeface="Tahoma" panose="020B0604030504040204" pitchFamily="34" charset="0"/>
            </a:rPr>
            <a:t>Concept de </a:t>
          </a:r>
          <a:r>
            <a:rPr lang="ro-RO" sz="2400" i="1" dirty="0">
              <a:latin typeface="Tahoma" panose="020B0604030504040204" pitchFamily="34" charset="0"/>
              <a:ea typeface="Tahoma" panose="020B0604030504040204" pitchFamily="34" charset="0"/>
              <a:cs typeface="Tahoma" panose="020B0604030504040204" pitchFamily="34" charset="0"/>
            </a:rPr>
            <a:t>design</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3" custScaleX="185699" custScaleY="45938" custRadScaleRad="116733" custRadScaleInc="10525">
        <dgm:presLayoutVars>
          <dgm:bulletEnabled val="1"/>
        </dgm:presLayoutVars>
      </dgm:prSet>
      <dgm:spPr/>
    </dgm:pt>
    <dgm:pt modelId="{A56FB457-4823-4559-B7C3-1903D472BEA9}" type="pres">
      <dgm:prSet presAssocID="{F517B6CF-4E3C-4539-B88E-ECD1C7732C0A}" presName="sibTrans" presStyleLbl="node1" presStyleIdx="0" presStyleCnt="3" custLinFactNeighborX="458" custLinFactNeighborY="0"/>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3" custScaleY="51643" custRadScaleRad="75674" custRadScaleInc="-6709">
        <dgm:presLayoutVars>
          <dgm:bulletEnabled val="1"/>
        </dgm:presLayoutVars>
      </dgm:prSet>
      <dgm:spPr/>
    </dgm:pt>
    <dgm:pt modelId="{D6454D70-79AB-43B4-95AC-A71179130908}" type="pres">
      <dgm:prSet presAssocID="{742DA94D-96E6-4BEF-9D07-9C5D5033EE30}" presName="sibTrans" presStyleLbl="node1" presStyleIdx="1" presStyleCnt="3"/>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2" presStyleCnt="3" custScaleX="123029" custScaleY="35799" custRadScaleRad="114523" custRadScaleInc="-7268">
        <dgm:presLayoutVars>
          <dgm:bulletEnabled val="1"/>
        </dgm:presLayoutVars>
      </dgm:prSet>
      <dgm:spPr/>
    </dgm:pt>
    <dgm:pt modelId="{51462CDC-B3BA-4F27-BF54-B28AC84D46D7}" type="pres">
      <dgm:prSet presAssocID="{E4275121-5658-4834-99EF-61BD26D82811}" presName="sibTrans" presStyleLbl="node1" presStyleIdx="2" presStyleCnt="3"/>
      <dgm:spPr/>
    </dgm:pt>
  </dgm:ptLst>
  <dgm:cxnLst>
    <dgm:cxn modelId="{2C18B01B-542D-4A72-88D0-BBA45353698A}" srcId="{D1BC3996-51A2-440B-AC79-2C0B8D2D79F7}" destId="{F5D0E1A1-8C4E-48AA-BD49-4C0F12472E16}" srcOrd="1" destOrd="0" parTransId="{C248CDF8-9C64-4C5C-AF96-6BDEB6E4DA23}" sibTransId="{742DA94D-96E6-4BEF-9D07-9C5D5033EE30}"/>
    <dgm:cxn modelId="{4B2C2129-0FC8-43CA-A3BF-93103284DC01}" srcId="{D1BC3996-51A2-440B-AC79-2C0B8D2D79F7}" destId="{A0565F52-DAF2-4F80-9DEC-0381BE693796}" srcOrd="2"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B8DEB137-81DD-45D8-8479-616B846A8E32}" type="presParOf" srcId="{CCED8F49-B8AB-4A34-A752-91425A6F3E16}" destId="{A44A5626-3EC2-457A-9280-63C96AA12062}" srcOrd="6" destOrd="0" presId="urn:microsoft.com/office/officeart/2005/8/layout/cycle1"/>
    <dgm:cxn modelId="{8F50713E-657D-4065-8CA6-4759563A77D6}" type="presParOf" srcId="{CCED8F49-B8AB-4A34-A752-91425A6F3E16}" destId="{FF5B8FE7-545B-45A4-B878-754C47508F0B}" srcOrd="7" destOrd="0" presId="urn:microsoft.com/office/officeart/2005/8/layout/cycle1"/>
    <dgm:cxn modelId="{2F4DB61A-8FB3-4573-AC21-F45ACD17B86A}" type="presParOf" srcId="{CCED8F49-B8AB-4A34-A752-91425A6F3E16}" destId="{51462CDC-B3BA-4F27-BF54-B28AC84D46D7}"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1BC3996-51A2-440B-AC79-2C0B8D2D79F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9C3D138D-96FC-4FF8-A4E7-A4F6BF96B740}">
      <dgm:prSet phldrT="[Text]" custT="1"/>
      <dgm:spPr/>
      <dgm:t>
        <a:bodyPr/>
        <a:lstStyle/>
        <a:p>
          <a:r>
            <a:rPr lang="ro-RO" sz="2400" i="1" dirty="0">
              <a:latin typeface="Tahoma" panose="020B0604030504040204" pitchFamily="34" charset="0"/>
              <a:ea typeface="Tahoma" panose="020B0604030504040204" pitchFamily="34" charset="0"/>
              <a:cs typeface="Tahoma" panose="020B0604030504040204" pitchFamily="34" charset="0"/>
            </a:rPr>
            <a:t>Wireframes </a:t>
          </a:r>
          <a:r>
            <a:rPr lang="ro-RO" sz="2400" i="0" dirty="0">
              <a:latin typeface="Tahoma" panose="020B0604030504040204" pitchFamily="34" charset="0"/>
              <a:ea typeface="Tahoma" panose="020B0604030504040204" pitchFamily="34" charset="0"/>
              <a:cs typeface="Tahoma" panose="020B0604030504040204" pitchFamily="34" charset="0"/>
            </a:rPr>
            <a:t>cu adnotări</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1FD5AE6B-A069-48EF-AA85-35ABAE9B28B4}" type="parTrans" cxnId="{F605C1B6-1F29-4BF4-8AB4-13D5BAED30C9}">
      <dgm:prSet/>
      <dgm:spPr/>
      <dgm:t>
        <a:bodyPr/>
        <a:lstStyle/>
        <a:p>
          <a:endParaRPr lang="en-GB"/>
        </a:p>
      </dgm:t>
    </dgm:pt>
    <dgm:pt modelId="{F517B6CF-4E3C-4539-B88E-ECD1C7732C0A}" type="sibTrans" cxnId="{F605C1B6-1F29-4BF4-8AB4-13D5BAED30C9}">
      <dgm:prSet/>
      <dgm:spPr/>
      <dgm:t>
        <a:bodyPr/>
        <a:lstStyle/>
        <a:p>
          <a:endParaRPr lang="en-GB"/>
        </a:p>
      </dgm:t>
    </dgm:pt>
    <dgm:pt modelId="{F5D0E1A1-8C4E-48AA-BD49-4C0F12472E16}">
      <dgm:prSet phldrT="[Text]" custT="1"/>
      <dgm:spPr/>
      <dgm:t>
        <a:bodyPr/>
        <a:lstStyle/>
        <a:p>
          <a:pPr>
            <a:spcAft>
              <a:spcPts val="0"/>
            </a:spcAft>
          </a:pPr>
          <a:r>
            <a:rPr lang="ro-RO" sz="2400" dirty="0">
              <a:latin typeface="Tahoma" panose="020B0604030504040204" pitchFamily="34" charset="0"/>
              <a:ea typeface="Tahoma" panose="020B0604030504040204" pitchFamily="34" charset="0"/>
              <a:cs typeface="Tahoma" panose="020B0604030504040204" pitchFamily="34" charset="0"/>
            </a:rPr>
            <a:t>Evaluare formativă cu utilizatorii</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C248CDF8-9C64-4C5C-AF96-6BDEB6E4DA23}" type="parTrans" cxnId="{2C18B01B-542D-4A72-88D0-BBA45353698A}">
      <dgm:prSet/>
      <dgm:spPr/>
      <dgm:t>
        <a:bodyPr/>
        <a:lstStyle/>
        <a:p>
          <a:endParaRPr lang="en-GB"/>
        </a:p>
      </dgm:t>
    </dgm:pt>
    <dgm:pt modelId="{742DA94D-96E6-4BEF-9D07-9C5D5033EE30}" type="sibTrans" cxnId="{2C18B01B-542D-4A72-88D0-BBA45353698A}">
      <dgm:prSet/>
      <dgm:spPr/>
      <dgm:t>
        <a:bodyPr/>
        <a:lstStyle/>
        <a:p>
          <a:endParaRPr lang="en-GB"/>
        </a:p>
      </dgm:t>
    </dgm:pt>
    <dgm:pt modelId="{A0565F52-DAF2-4F80-9DEC-0381BE693796}">
      <dgm:prSet phldrT="[Text]" custT="1"/>
      <dgm:spPr/>
      <dgm:t>
        <a:bodyPr/>
        <a:lstStyle/>
        <a:p>
          <a:r>
            <a:rPr lang="ro-RO" sz="2400" dirty="0">
              <a:latin typeface="Tahoma" panose="020B0604030504040204" pitchFamily="34" charset="0"/>
              <a:ea typeface="Tahoma" panose="020B0604030504040204" pitchFamily="34" charset="0"/>
              <a:cs typeface="Tahoma" panose="020B0604030504040204" pitchFamily="34" charset="0"/>
            </a:rPr>
            <a:t>Specificații</a:t>
          </a:r>
          <a:endParaRPr lang="en-GB" sz="2400" dirty="0">
            <a:latin typeface="Tahoma" panose="020B0604030504040204" pitchFamily="34" charset="0"/>
            <a:ea typeface="Tahoma" panose="020B0604030504040204" pitchFamily="34" charset="0"/>
            <a:cs typeface="Tahoma" panose="020B0604030504040204" pitchFamily="34" charset="0"/>
          </a:endParaRPr>
        </a:p>
      </dgm:t>
    </dgm:pt>
    <dgm:pt modelId="{0044BA2B-9CBF-4433-A74D-5FA2D1562CAB}" type="parTrans" cxnId="{4B2C2129-0FC8-43CA-A3BF-93103284DC01}">
      <dgm:prSet/>
      <dgm:spPr/>
      <dgm:t>
        <a:bodyPr/>
        <a:lstStyle/>
        <a:p>
          <a:endParaRPr lang="en-GB"/>
        </a:p>
      </dgm:t>
    </dgm:pt>
    <dgm:pt modelId="{E4275121-5658-4834-99EF-61BD26D82811}" type="sibTrans" cxnId="{4B2C2129-0FC8-43CA-A3BF-93103284DC01}">
      <dgm:prSet/>
      <dgm:spPr/>
      <dgm:t>
        <a:bodyPr/>
        <a:lstStyle/>
        <a:p>
          <a:endParaRPr lang="en-GB"/>
        </a:p>
      </dgm:t>
    </dgm:pt>
    <dgm:pt modelId="{CCED8F49-B8AB-4A34-A752-91425A6F3E16}" type="pres">
      <dgm:prSet presAssocID="{D1BC3996-51A2-440B-AC79-2C0B8D2D79F7}" presName="cycle" presStyleCnt="0">
        <dgm:presLayoutVars>
          <dgm:dir/>
          <dgm:resizeHandles val="exact"/>
        </dgm:presLayoutVars>
      </dgm:prSet>
      <dgm:spPr/>
    </dgm:pt>
    <dgm:pt modelId="{55F89C94-D389-4E26-BF76-AEA19B728647}" type="pres">
      <dgm:prSet presAssocID="{9C3D138D-96FC-4FF8-A4E7-A4F6BF96B740}" presName="dummy" presStyleCnt="0"/>
      <dgm:spPr/>
    </dgm:pt>
    <dgm:pt modelId="{58DD0E28-A365-4A6A-8832-AE803BDAEF98}" type="pres">
      <dgm:prSet presAssocID="{9C3D138D-96FC-4FF8-A4E7-A4F6BF96B740}" presName="node" presStyleLbl="revTx" presStyleIdx="0" presStyleCnt="3" custScaleX="185699" custScaleY="45938" custRadScaleRad="116733" custRadScaleInc="10525">
        <dgm:presLayoutVars>
          <dgm:bulletEnabled val="1"/>
        </dgm:presLayoutVars>
      </dgm:prSet>
      <dgm:spPr/>
    </dgm:pt>
    <dgm:pt modelId="{A56FB457-4823-4559-B7C3-1903D472BEA9}" type="pres">
      <dgm:prSet presAssocID="{F517B6CF-4E3C-4539-B88E-ECD1C7732C0A}" presName="sibTrans" presStyleLbl="node1" presStyleIdx="0" presStyleCnt="3" custLinFactNeighborX="458" custLinFactNeighborY="0"/>
      <dgm:spPr/>
    </dgm:pt>
    <dgm:pt modelId="{F318C815-E93C-49FD-B890-3C5D057F2E3D}" type="pres">
      <dgm:prSet presAssocID="{F5D0E1A1-8C4E-48AA-BD49-4C0F12472E16}" presName="dummy" presStyleCnt="0"/>
      <dgm:spPr/>
    </dgm:pt>
    <dgm:pt modelId="{55C96DF2-A3C4-4601-97E4-072C3D8D92E4}" type="pres">
      <dgm:prSet presAssocID="{F5D0E1A1-8C4E-48AA-BD49-4C0F12472E16}" presName="node" presStyleLbl="revTx" presStyleIdx="1" presStyleCnt="3" custScaleY="51643" custRadScaleRad="75674" custRadScaleInc="-6709">
        <dgm:presLayoutVars>
          <dgm:bulletEnabled val="1"/>
        </dgm:presLayoutVars>
      </dgm:prSet>
      <dgm:spPr/>
    </dgm:pt>
    <dgm:pt modelId="{D6454D70-79AB-43B4-95AC-A71179130908}" type="pres">
      <dgm:prSet presAssocID="{742DA94D-96E6-4BEF-9D07-9C5D5033EE30}" presName="sibTrans" presStyleLbl="node1" presStyleIdx="1" presStyleCnt="3"/>
      <dgm:spPr/>
    </dgm:pt>
    <dgm:pt modelId="{A44A5626-3EC2-457A-9280-63C96AA12062}" type="pres">
      <dgm:prSet presAssocID="{A0565F52-DAF2-4F80-9DEC-0381BE693796}" presName="dummy" presStyleCnt="0"/>
      <dgm:spPr/>
    </dgm:pt>
    <dgm:pt modelId="{FF5B8FE7-545B-45A4-B878-754C47508F0B}" type="pres">
      <dgm:prSet presAssocID="{A0565F52-DAF2-4F80-9DEC-0381BE693796}" presName="node" presStyleLbl="revTx" presStyleIdx="2" presStyleCnt="3" custScaleX="123029" custScaleY="35799" custRadScaleRad="114523" custRadScaleInc="-7268">
        <dgm:presLayoutVars>
          <dgm:bulletEnabled val="1"/>
        </dgm:presLayoutVars>
      </dgm:prSet>
      <dgm:spPr/>
    </dgm:pt>
    <dgm:pt modelId="{51462CDC-B3BA-4F27-BF54-B28AC84D46D7}" type="pres">
      <dgm:prSet presAssocID="{E4275121-5658-4834-99EF-61BD26D82811}" presName="sibTrans" presStyleLbl="node1" presStyleIdx="2" presStyleCnt="3"/>
      <dgm:spPr/>
    </dgm:pt>
  </dgm:ptLst>
  <dgm:cxnLst>
    <dgm:cxn modelId="{2C18B01B-542D-4A72-88D0-BBA45353698A}" srcId="{D1BC3996-51A2-440B-AC79-2C0B8D2D79F7}" destId="{F5D0E1A1-8C4E-48AA-BD49-4C0F12472E16}" srcOrd="1" destOrd="0" parTransId="{C248CDF8-9C64-4C5C-AF96-6BDEB6E4DA23}" sibTransId="{742DA94D-96E6-4BEF-9D07-9C5D5033EE30}"/>
    <dgm:cxn modelId="{4B2C2129-0FC8-43CA-A3BF-93103284DC01}" srcId="{D1BC3996-51A2-440B-AC79-2C0B8D2D79F7}" destId="{A0565F52-DAF2-4F80-9DEC-0381BE693796}" srcOrd="2" destOrd="0" parTransId="{0044BA2B-9CBF-4433-A74D-5FA2D1562CAB}" sibTransId="{E4275121-5658-4834-99EF-61BD26D82811}"/>
    <dgm:cxn modelId="{A1A74536-D890-43B3-96BC-C53E76C43FE5}" type="presOf" srcId="{E4275121-5658-4834-99EF-61BD26D82811}" destId="{51462CDC-B3BA-4F27-BF54-B28AC84D46D7}" srcOrd="0" destOrd="0" presId="urn:microsoft.com/office/officeart/2005/8/layout/cycle1"/>
    <dgm:cxn modelId="{15DFEC45-3849-4DFA-A7B0-C4C50A6827D1}" type="presOf" srcId="{742DA94D-96E6-4BEF-9D07-9C5D5033EE30}" destId="{D6454D70-79AB-43B4-95AC-A71179130908}" srcOrd="0" destOrd="0" presId="urn:microsoft.com/office/officeart/2005/8/layout/cycle1"/>
    <dgm:cxn modelId="{64D25E87-E1CA-4893-9DEF-8B21D3434DD1}" type="presOf" srcId="{D1BC3996-51A2-440B-AC79-2C0B8D2D79F7}" destId="{CCED8F49-B8AB-4A34-A752-91425A6F3E16}" srcOrd="0" destOrd="0" presId="urn:microsoft.com/office/officeart/2005/8/layout/cycle1"/>
    <dgm:cxn modelId="{17E2DDA9-75E1-4F67-BB02-03BF2B8F7746}" type="presOf" srcId="{F5D0E1A1-8C4E-48AA-BD49-4C0F12472E16}" destId="{55C96DF2-A3C4-4601-97E4-072C3D8D92E4}" srcOrd="0" destOrd="0" presId="urn:microsoft.com/office/officeart/2005/8/layout/cycle1"/>
    <dgm:cxn modelId="{400E2EAF-BD21-4AE5-9DB4-5E2782DEE310}" type="presOf" srcId="{F517B6CF-4E3C-4539-B88E-ECD1C7732C0A}" destId="{A56FB457-4823-4559-B7C3-1903D472BEA9}" srcOrd="0" destOrd="0" presId="urn:microsoft.com/office/officeart/2005/8/layout/cycle1"/>
    <dgm:cxn modelId="{F605C1B6-1F29-4BF4-8AB4-13D5BAED30C9}" srcId="{D1BC3996-51A2-440B-AC79-2C0B8D2D79F7}" destId="{9C3D138D-96FC-4FF8-A4E7-A4F6BF96B740}" srcOrd="0" destOrd="0" parTransId="{1FD5AE6B-A069-48EF-AA85-35ABAE9B28B4}" sibTransId="{F517B6CF-4E3C-4539-B88E-ECD1C7732C0A}"/>
    <dgm:cxn modelId="{EBFA3EB7-183A-441B-B544-6C52DCD0AE30}" type="presOf" srcId="{A0565F52-DAF2-4F80-9DEC-0381BE693796}" destId="{FF5B8FE7-545B-45A4-B878-754C47508F0B}" srcOrd="0" destOrd="0" presId="urn:microsoft.com/office/officeart/2005/8/layout/cycle1"/>
    <dgm:cxn modelId="{6743EBF5-6D58-48F3-A501-2D4817A0C992}" type="presOf" srcId="{9C3D138D-96FC-4FF8-A4E7-A4F6BF96B740}" destId="{58DD0E28-A365-4A6A-8832-AE803BDAEF98}" srcOrd="0" destOrd="0" presId="urn:microsoft.com/office/officeart/2005/8/layout/cycle1"/>
    <dgm:cxn modelId="{84BD0D3B-7A53-4F2D-93BA-0449268C901D}" type="presParOf" srcId="{CCED8F49-B8AB-4A34-A752-91425A6F3E16}" destId="{55F89C94-D389-4E26-BF76-AEA19B728647}" srcOrd="0" destOrd="0" presId="urn:microsoft.com/office/officeart/2005/8/layout/cycle1"/>
    <dgm:cxn modelId="{E455615B-BB63-4BB2-8508-C7A52DD5A3F3}" type="presParOf" srcId="{CCED8F49-B8AB-4A34-A752-91425A6F3E16}" destId="{58DD0E28-A365-4A6A-8832-AE803BDAEF98}" srcOrd="1" destOrd="0" presId="urn:microsoft.com/office/officeart/2005/8/layout/cycle1"/>
    <dgm:cxn modelId="{B26B2552-DFC4-46A1-A0B9-68C999D2CE74}" type="presParOf" srcId="{CCED8F49-B8AB-4A34-A752-91425A6F3E16}" destId="{A56FB457-4823-4559-B7C3-1903D472BEA9}" srcOrd="2" destOrd="0" presId="urn:microsoft.com/office/officeart/2005/8/layout/cycle1"/>
    <dgm:cxn modelId="{6EB68F57-FD01-4988-BB7A-30F84C447AC9}" type="presParOf" srcId="{CCED8F49-B8AB-4A34-A752-91425A6F3E16}" destId="{F318C815-E93C-49FD-B890-3C5D057F2E3D}" srcOrd="3" destOrd="0" presId="urn:microsoft.com/office/officeart/2005/8/layout/cycle1"/>
    <dgm:cxn modelId="{4BF3F50E-EAC5-4A33-9BA5-736384452FC9}" type="presParOf" srcId="{CCED8F49-B8AB-4A34-A752-91425A6F3E16}" destId="{55C96DF2-A3C4-4601-97E4-072C3D8D92E4}" srcOrd="4" destOrd="0" presId="urn:microsoft.com/office/officeart/2005/8/layout/cycle1"/>
    <dgm:cxn modelId="{4E82B205-4EBF-4BC7-B827-EFFD5DB5B791}" type="presParOf" srcId="{CCED8F49-B8AB-4A34-A752-91425A6F3E16}" destId="{D6454D70-79AB-43B4-95AC-A71179130908}" srcOrd="5" destOrd="0" presId="urn:microsoft.com/office/officeart/2005/8/layout/cycle1"/>
    <dgm:cxn modelId="{B8DEB137-81DD-45D8-8479-616B846A8E32}" type="presParOf" srcId="{CCED8F49-B8AB-4A34-A752-91425A6F3E16}" destId="{A44A5626-3EC2-457A-9280-63C96AA12062}" srcOrd="6" destOrd="0" presId="urn:microsoft.com/office/officeart/2005/8/layout/cycle1"/>
    <dgm:cxn modelId="{8F50713E-657D-4065-8CA6-4759563A77D6}" type="presParOf" srcId="{CCED8F49-B8AB-4A34-A752-91425A6F3E16}" destId="{FF5B8FE7-545B-45A4-B878-754C47508F0B}" srcOrd="7" destOrd="0" presId="urn:microsoft.com/office/officeart/2005/8/layout/cycle1"/>
    <dgm:cxn modelId="{2F4DB61A-8FB3-4573-AC21-F45ACD17B86A}" type="presParOf" srcId="{CCED8F49-B8AB-4A34-A752-91425A6F3E16}" destId="{51462CDC-B3BA-4F27-BF54-B28AC84D46D7}"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82629AE-9A5D-402B-813E-0179BBAFA60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BD3EDEC-6057-406D-997C-28258609DE6A}">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Obiectivă</a:t>
          </a:r>
          <a:r>
            <a:rPr lang="ro-RO" dirty="0">
              <a:latin typeface="Tahoma" panose="020B0604030504040204" pitchFamily="34" charset="0"/>
              <a:ea typeface="Tahoma" panose="020B0604030504040204" pitchFamily="34" charset="0"/>
              <a:cs typeface="Tahoma" panose="020B0604030504040204" pitchFamily="34" charset="0"/>
            </a:rPr>
            <a:t> (date observate direct de evaluator sau de participant) </a:t>
          </a:r>
        </a:p>
        <a:p>
          <a:r>
            <a:rPr lang="ro-RO" b="1" dirty="0">
              <a:latin typeface="Tahoma" panose="020B0604030504040204" pitchFamily="34" charset="0"/>
              <a:ea typeface="Tahoma" panose="020B0604030504040204" pitchFamily="34" charset="0"/>
              <a:cs typeface="Tahoma" panose="020B0604030504040204" pitchFamily="34" charset="0"/>
            </a:rPr>
            <a:t>Subiectivă</a:t>
          </a:r>
          <a:r>
            <a:rPr lang="ro-RO" dirty="0">
              <a:latin typeface="Tahoma" panose="020B0604030504040204" pitchFamily="34" charset="0"/>
              <a:ea typeface="Tahoma" panose="020B0604030504040204" pitchFamily="34" charset="0"/>
              <a:cs typeface="Tahoma" panose="020B0604030504040204" pitchFamily="34" charset="0"/>
            </a:rPr>
            <a:t> (date bazate pe opinii/judecăți – de exemplu chestionare).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CB9B10B6-8D2D-444D-A87F-A709AEB64D5D}" type="parTrans" cxnId="{9D2DDA8C-4812-46A8-A6D3-2DB4E99531D4}">
      <dgm:prSet/>
      <dgm:spPr/>
      <dgm:t>
        <a:bodyPr/>
        <a:lstStyle/>
        <a:p>
          <a:endParaRPr lang="en-US"/>
        </a:p>
      </dgm:t>
    </dgm:pt>
    <dgm:pt modelId="{C4FA6078-DFD0-4D73-AEC3-6326F1BB6678}" type="sibTrans" cxnId="{9D2DDA8C-4812-46A8-A6D3-2DB4E99531D4}">
      <dgm:prSet/>
      <dgm:spPr/>
      <dgm:t>
        <a:bodyPr/>
        <a:lstStyle/>
        <a:p>
          <a:endParaRPr lang="en-US"/>
        </a:p>
      </dgm:t>
    </dgm:pt>
    <dgm:pt modelId="{3DF4AC7D-A90C-45FC-98A5-EF087EB3B73C}">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Cantitativă</a:t>
          </a:r>
          <a:r>
            <a:rPr lang="ro-RO" dirty="0">
              <a:latin typeface="Tahoma" panose="020B0604030504040204" pitchFamily="34" charset="0"/>
              <a:ea typeface="Tahoma" panose="020B0604030504040204" pitchFamily="34" charset="0"/>
              <a:cs typeface="Tahoma" panose="020B0604030504040204" pitchFamily="34" charset="0"/>
            </a:rPr>
            <a:t> (date numerice)  </a:t>
          </a:r>
        </a:p>
        <a:p>
          <a:r>
            <a:rPr lang="ro-RO" b="1" dirty="0">
              <a:latin typeface="Tahoma" panose="020B0604030504040204" pitchFamily="34" charset="0"/>
              <a:ea typeface="Tahoma" panose="020B0604030504040204" pitchFamily="34" charset="0"/>
              <a:cs typeface="Tahoma" panose="020B0604030504040204" pitchFamily="34" charset="0"/>
            </a:rPr>
            <a:t>Calitativă</a:t>
          </a:r>
          <a:r>
            <a:rPr lang="ro-RO" dirty="0">
              <a:latin typeface="Tahoma" panose="020B0604030504040204" pitchFamily="34" charset="0"/>
              <a:ea typeface="Tahoma" panose="020B0604030504040204" pitchFamily="34" charset="0"/>
              <a:cs typeface="Tahoma" panose="020B0604030504040204" pitchFamily="34" charset="0"/>
            </a:rPr>
            <a:t> (date non-numerice, descriptive – pot reflecta probleme întâmpinate).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CD2FFFF3-79E2-468C-A944-66650D1FEDE2}" type="sibTrans" cxnId="{EAC45BB0-766D-4439-8159-A88BEED82068}">
      <dgm:prSet/>
      <dgm:spPr/>
      <dgm:t>
        <a:bodyPr/>
        <a:lstStyle/>
        <a:p>
          <a:endParaRPr lang="en-US"/>
        </a:p>
      </dgm:t>
    </dgm:pt>
    <dgm:pt modelId="{03C76BAB-915E-4C58-9DEA-D94C8D6F3B4B}" type="parTrans" cxnId="{EAC45BB0-766D-4439-8159-A88BEED82068}">
      <dgm:prSet/>
      <dgm:spPr/>
      <dgm:t>
        <a:bodyPr/>
        <a:lstStyle/>
        <a:p>
          <a:endParaRPr lang="en-US"/>
        </a:p>
      </dgm:t>
    </dgm:pt>
    <dgm:pt modelId="{6E037EDE-18B1-4A40-B3D5-D630F8A3B9A7}" type="pres">
      <dgm:prSet presAssocID="{D82629AE-9A5D-402B-813E-0179BBAFA608}" presName="linear" presStyleCnt="0">
        <dgm:presLayoutVars>
          <dgm:animLvl val="lvl"/>
          <dgm:resizeHandles val="exact"/>
        </dgm:presLayoutVars>
      </dgm:prSet>
      <dgm:spPr/>
    </dgm:pt>
    <dgm:pt modelId="{BC1EA20B-69A1-4086-9516-F3BA3C71DD59}" type="pres">
      <dgm:prSet presAssocID="{7BD3EDEC-6057-406D-997C-28258609DE6A}" presName="parentText" presStyleLbl="node1" presStyleIdx="0" presStyleCnt="2">
        <dgm:presLayoutVars>
          <dgm:chMax val="0"/>
          <dgm:bulletEnabled val="1"/>
        </dgm:presLayoutVars>
      </dgm:prSet>
      <dgm:spPr/>
    </dgm:pt>
    <dgm:pt modelId="{101D706F-B6EF-4077-8145-F424E0179E3A}" type="pres">
      <dgm:prSet presAssocID="{C4FA6078-DFD0-4D73-AEC3-6326F1BB6678}" presName="spacer" presStyleCnt="0"/>
      <dgm:spPr/>
    </dgm:pt>
    <dgm:pt modelId="{52DA7AA9-990D-4733-9DA9-A4CADBF9978E}" type="pres">
      <dgm:prSet presAssocID="{3DF4AC7D-A90C-45FC-98A5-EF087EB3B73C}" presName="parentText" presStyleLbl="node1" presStyleIdx="1" presStyleCnt="2">
        <dgm:presLayoutVars>
          <dgm:chMax val="0"/>
          <dgm:bulletEnabled val="1"/>
        </dgm:presLayoutVars>
      </dgm:prSet>
      <dgm:spPr/>
    </dgm:pt>
  </dgm:ptLst>
  <dgm:cxnLst>
    <dgm:cxn modelId="{9D2DDA8C-4812-46A8-A6D3-2DB4E99531D4}" srcId="{D82629AE-9A5D-402B-813E-0179BBAFA608}" destId="{7BD3EDEC-6057-406D-997C-28258609DE6A}" srcOrd="0" destOrd="0" parTransId="{CB9B10B6-8D2D-444D-A87F-A709AEB64D5D}" sibTransId="{C4FA6078-DFD0-4D73-AEC3-6326F1BB6678}"/>
    <dgm:cxn modelId="{AA7F0F93-5BC5-49D6-98D7-AC0D1E524F0C}" type="presOf" srcId="{3DF4AC7D-A90C-45FC-98A5-EF087EB3B73C}" destId="{52DA7AA9-990D-4733-9DA9-A4CADBF9978E}" srcOrd="0" destOrd="0" presId="urn:microsoft.com/office/officeart/2005/8/layout/vList2"/>
    <dgm:cxn modelId="{EAC45BB0-766D-4439-8159-A88BEED82068}" srcId="{D82629AE-9A5D-402B-813E-0179BBAFA608}" destId="{3DF4AC7D-A90C-45FC-98A5-EF087EB3B73C}" srcOrd="1" destOrd="0" parTransId="{03C76BAB-915E-4C58-9DEA-D94C8D6F3B4B}" sibTransId="{CD2FFFF3-79E2-468C-A944-66650D1FEDE2}"/>
    <dgm:cxn modelId="{879D54CF-69E7-404B-9EB0-408C41DF8863}" type="presOf" srcId="{7BD3EDEC-6057-406D-997C-28258609DE6A}" destId="{BC1EA20B-69A1-4086-9516-F3BA3C71DD59}" srcOrd="0" destOrd="0" presId="urn:microsoft.com/office/officeart/2005/8/layout/vList2"/>
    <dgm:cxn modelId="{3C1280FA-040A-4D84-A4EB-D03AC09478F2}" type="presOf" srcId="{D82629AE-9A5D-402B-813E-0179BBAFA608}" destId="{6E037EDE-18B1-4A40-B3D5-D630F8A3B9A7}" srcOrd="0" destOrd="0" presId="urn:microsoft.com/office/officeart/2005/8/layout/vList2"/>
    <dgm:cxn modelId="{1E5948F9-13C6-4917-BC5D-4C5A0F8C65E8}" type="presParOf" srcId="{6E037EDE-18B1-4A40-B3D5-D630F8A3B9A7}" destId="{BC1EA20B-69A1-4086-9516-F3BA3C71DD59}" srcOrd="0" destOrd="0" presId="urn:microsoft.com/office/officeart/2005/8/layout/vList2"/>
    <dgm:cxn modelId="{2471242F-EEF4-430A-9527-B785BB78433B}" type="presParOf" srcId="{6E037EDE-18B1-4A40-B3D5-D630F8A3B9A7}" destId="{101D706F-B6EF-4077-8145-F424E0179E3A}" srcOrd="1" destOrd="0" presId="urn:microsoft.com/office/officeart/2005/8/layout/vList2"/>
    <dgm:cxn modelId="{F8082CBE-DC1A-4D79-8E77-119373ECFF3E}" type="presParOf" srcId="{6E037EDE-18B1-4A40-B3D5-D630F8A3B9A7}" destId="{52DA7AA9-990D-4733-9DA9-A4CADBF9978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90C640E-4CE4-4664-B5C5-FB1B208DB5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74035C3-B5AD-4354-ABC1-B69BAC07B111}">
      <dgm:prSet/>
      <dgm:spPr/>
      <dgm:t>
        <a:bodyPr/>
        <a:lstStyle/>
        <a:p>
          <a:r>
            <a:rPr lang="ro-RO" i="1" dirty="0">
              <a:latin typeface="Tahoma" panose="020B0604030504040204" pitchFamily="34" charset="0"/>
              <a:ea typeface="Tahoma" panose="020B0604030504040204" pitchFamily="34" charset="0"/>
              <a:cs typeface="Tahoma" panose="020B0604030504040204" pitchFamily="34" charset="0"/>
            </a:rPr>
            <a:t>Metode de evaluare empirice: </a:t>
          </a:r>
          <a:r>
            <a:rPr lang="ro-RO" dirty="0">
              <a:latin typeface="Tahoma" panose="020B0604030504040204" pitchFamily="34" charset="0"/>
              <a:ea typeface="Tahoma" panose="020B0604030504040204" pitchFamily="34" charset="0"/>
              <a:cs typeface="Tahoma" panose="020B0604030504040204" pitchFamily="34" charset="0"/>
            </a:rPr>
            <a:t>legate de date provenind de la participanți și de observarea peformanței utilizatorilor.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0F24607-595D-4A65-9FD2-644931369482}" type="parTrans" cxnId="{3FBF4AC9-2F4E-4D9A-A0DA-F7E1A77A2352}">
      <dgm:prSet/>
      <dgm:spPr/>
      <dgm:t>
        <a:bodyPr/>
        <a:lstStyle/>
        <a:p>
          <a:endParaRPr lang="en-US"/>
        </a:p>
      </dgm:t>
    </dgm:pt>
    <dgm:pt modelId="{ABDD7618-F1F7-4F31-9DEA-AF6C610A5540}" type="sibTrans" cxnId="{3FBF4AC9-2F4E-4D9A-A0DA-F7E1A77A2352}">
      <dgm:prSet/>
      <dgm:spPr/>
      <dgm:t>
        <a:bodyPr/>
        <a:lstStyle/>
        <a:p>
          <a:endParaRPr lang="en-US"/>
        </a:p>
      </dgm:t>
    </dgm:pt>
    <dgm:pt modelId="{162E7229-76D6-487F-8FB5-A0746FB3CB2F}">
      <dgm:prSet/>
      <dgm:spPr/>
      <dgm:t>
        <a:bodyPr/>
        <a:lstStyle/>
        <a:p>
          <a:r>
            <a:rPr lang="ro-RO" i="1" dirty="0">
              <a:latin typeface="Tahoma" panose="020B0604030504040204" pitchFamily="34" charset="0"/>
              <a:ea typeface="Tahoma" panose="020B0604030504040204" pitchFamily="34" charset="0"/>
              <a:cs typeface="Tahoma" panose="020B0604030504040204" pitchFamily="34" charset="0"/>
            </a:rPr>
            <a:t>Metode de evaluare analitice: </a:t>
          </a:r>
          <a:r>
            <a:rPr lang="ro-RO" i="0" dirty="0">
              <a:latin typeface="Tahoma" panose="020B0604030504040204" pitchFamily="34" charset="0"/>
              <a:ea typeface="Tahoma" panose="020B0604030504040204" pitchFamily="34" charset="0"/>
              <a:cs typeface="Tahoma" panose="020B0604030504040204" pitchFamily="34" charset="0"/>
            </a:rPr>
            <a:t>bazate pe examinarea atributelor soluției de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i="0" dirty="0">
              <a:latin typeface="Tahoma" panose="020B0604030504040204" pitchFamily="34" charset="0"/>
              <a:ea typeface="Tahoma" panose="020B0604030504040204" pitchFamily="34" charset="0"/>
              <a:cs typeface="Tahoma" panose="020B0604030504040204" pitchFamily="34" charset="0"/>
            </a:rPr>
            <a:t>.</a:t>
          </a:r>
          <a:endParaRPr lang="en-US" i="0" dirty="0">
            <a:latin typeface="Tahoma" panose="020B0604030504040204" pitchFamily="34" charset="0"/>
            <a:ea typeface="Tahoma" panose="020B0604030504040204" pitchFamily="34" charset="0"/>
            <a:cs typeface="Tahoma" panose="020B0604030504040204" pitchFamily="34" charset="0"/>
          </a:endParaRPr>
        </a:p>
      </dgm:t>
    </dgm:pt>
    <dgm:pt modelId="{892A34BA-3554-45AF-9308-2042E3C2BEEA}" type="parTrans" cxnId="{DFB7B97A-5506-4C16-B77F-F8795726B70D}">
      <dgm:prSet/>
      <dgm:spPr/>
      <dgm:t>
        <a:bodyPr/>
        <a:lstStyle/>
        <a:p>
          <a:endParaRPr lang="en-US"/>
        </a:p>
      </dgm:t>
    </dgm:pt>
    <dgm:pt modelId="{C6EEC523-2A01-4171-9EE9-14ACDA26C382}" type="sibTrans" cxnId="{DFB7B97A-5506-4C16-B77F-F8795726B70D}">
      <dgm:prSet/>
      <dgm:spPr/>
      <dgm:t>
        <a:bodyPr/>
        <a:lstStyle/>
        <a:p>
          <a:endParaRPr lang="en-US"/>
        </a:p>
      </dgm:t>
    </dgm:pt>
    <dgm:pt modelId="{9977C48C-3849-477A-8F6B-17D9B0E67634}" type="pres">
      <dgm:prSet presAssocID="{690C640E-4CE4-4664-B5C5-FB1B208DB571}" presName="hierChild1" presStyleCnt="0">
        <dgm:presLayoutVars>
          <dgm:chPref val="1"/>
          <dgm:dir/>
          <dgm:animOne val="branch"/>
          <dgm:animLvl val="lvl"/>
          <dgm:resizeHandles/>
        </dgm:presLayoutVars>
      </dgm:prSet>
      <dgm:spPr/>
    </dgm:pt>
    <dgm:pt modelId="{25B99281-03E8-468D-A658-27CCB99450CB}" type="pres">
      <dgm:prSet presAssocID="{A74035C3-B5AD-4354-ABC1-B69BAC07B111}" presName="hierRoot1" presStyleCnt="0"/>
      <dgm:spPr/>
    </dgm:pt>
    <dgm:pt modelId="{62117D40-14CE-4B72-B6B8-A88F19E01396}" type="pres">
      <dgm:prSet presAssocID="{A74035C3-B5AD-4354-ABC1-B69BAC07B111}" presName="composite" presStyleCnt="0"/>
      <dgm:spPr/>
    </dgm:pt>
    <dgm:pt modelId="{065E9497-2C53-42F6-9315-AC3B6E602C81}" type="pres">
      <dgm:prSet presAssocID="{A74035C3-B5AD-4354-ABC1-B69BAC07B111}" presName="background" presStyleLbl="node0" presStyleIdx="0" presStyleCnt="2"/>
      <dgm:spPr/>
    </dgm:pt>
    <dgm:pt modelId="{809B850B-A9BA-4012-916D-5379D867DB0F}" type="pres">
      <dgm:prSet presAssocID="{A74035C3-B5AD-4354-ABC1-B69BAC07B111}" presName="text" presStyleLbl="fgAcc0" presStyleIdx="0" presStyleCnt="2">
        <dgm:presLayoutVars>
          <dgm:chPref val="3"/>
        </dgm:presLayoutVars>
      </dgm:prSet>
      <dgm:spPr/>
    </dgm:pt>
    <dgm:pt modelId="{C501FE14-017F-44BC-953C-D41C0F7872D1}" type="pres">
      <dgm:prSet presAssocID="{A74035C3-B5AD-4354-ABC1-B69BAC07B111}" presName="hierChild2" presStyleCnt="0"/>
      <dgm:spPr/>
    </dgm:pt>
    <dgm:pt modelId="{A3E6DB34-5598-43BF-894D-EEA76D7DC1A4}" type="pres">
      <dgm:prSet presAssocID="{162E7229-76D6-487F-8FB5-A0746FB3CB2F}" presName="hierRoot1" presStyleCnt="0"/>
      <dgm:spPr/>
    </dgm:pt>
    <dgm:pt modelId="{D3460FC9-3D86-4A8D-8CE2-24CEC4348039}" type="pres">
      <dgm:prSet presAssocID="{162E7229-76D6-487F-8FB5-A0746FB3CB2F}" presName="composite" presStyleCnt="0"/>
      <dgm:spPr/>
    </dgm:pt>
    <dgm:pt modelId="{3B6389CF-350C-4953-A14B-C5BF3A0FA2A3}" type="pres">
      <dgm:prSet presAssocID="{162E7229-76D6-487F-8FB5-A0746FB3CB2F}" presName="background" presStyleLbl="node0" presStyleIdx="1" presStyleCnt="2"/>
      <dgm:spPr/>
    </dgm:pt>
    <dgm:pt modelId="{5988E54E-A025-4171-BB52-E1DCB06C1FDC}" type="pres">
      <dgm:prSet presAssocID="{162E7229-76D6-487F-8FB5-A0746FB3CB2F}" presName="text" presStyleLbl="fgAcc0" presStyleIdx="1" presStyleCnt="2">
        <dgm:presLayoutVars>
          <dgm:chPref val="3"/>
        </dgm:presLayoutVars>
      </dgm:prSet>
      <dgm:spPr/>
    </dgm:pt>
    <dgm:pt modelId="{DC1073FA-950D-4AC0-ACF5-DA899FB0919C}" type="pres">
      <dgm:prSet presAssocID="{162E7229-76D6-487F-8FB5-A0746FB3CB2F}" presName="hierChild2" presStyleCnt="0"/>
      <dgm:spPr/>
    </dgm:pt>
  </dgm:ptLst>
  <dgm:cxnLst>
    <dgm:cxn modelId="{4027271E-3BCC-49E5-B492-7FF453E1E20C}" type="presOf" srcId="{162E7229-76D6-487F-8FB5-A0746FB3CB2F}" destId="{5988E54E-A025-4171-BB52-E1DCB06C1FDC}" srcOrd="0" destOrd="0" presId="urn:microsoft.com/office/officeart/2005/8/layout/hierarchy1"/>
    <dgm:cxn modelId="{0BE77625-BFEC-45F3-91A5-0B2E3CB1A31E}" type="presOf" srcId="{690C640E-4CE4-4664-B5C5-FB1B208DB571}" destId="{9977C48C-3849-477A-8F6B-17D9B0E67634}" srcOrd="0" destOrd="0" presId="urn:microsoft.com/office/officeart/2005/8/layout/hierarchy1"/>
    <dgm:cxn modelId="{DFB7B97A-5506-4C16-B77F-F8795726B70D}" srcId="{690C640E-4CE4-4664-B5C5-FB1B208DB571}" destId="{162E7229-76D6-487F-8FB5-A0746FB3CB2F}" srcOrd="1" destOrd="0" parTransId="{892A34BA-3554-45AF-9308-2042E3C2BEEA}" sibTransId="{C6EEC523-2A01-4171-9EE9-14ACDA26C382}"/>
    <dgm:cxn modelId="{0F7E20A4-78FE-4C01-AD14-0945861151DF}" type="presOf" srcId="{A74035C3-B5AD-4354-ABC1-B69BAC07B111}" destId="{809B850B-A9BA-4012-916D-5379D867DB0F}" srcOrd="0" destOrd="0" presId="urn:microsoft.com/office/officeart/2005/8/layout/hierarchy1"/>
    <dgm:cxn modelId="{3FBF4AC9-2F4E-4D9A-A0DA-F7E1A77A2352}" srcId="{690C640E-4CE4-4664-B5C5-FB1B208DB571}" destId="{A74035C3-B5AD-4354-ABC1-B69BAC07B111}" srcOrd="0" destOrd="0" parTransId="{90F24607-595D-4A65-9FD2-644931369482}" sibTransId="{ABDD7618-F1F7-4F31-9DEA-AF6C610A5540}"/>
    <dgm:cxn modelId="{4B9B99A1-0566-4FF9-A156-595CEAF0433F}" type="presParOf" srcId="{9977C48C-3849-477A-8F6B-17D9B0E67634}" destId="{25B99281-03E8-468D-A658-27CCB99450CB}" srcOrd="0" destOrd="0" presId="urn:microsoft.com/office/officeart/2005/8/layout/hierarchy1"/>
    <dgm:cxn modelId="{AB9930BC-E013-46BD-9064-99545C29DB8A}" type="presParOf" srcId="{25B99281-03E8-468D-A658-27CCB99450CB}" destId="{62117D40-14CE-4B72-B6B8-A88F19E01396}" srcOrd="0" destOrd="0" presId="urn:microsoft.com/office/officeart/2005/8/layout/hierarchy1"/>
    <dgm:cxn modelId="{64924A33-FC74-444F-8CDA-D2C22915F808}" type="presParOf" srcId="{62117D40-14CE-4B72-B6B8-A88F19E01396}" destId="{065E9497-2C53-42F6-9315-AC3B6E602C81}" srcOrd="0" destOrd="0" presId="urn:microsoft.com/office/officeart/2005/8/layout/hierarchy1"/>
    <dgm:cxn modelId="{849CA124-A6B2-4A52-BF2B-576A80ECC6CB}" type="presParOf" srcId="{62117D40-14CE-4B72-B6B8-A88F19E01396}" destId="{809B850B-A9BA-4012-916D-5379D867DB0F}" srcOrd="1" destOrd="0" presId="urn:microsoft.com/office/officeart/2005/8/layout/hierarchy1"/>
    <dgm:cxn modelId="{63DD2122-1E4F-4DBD-AC6F-21BC13B4325B}" type="presParOf" srcId="{25B99281-03E8-468D-A658-27CCB99450CB}" destId="{C501FE14-017F-44BC-953C-D41C0F7872D1}" srcOrd="1" destOrd="0" presId="urn:microsoft.com/office/officeart/2005/8/layout/hierarchy1"/>
    <dgm:cxn modelId="{E0A9E5DB-4283-4213-B86B-8E5A1B426B79}" type="presParOf" srcId="{9977C48C-3849-477A-8F6B-17D9B0E67634}" destId="{A3E6DB34-5598-43BF-894D-EEA76D7DC1A4}" srcOrd="1" destOrd="0" presId="urn:microsoft.com/office/officeart/2005/8/layout/hierarchy1"/>
    <dgm:cxn modelId="{775632A9-78BC-499F-8FA7-83B105B30E8B}" type="presParOf" srcId="{A3E6DB34-5598-43BF-894D-EEA76D7DC1A4}" destId="{D3460FC9-3D86-4A8D-8CE2-24CEC4348039}" srcOrd="0" destOrd="0" presId="urn:microsoft.com/office/officeart/2005/8/layout/hierarchy1"/>
    <dgm:cxn modelId="{0D447E93-0DE1-40BC-8C1E-0A706C34D09F}" type="presParOf" srcId="{D3460FC9-3D86-4A8D-8CE2-24CEC4348039}" destId="{3B6389CF-350C-4953-A14B-C5BF3A0FA2A3}" srcOrd="0" destOrd="0" presId="urn:microsoft.com/office/officeart/2005/8/layout/hierarchy1"/>
    <dgm:cxn modelId="{DE0E25C3-BC09-4938-B167-C3E6A715719D}" type="presParOf" srcId="{D3460FC9-3D86-4A8D-8CE2-24CEC4348039}" destId="{5988E54E-A025-4171-BB52-E1DCB06C1FDC}" srcOrd="1" destOrd="0" presId="urn:microsoft.com/office/officeart/2005/8/layout/hierarchy1"/>
    <dgm:cxn modelId="{C8680C31-6813-4E00-AB1F-33E1A9F00712}" type="presParOf" srcId="{A3E6DB34-5598-43BF-894D-EEA76D7DC1A4}" destId="{DC1073FA-950D-4AC0-ACF5-DA899FB0919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F0AA3-0E80-4D78-AE4B-640EC2C8D7BA}"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GB"/>
        </a:p>
      </dgm:t>
    </dgm:pt>
    <dgm:pt modelId="{0D9439F5-101B-4547-8805-E78DA544B11B}">
      <dgm:prSet phldrT="[Text]"/>
      <dgm:spPr/>
      <dgm:t>
        <a:bodyPr/>
        <a:lstStyle/>
        <a:p>
          <a:r>
            <a:rPr lang="ro-RO" i="1" dirty="0"/>
            <a:t>UX</a:t>
          </a:r>
          <a:endParaRPr lang="en-GB" i="1" dirty="0"/>
        </a:p>
      </dgm:t>
    </dgm:pt>
    <dgm:pt modelId="{8F892511-DC07-4526-8520-123668C3CB34}" type="parTrans" cxnId="{83EEDF8C-C6BC-4657-87F4-0FC70FE9F03F}">
      <dgm:prSet/>
      <dgm:spPr/>
      <dgm:t>
        <a:bodyPr/>
        <a:lstStyle/>
        <a:p>
          <a:endParaRPr lang="en-GB"/>
        </a:p>
      </dgm:t>
    </dgm:pt>
    <dgm:pt modelId="{F69676E6-FDD5-4F54-85DA-B4C947574A60}" type="sibTrans" cxnId="{83EEDF8C-C6BC-4657-87F4-0FC70FE9F03F}">
      <dgm:prSet/>
      <dgm:spPr/>
      <dgm:t>
        <a:bodyPr/>
        <a:lstStyle/>
        <a:p>
          <a:endParaRPr lang="en-GB"/>
        </a:p>
      </dgm:t>
    </dgm:pt>
    <dgm:pt modelId="{AE0D8B1B-5729-4D13-8509-810FCEAA7842}">
      <dgm:prSet phldrT="[Text]" custT="1"/>
      <dgm:spPr/>
      <dgm:t>
        <a:bodyPr/>
        <a:lstStyle/>
        <a:p>
          <a:r>
            <a:rPr lang="ro-RO" sz="3200" dirty="0">
              <a:latin typeface="Tahoma" panose="020B0604030504040204" pitchFamily="34" charset="0"/>
              <a:ea typeface="Tahoma" panose="020B0604030504040204" pitchFamily="34" charset="0"/>
              <a:cs typeface="Tahoma" panose="020B0604030504040204" pitchFamily="34" charset="0"/>
            </a:rPr>
            <a:t>Utilizabilitate</a:t>
          </a:r>
        </a:p>
        <a:p>
          <a:r>
            <a:rPr lang="ro-RO" sz="3200" dirty="0">
              <a:latin typeface="Tahoma" panose="020B0604030504040204" pitchFamily="34" charset="0"/>
              <a:ea typeface="Tahoma" panose="020B0604030504040204" pitchFamily="34" charset="0"/>
              <a:cs typeface="Tahoma" panose="020B0604030504040204" pitchFamily="34" charset="0"/>
            </a:rPr>
            <a:t>(</a:t>
          </a:r>
          <a:r>
            <a:rPr lang="ro-RO" sz="3200" i="1" dirty="0">
              <a:latin typeface="Tahoma" panose="020B0604030504040204" pitchFamily="34" charset="0"/>
              <a:ea typeface="Tahoma" panose="020B0604030504040204" pitchFamily="34" charset="0"/>
              <a:cs typeface="Tahoma" panose="020B0604030504040204" pitchFamily="34" charset="0"/>
            </a:rPr>
            <a:t>Usability</a:t>
          </a:r>
          <a:r>
            <a:rPr lang="ro-RO" sz="3200" dirty="0">
              <a:latin typeface="Tahoma" panose="020B0604030504040204" pitchFamily="34" charset="0"/>
              <a:ea typeface="Tahoma" panose="020B0604030504040204" pitchFamily="34" charset="0"/>
              <a:cs typeface="Tahoma" panose="020B0604030504040204" pitchFamily="34" charset="0"/>
            </a:rPr>
            <a:t>)</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Productivitate, eficiență, ușurința de utilizare</a:t>
          </a:r>
          <a:endParaRPr lang="en-GB"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616560F-0C33-453E-AEE1-6D41BE3F54D7}" type="parTrans" cxnId="{6483DD8F-A706-4E87-8842-925AA0669EF9}">
      <dgm:prSet/>
      <dgm:spPr/>
      <dgm:t>
        <a:bodyPr/>
        <a:lstStyle/>
        <a:p>
          <a:endParaRPr lang="en-GB"/>
        </a:p>
      </dgm:t>
    </dgm:pt>
    <dgm:pt modelId="{40FA3819-1DC5-42C4-9B1B-6060A4E9D294}" type="sibTrans" cxnId="{6483DD8F-A706-4E87-8842-925AA0669EF9}">
      <dgm:prSet/>
      <dgm:spPr/>
      <dgm:t>
        <a:bodyPr/>
        <a:lstStyle/>
        <a:p>
          <a:endParaRPr lang="en-GB"/>
        </a:p>
      </dgm:t>
    </dgm:pt>
    <dgm:pt modelId="{9A7551EB-8367-4EFC-9273-AA238097A921}">
      <dgm:prSet phldrT="[Text]" custT="1"/>
      <dgm:spPr/>
      <dgm:t>
        <a:bodyPr/>
        <a:lstStyle/>
        <a:p>
          <a:r>
            <a:rPr lang="ro-RO" sz="3200" dirty="0">
              <a:latin typeface="Tahoma" panose="020B0604030504040204" pitchFamily="34" charset="0"/>
              <a:ea typeface="Tahoma" panose="020B0604030504040204" pitchFamily="34" charset="0"/>
              <a:cs typeface="Tahoma" panose="020B0604030504040204" pitchFamily="34" charset="0"/>
            </a:rPr>
            <a:t>Utilitate</a:t>
          </a:r>
        </a:p>
        <a:p>
          <a:r>
            <a:rPr lang="ro-RO" sz="3200" dirty="0">
              <a:latin typeface="Tahoma" panose="020B0604030504040204" pitchFamily="34" charset="0"/>
              <a:ea typeface="Tahoma" panose="020B0604030504040204" pitchFamily="34" charset="0"/>
              <a:cs typeface="Tahoma" panose="020B0604030504040204" pitchFamily="34" charset="0"/>
            </a:rPr>
            <a:t>(</a:t>
          </a:r>
          <a:r>
            <a:rPr lang="ro-RO" sz="3200" i="1" dirty="0">
              <a:latin typeface="Tahoma" panose="020B0604030504040204" pitchFamily="34" charset="0"/>
              <a:ea typeface="Tahoma" panose="020B0604030504040204" pitchFamily="34" charset="0"/>
              <a:cs typeface="Tahoma" panose="020B0604030504040204" pitchFamily="34" charset="0"/>
            </a:rPr>
            <a:t>Usefulness</a:t>
          </a:r>
          <a:r>
            <a:rPr lang="ro-RO" sz="3200" dirty="0">
              <a:latin typeface="Tahoma" panose="020B0604030504040204" pitchFamily="34" charset="0"/>
              <a:ea typeface="Tahoma" panose="020B0604030504040204" pitchFamily="34" charset="0"/>
              <a:cs typeface="Tahoma" panose="020B0604030504040204" pitchFamily="34" charset="0"/>
            </a:rPr>
            <a:t>)</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Utilizarea sistemului pentru a atinge anumite scopuri</a:t>
          </a:r>
          <a:endParaRPr lang="en-GB"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A6EC35F9-D72B-4427-BD39-3239F80CC488}" type="parTrans" cxnId="{92E8B546-9750-48A6-82BE-E2669ABFDF3B}">
      <dgm:prSet/>
      <dgm:spPr/>
      <dgm:t>
        <a:bodyPr/>
        <a:lstStyle/>
        <a:p>
          <a:endParaRPr lang="en-GB"/>
        </a:p>
      </dgm:t>
    </dgm:pt>
    <dgm:pt modelId="{8AB4207B-36AB-4A98-ABEB-00AB60F04023}" type="sibTrans" cxnId="{92E8B546-9750-48A6-82BE-E2669ABFDF3B}">
      <dgm:prSet/>
      <dgm:spPr/>
      <dgm:t>
        <a:bodyPr/>
        <a:lstStyle/>
        <a:p>
          <a:endParaRPr lang="en-GB"/>
        </a:p>
      </dgm:t>
    </dgm:pt>
    <dgm:pt modelId="{24343255-2910-48DF-8F73-75216846DDA4}">
      <dgm:prSet phldrT="[Text]" custT="1"/>
      <dgm:spPr/>
      <dgm:t>
        <a:bodyPr/>
        <a:lstStyle/>
        <a:p>
          <a:r>
            <a:rPr lang="ro-RO" sz="2800" dirty="0">
              <a:latin typeface="Tahoma" panose="020B0604030504040204" pitchFamily="34" charset="0"/>
              <a:ea typeface="Tahoma" panose="020B0604030504040204" pitchFamily="34" charset="0"/>
              <a:cs typeface="Tahoma" panose="020B0604030504040204" pitchFamily="34" charset="0"/>
            </a:rPr>
            <a:t>Impact emoțional (</a:t>
          </a:r>
          <a:r>
            <a:rPr lang="ro-RO" sz="2800" i="1" dirty="0">
              <a:latin typeface="Tahoma" panose="020B0604030504040204" pitchFamily="34" charset="0"/>
              <a:ea typeface="Tahoma" panose="020B0604030504040204" pitchFamily="34" charset="0"/>
              <a:cs typeface="Tahoma" panose="020B0604030504040204" pitchFamily="34" charset="0"/>
            </a:rPr>
            <a:t>Emotional impact</a:t>
          </a:r>
          <a:r>
            <a:rPr lang="ro-RO" sz="2800" dirty="0">
              <a:latin typeface="Tahoma" panose="020B0604030504040204" pitchFamily="34" charset="0"/>
              <a:ea typeface="Tahoma" panose="020B0604030504040204" pitchFamily="34" charset="0"/>
              <a:cs typeface="Tahoma" panose="020B0604030504040204" pitchFamily="34" charset="0"/>
            </a:rPr>
            <a:t>) </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Componenta afectivă, grad de mulțumire</a:t>
          </a:r>
          <a:endParaRPr lang="en-GB"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F7F05BC-7FBE-474F-B5AE-B52254A57B86}" type="parTrans" cxnId="{4867BDCD-2DCE-4682-9C9B-17450380AD93}">
      <dgm:prSet/>
      <dgm:spPr/>
      <dgm:t>
        <a:bodyPr/>
        <a:lstStyle/>
        <a:p>
          <a:endParaRPr lang="en-GB"/>
        </a:p>
      </dgm:t>
    </dgm:pt>
    <dgm:pt modelId="{C5C874C2-8EE2-4539-945E-B3D2EBAA0929}" type="sibTrans" cxnId="{4867BDCD-2DCE-4682-9C9B-17450380AD93}">
      <dgm:prSet/>
      <dgm:spPr/>
      <dgm:t>
        <a:bodyPr/>
        <a:lstStyle/>
        <a:p>
          <a:endParaRPr lang="en-GB"/>
        </a:p>
      </dgm:t>
    </dgm:pt>
    <dgm:pt modelId="{81DAB418-E564-47FA-9872-655A4611EC42}">
      <dgm:prSet phldrT="[Text]" custT="1"/>
      <dgm:spPr/>
      <dgm:t>
        <a:bodyPr/>
        <a:lstStyle/>
        <a:p>
          <a:r>
            <a:rPr lang="ro-RO" sz="2400" dirty="0">
              <a:latin typeface="Tahoma" panose="020B0604030504040204" pitchFamily="34" charset="0"/>
              <a:ea typeface="Tahoma" panose="020B0604030504040204" pitchFamily="34" charset="0"/>
              <a:cs typeface="Tahoma" panose="020B0604030504040204" pitchFamily="34" charset="0"/>
            </a:rPr>
            <a:t>Persistența valorii în timp</a:t>
          </a:r>
        </a:p>
        <a:p>
          <a:r>
            <a:rPr lang="ro-RO" sz="2400" dirty="0">
              <a:latin typeface="Tahoma" panose="020B0604030504040204" pitchFamily="34" charset="0"/>
              <a:ea typeface="Tahoma" panose="020B0604030504040204" pitchFamily="34" charset="0"/>
              <a:cs typeface="Tahoma" panose="020B0604030504040204" pitchFamily="34" charset="0"/>
            </a:rPr>
            <a:t>(</a:t>
          </a:r>
          <a:r>
            <a:rPr lang="ro-RO" sz="2400" i="1" dirty="0">
              <a:latin typeface="Tahoma" panose="020B0604030504040204" pitchFamily="34" charset="0"/>
              <a:ea typeface="Tahoma" panose="020B0604030504040204" pitchFamily="34" charset="0"/>
              <a:cs typeface="Tahoma" panose="020B0604030504040204" pitchFamily="34" charset="0"/>
            </a:rPr>
            <a:t>Meaningfulness</a:t>
          </a:r>
          <a:r>
            <a:rPr lang="ro-RO" sz="2400" dirty="0">
              <a:latin typeface="Tahoma" panose="020B0604030504040204" pitchFamily="34" charset="0"/>
              <a:ea typeface="Tahoma" panose="020B0604030504040204" pitchFamily="34" charset="0"/>
              <a:cs typeface="Tahoma" panose="020B0604030504040204" pitchFamily="34" charset="0"/>
            </a:rPr>
            <a:t>)</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Utilizare pe termen lung</a:t>
          </a:r>
          <a:endParaRPr lang="en-GB"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90A4490-6380-4EF9-8BCD-C3600FDD7684}" type="parTrans" cxnId="{27A9E8BF-4631-41E8-98C9-A4700D2F37F3}">
      <dgm:prSet/>
      <dgm:spPr/>
      <dgm:t>
        <a:bodyPr/>
        <a:lstStyle/>
        <a:p>
          <a:endParaRPr lang="en-GB"/>
        </a:p>
      </dgm:t>
    </dgm:pt>
    <dgm:pt modelId="{EF4726D2-3D1A-4630-B779-C208E55CEDE0}" type="sibTrans" cxnId="{27A9E8BF-4631-41E8-98C9-A4700D2F37F3}">
      <dgm:prSet/>
      <dgm:spPr/>
      <dgm:t>
        <a:bodyPr/>
        <a:lstStyle/>
        <a:p>
          <a:endParaRPr lang="en-GB"/>
        </a:p>
      </dgm:t>
    </dgm:pt>
    <dgm:pt modelId="{C25DD638-5DDB-49DF-9CEE-ED4C59729294}" type="pres">
      <dgm:prSet presAssocID="{6A7F0AA3-0E80-4D78-AE4B-640EC2C8D7BA}" presName="diagram" presStyleCnt="0">
        <dgm:presLayoutVars>
          <dgm:chMax val="1"/>
          <dgm:dir/>
          <dgm:animLvl val="ctr"/>
          <dgm:resizeHandles val="exact"/>
        </dgm:presLayoutVars>
      </dgm:prSet>
      <dgm:spPr/>
    </dgm:pt>
    <dgm:pt modelId="{0D0E1DC8-088F-4988-8847-1BCCAB9BABA7}" type="pres">
      <dgm:prSet presAssocID="{6A7F0AA3-0E80-4D78-AE4B-640EC2C8D7BA}" presName="matrix" presStyleCnt="0"/>
      <dgm:spPr/>
    </dgm:pt>
    <dgm:pt modelId="{7C2DD076-8234-4034-9EBF-A1F8FBFE4628}" type="pres">
      <dgm:prSet presAssocID="{6A7F0AA3-0E80-4D78-AE4B-640EC2C8D7BA}" presName="tile1" presStyleLbl="node1" presStyleIdx="0" presStyleCnt="4" custLinFactNeighborX="798" custLinFactNeighborY="179"/>
      <dgm:spPr/>
    </dgm:pt>
    <dgm:pt modelId="{E28B690A-6E5B-4902-9ECF-70DA89FD5F7B}" type="pres">
      <dgm:prSet presAssocID="{6A7F0AA3-0E80-4D78-AE4B-640EC2C8D7BA}" presName="tile1text" presStyleLbl="node1" presStyleIdx="0" presStyleCnt="4">
        <dgm:presLayoutVars>
          <dgm:chMax val="0"/>
          <dgm:chPref val="0"/>
          <dgm:bulletEnabled val="1"/>
        </dgm:presLayoutVars>
      </dgm:prSet>
      <dgm:spPr/>
    </dgm:pt>
    <dgm:pt modelId="{1485756E-F249-4BFF-8926-A9A7DFA84E33}" type="pres">
      <dgm:prSet presAssocID="{6A7F0AA3-0E80-4D78-AE4B-640EC2C8D7BA}" presName="tile2" presStyleLbl="node1" presStyleIdx="1" presStyleCnt="4"/>
      <dgm:spPr/>
    </dgm:pt>
    <dgm:pt modelId="{A107F3B7-74EE-4732-9464-F75E7924A043}" type="pres">
      <dgm:prSet presAssocID="{6A7F0AA3-0E80-4D78-AE4B-640EC2C8D7BA}" presName="tile2text" presStyleLbl="node1" presStyleIdx="1" presStyleCnt="4">
        <dgm:presLayoutVars>
          <dgm:chMax val="0"/>
          <dgm:chPref val="0"/>
          <dgm:bulletEnabled val="1"/>
        </dgm:presLayoutVars>
      </dgm:prSet>
      <dgm:spPr/>
    </dgm:pt>
    <dgm:pt modelId="{5BB6792A-85FC-4F85-AF1B-8D070BF2B1D2}" type="pres">
      <dgm:prSet presAssocID="{6A7F0AA3-0E80-4D78-AE4B-640EC2C8D7BA}" presName="tile3" presStyleLbl="node1" presStyleIdx="2" presStyleCnt="4"/>
      <dgm:spPr/>
    </dgm:pt>
    <dgm:pt modelId="{291A35CA-5F84-40A5-B33D-C951834FCC20}" type="pres">
      <dgm:prSet presAssocID="{6A7F0AA3-0E80-4D78-AE4B-640EC2C8D7BA}" presName="tile3text" presStyleLbl="node1" presStyleIdx="2" presStyleCnt="4">
        <dgm:presLayoutVars>
          <dgm:chMax val="0"/>
          <dgm:chPref val="0"/>
          <dgm:bulletEnabled val="1"/>
        </dgm:presLayoutVars>
      </dgm:prSet>
      <dgm:spPr/>
    </dgm:pt>
    <dgm:pt modelId="{9CB94627-035E-4385-929E-3D80CCF9335F}" type="pres">
      <dgm:prSet presAssocID="{6A7F0AA3-0E80-4D78-AE4B-640EC2C8D7BA}" presName="tile4" presStyleLbl="node1" presStyleIdx="3" presStyleCnt="4"/>
      <dgm:spPr/>
    </dgm:pt>
    <dgm:pt modelId="{F8815811-EE87-428E-9891-FE49379F116E}" type="pres">
      <dgm:prSet presAssocID="{6A7F0AA3-0E80-4D78-AE4B-640EC2C8D7BA}" presName="tile4text" presStyleLbl="node1" presStyleIdx="3" presStyleCnt="4">
        <dgm:presLayoutVars>
          <dgm:chMax val="0"/>
          <dgm:chPref val="0"/>
          <dgm:bulletEnabled val="1"/>
        </dgm:presLayoutVars>
      </dgm:prSet>
      <dgm:spPr/>
    </dgm:pt>
    <dgm:pt modelId="{BDB568DC-283D-44CB-B38D-0980A387586E}" type="pres">
      <dgm:prSet presAssocID="{6A7F0AA3-0E80-4D78-AE4B-640EC2C8D7BA}" presName="centerTile" presStyleLbl="fgShp" presStyleIdx="0" presStyleCnt="1">
        <dgm:presLayoutVars>
          <dgm:chMax val="0"/>
          <dgm:chPref val="0"/>
        </dgm:presLayoutVars>
      </dgm:prSet>
      <dgm:spPr/>
    </dgm:pt>
  </dgm:ptLst>
  <dgm:cxnLst>
    <dgm:cxn modelId="{27F48637-A536-4D27-ABB1-B7EB464CF321}" type="presOf" srcId="{AE0D8B1B-5729-4D13-8509-810FCEAA7842}" destId="{7C2DD076-8234-4034-9EBF-A1F8FBFE4628}" srcOrd="0" destOrd="0" presId="urn:microsoft.com/office/officeart/2005/8/layout/matrix1"/>
    <dgm:cxn modelId="{BC845C5F-A509-4493-9D9A-C24C467E6688}" type="presOf" srcId="{9A7551EB-8367-4EFC-9273-AA238097A921}" destId="{1485756E-F249-4BFF-8926-A9A7DFA84E33}" srcOrd="0" destOrd="0" presId="urn:microsoft.com/office/officeart/2005/8/layout/matrix1"/>
    <dgm:cxn modelId="{92E8B546-9750-48A6-82BE-E2669ABFDF3B}" srcId="{0D9439F5-101B-4547-8805-E78DA544B11B}" destId="{9A7551EB-8367-4EFC-9273-AA238097A921}" srcOrd="1" destOrd="0" parTransId="{A6EC35F9-D72B-4427-BD39-3239F80CC488}" sibTransId="{8AB4207B-36AB-4A98-ABEB-00AB60F04023}"/>
    <dgm:cxn modelId="{758C1068-6D93-4E9F-94A3-BCD094E56BEC}" type="presOf" srcId="{81DAB418-E564-47FA-9872-655A4611EC42}" destId="{9CB94627-035E-4385-929E-3D80CCF9335F}" srcOrd="0" destOrd="0" presId="urn:microsoft.com/office/officeart/2005/8/layout/matrix1"/>
    <dgm:cxn modelId="{A30AD773-0C45-4D19-9928-A1E7E9B2257F}" type="presOf" srcId="{0D9439F5-101B-4547-8805-E78DA544B11B}" destId="{BDB568DC-283D-44CB-B38D-0980A387586E}" srcOrd="0" destOrd="0" presId="urn:microsoft.com/office/officeart/2005/8/layout/matrix1"/>
    <dgm:cxn modelId="{D3FD1188-9C5E-438E-A7F9-D8C02370F6C8}" type="presOf" srcId="{9A7551EB-8367-4EFC-9273-AA238097A921}" destId="{A107F3B7-74EE-4732-9464-F75E7924A043}" srcOrd="1" destOrd="0" presId="urn:microsoft.com/office/officeart/2005/8/layout/matrix1"/>
    <dgm:cxn modelId="{83EEDF8C-C6BC-4657-87F4-0FC70FE9F03F}" srcId="{6A7F0AA3-0E80-4D78-AE4B-640EC2C8D7BA}" destId="{0D9439F5-101B-4547-8805-E78DA544B11B}" srcOrd="0" destOrd="0" parTransId="{8F892511-DC07-4526-8520-123668C3CB34}" sibTransId="{F69676E6-FDD5-4F54-85DA-B4C947574A60}"/>
    <dgm:cxn modelId="{6483DD8F-A706-4E87-8842-925AA0669EF9}" srcId="{0D9439F5-101B-4547-8805-E78DA544B11B}" destId="{AE0D8B1B-5729-4D13-8509-810FCEAA7842}" srcOrd="0" destOrd="0" parTransId="{3616560F-0C33-453E-AEE1-6D41BE3F54D7}" sibTransId="{40FA3819-1DC5-42C4-9B1B-6060A4E9D294}"/>
    <dgm:cxn modelId="{F81804A4-ACFD-40FB-A00C-C806F18E2406}" type="presOf" srcId="{81DAB418-E564-47FA-9872-655A4611EC42}" destId="{F8815811-EE87-428E-9891-FE49379F116E}" srcOrd="1" destOrd="0" presId="urn:microsoft.com/office/officeart/2005/8/layout/matrix1"/>
    <dgm:cxn modelId="{CB5CE2A4-FC07-4441-927E-3D661F23F41F}" type="presOf" srcId="{AE0D8B1B-5729-4D13-8509-810FCEAA7842}" destId="{E28B690A-6E5B-4902-9ECF-70DA89FD5F7B}" srcOrd="1" destOrd="0" presId="urn:microsoft.com/office/officeart/2005/8/layout/matrix1"/>
    <dgm:cxn modelId="{27A9E8BF-4631-41E8-98C9-A4700D2F37F3}" srcId="{0D9439F5-101B-4547-8805-E78DA544B11B}" destId="{81DAB418-E564-47FA-9872-655A4611EC42}" srcOrd="3" destOrd="0" parTransId="{F90A4490-6380-4EF9-8BCD-C3600FDD7684}" sibTransId="{EF4726D2-3D1A-4630-B779-C208E55CEDE0}"/>
    <dgm:cxn modelId="{180FCDC6-AC3E-4071-970C-3CB6D94BE320}" type="presOf" srcId="{24343255-2910-48DF-8F73-75216846DDA4}" destId="{291A35CA-5F84-40A5-B33D-C951834FCC20}" srcOrd="1" destOrd="0" presId="urn:microsoft.com/office/officeart/2005/8/layout/matrix1"/>
    <dgm:cxn modelId="{4867BDCD-2DCE-4682-9C9B-17450380AD93}" srcId="{0D9439F5-101B-4547-8805-E78DA544B11B}" destId="{24343255-2910-48DF-8F73-75216846DDA4}" srcOrd="2" destOrd="0" parTransId="{8F7F05BC-7FBE-474F-B5AE-B52254A57B86}" sibTransId="{C5C874C2-8EE2-4539-945E-B3D2EBAA0929}"/>
    <dgm:cxn modelId="{F5C61ACE-42FD-4C7E-928C-4402D2B9A5F2}" type="presOf" srcId="{6A7F0AA3-0E80-4D78-AE4B-640EC2C8D7BA}" destId="{C25DD638-5DDB-49DF-9CEE-ED4C59729294}" srcOrd="0" destOrd="0" presId="urn:microsoft.com/office/officeart/2005/8/layout/matrix1"/>
    <dgm:cxn modelId="{55A6BDDF-DA13-486F-98DC-2CA2D5FD56F5}" type="presOf" srcId="{24343255-2910-48DF-8F73-75216846DDA4}" destId="{5BB6792A-85FC-4F85-AF1B-8D070BF2B1D2}" srcOrd="0" destOrd="0" presId="urn:microsoft.com/office/officeart/2005/8/layout/matrix1"/>
    <dgm:cxn modelId="{C9D5CB24-35CF-4AF6-B9AF-C7B46BEDA207}" type="presParOf" srcId="{C25DD638-5DDB-49DF-9CEE-ED4C59729294}" destId="{0D0E1DC8-088F-4988-8847-1BCCAB9BABA7}" srcOrd="0" destOrd="0" presId="urn:microsoft.com/office/officeart/2005/8/layout/matrix1"/>
    <dgm:cxn modelId="{AD4D7152-5826-4A29-9D4A-F96BA1CC81B9}" type="presParOf" srcId="{0D0E1DC8-088F-4988-8847-1BCCAB9BABA7}" destId="{7C2DD076-8234-4034-9EBF-A1F8FBFE4628}" srcOrd="0" destOrd="0" presId="urn:microsoft.com/office/officeart/2005/8/layout/matrix1"/>
    <dgm:cxn modelId="{FBB00660-DA7A-4289-9E5E-49200A332118}" type="presParOf" srcId="{0D0E1DC8-088F-4988-8847-1BCCAB9BABA7}" destId="{E28B690A-6E5B-4902-9ECF-70DA89FD5F7B}" srcOrd="1" destOrd="0" presId="urn:microsoft.com/office/officeart/2005/8/layout/matrix1"/>
    <dgm:cxn modelId="{DE502A55-7441-46FE-82A2-CC42E7DEE1E2}" type="presParOf" srcId="{0D0E1DC8-088F-4988-8847-1BCCAB9BABA7}" destId="{1485756E-F249-4BFF-8926-A9A7DFA84E33}" srcOrd="2" destOrd="0" presId="urn:microsoft.com/office/officeart/2005/8/layout/matrix1"/>
    <dgm:cxn modelId="{5CBE7AA1-F599-461C-8FC3-1AEB6E9696E0}" type="presParOf" srcId="{0D0E1DC8-088F-4988-8847-1BCCAB9BABA7}" destId="{A107F3B7-74EE-4732-9464-F75E7924A043}" srcOrd="3" destOrd="0" presId="urn:microsoft.com/office/officeart/2005/8/layout/matrix1"/>
    <dgm:cxn modelId="{0CB675D7-BA29-494B-AC87-4BC5233BB51F}" type="presParOf" srcId="{0D0E1DC8-088F-4988-8847-1BCCAB9BABA7}" destId="{5BB6792A-85FC-4F85-AF1B-8D070BF2B1D2}" srcOrd="4" destOrd="0" presId="urn:microsoft.com/office/officeart/2005/8/layout/matrix1"/>
    <dgm:cxn modelId="{2AD62510-F3B0-4224-9542-4B2B7F6ADC50}" type="presParOf" srcId="{0D0E1DC8-088F-4988-8847-1BCCAB9BABA7}" destId="{291A35CA-5F84-40A5-B33D-C951834FCC20}" srcOrd="5" destOrd="0" presId="urn:microsoft.com/office/officeart/2005/8/layout/matrix1"/>
    <dgm:cxn modelId="{AFA86372-8628-405D-A94E-5996CC520111}" type="presParOf" srcId="{0D0E1DC8-088F-4988-8847-1BCCAB9BABA7}" destId="{9CB94627-035E-4385-929E-3D80CCF9335F}" srcOrd="6" destOrd="0" presId="urn:microsoft.com/office/officeart/2005/8/layout/matrix1"/>
    <dgm:cxn modelId="{F5C043D8-08D5-4AAB-BBBF-3F915FAAB5B1}" type="presParOf" srcId="{0D0E1DC8-088F-4988-8847-1BCCAB9BABA7}" destId="{F8815811-EE87-428E-9891-FE49379F116E}" srcOrd="7" destOrd="0" presId="urn:microsoft.com/office/officeart/2005/8/layout/matrix1"/>
    <dgm:cxn modelId="{63F275F4-E2EF-42DF-8881-32472FD79D73}" type="presParOf" srcId="{C25DD638-5DDB-49DF-9CEE-ED4C59729294}" destId="{BDB568DC-283D-44CB-B38D-0980A387586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71121FB-0164-4D00-BB88-C8F10F2C2EC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E3F2354-FE9D-4872-BD3F-A8DD00ADF324}">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Scopul: </a:t>
          </a:r>
          <a:r>
            <a:rPr lang="ro-RO" dirty="0">
              <a:latin typeface="Tahoma" panose="020B0604030504040204" pitchFamily="34" charset="0"/>
              <a:ea typeface="Tahoma" panose="020B0604030504040204" pitchFamily="34" charset="0"/>
              <a:cs typeface="Tahoma" panose="020B0604030504040204" pitchFamily="34" charset="0"/>
            </a:rPr>
            <a:t>diferă de la etapă la etapă, poate fi evaluat întregul sistem/produs,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-ul conceptual, etc. Pot exista și scopuri restrânse.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6019B39-F2BC-4D7D-A4DE-287F97C9A6E1}" type="parTrans" cxnId="{79C3444D-E589-43E8-A1AD-CCD32D751CC8}">
      <dgm:prSet/>
      <dgm:spPr/>
      <dgm:t>
        <a:bodyPr/>
        <a:lstStyle/>
        <a:p>
          <a:endParaRPr lang="en-US"/>
        </a:p>
      </dgm:t>
    </dgm:pt>
    <dgm:pt modelId="{458172D5-AB34-4F04-9DF4-CB0CB564D33C}" type="sibTrans" cxnId="{79C3444D-E589-43E8-A1AD-CCD32D751CC8}">
      <dgm:prSet/>
      <dgm:spPr/>
      <dgm:t>
        <a:bodyPr/>
        <a:lstStyle/>
        <a:p>
          <a:endParaRPr lang="en-US"/>
        </a:p>
      </dgm:t>
    </dgm:pt>
    <dgm:pt modelId="{E477AABE-770D-456A-A6D7-AECE0ADD8C78}">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Rigoarea: </a:t>
          </a:r>
          <a:r>
            <a:rPr lang="ro-RO" dirty="0">
              <a:latin typeface="Tahoma" panose="020B0604030504040204" pitchFamily="34" charset="0"/>
              <a:ea typeface="Tahoma" panose="020B0604030504040204" pitchFamily="34" charset="0"/>
              <a:cs typeface="Tahoma" panose="020B0604030504040204" pitchFamily="34" charset="0"/>
            </a:rPr>
            <a:t>la orice nivel de rigoare, depinde de etapă (în etapele inițiale un nivel ridicat de rigoare nu ar fi util), de context (</a:t>
          </a:r>
          <a:r>
            <a:rPr lang="ro-RO" i="1" dirty="0">
              <a:latin typeface="Tahoma" panose="020B0604030504040204" pitchFamily="34" charset="0"/>
              <a:ea typeface="Tahoma" panose="020B0604030504040204" pitchFamily="34" charset="0"/>
              <a:cs typeface="Tahoma" panose="020B0604030504040204" pitchFamily="34" charset="0"/>
            </a:rPr>
            <a:t>enterprise systems </a:t>
          </a:r>
          <a:r>
            <a:rPr lang="ro-RO" dirty="0">
              <a:latin typeface="Tahoma" panose="020B0604030504040204" pitchFamily="34" charset="0"/>
              <a:ea typeface="Tahoma" panose="020B0604030504040204" pitchFamily="34" charset="0"/>
              <a:cs typeface="Tahoma" panose="020B0604030504040204" pitchFamily="34" charset="0"/>
            </a:rPr>
            <a:t>– rigoare adecvată).</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1E6E65CB-A12A-4F07-8395-2BAA75CAAC80}" type="parTrans" cxnId="{6B4F7010-3D96-4082-9EDE-DC4E4F819C15}">
      <dgm:prSet/>
      <dgm:spPr/>
      <dgm:t>
        <a:bodyPr/>
        <a:lstStyle/>
        <a:p>
          <a:endParaRPr lang="en-US"/>
        </a:p>
      </dgm:t>
    </dgm:pt>
    <dgm:pt modelId="{9600788B-0E1D-4B99-A099-21FDCAD50066}" type="sibTrans" cxnId="{6B4F7010-3D96-4082-9EDE-DC4E4F819C15}">
      <dgm:prSet/>
      <dgm:spPr/>
      <dgm:t>
        <a:bodyPr/>
        <a:lstStyle/>
        <a:p>
          <a:endParaRPr lang="en-US"/>
        </a:p>
      </dgm:t>
    </dgm:pt>
    <dgm:pt modelId="{895F651B-D0A7-44D3-A858-263A94BD83E2}" type="pres">
      <dgm:prSet presAssocID="{771121FB-0164-4D00-BB88-C8F10F2C2ECC}" presName="linear" presStyleCnt="0">
        <dgm:presLayoutVars>
          <dgm:animLvl val="lvl"/>
          <dgm:resizeHandles val="exact"/>
        </dgm:presLayoutVars>
      </dgm:prSet>
      <dgm:spPr/>
    </dgm:pt>
    <dgm:pt modelId="{C8087F9D-FCA3-49AC-9401-B9FF4F0DE0CE}" type="pres">
      <dgm:prSet presAssocID="{0E3F2354-FE9D-4872-BD3F-A8DD00ADF324}" presName="parentText" presStyleLbl="node1" presStyleIdx="0" presStyleCnt="2">
        <dgm:presLayoutVars>
          <dgm:chMax val="0"/>
          <dgm:bulletEnabled val="1"/>
        </dgm:presLayoutVars>
      </dgm:prSet>
      <dgm:spPr/>
    </dgm:pt>
    <dgm:pt modelId="{8C3F91B5-F3CF-4DA5-9B03-3CE8E33FB045}" type="pres">
      <dgm:prSet presAssocID="{458172D5-AB34-4F04-9DF4-CB0CB564D33C}" presName="spacer" presStyleCnt="0"/>
      <dgm:spPr/>
    </dgm:pt>
    <dgm:pt modelId="{D3465791-B748-4F7A-A9D2-D698DDDA18CB}" type="pres">
      <dgm:prSet presAssocID="{E477AABE-770D-456A-A6D7-AECE0ADD8C78}" presName="parentText" presStyleLbl="node1" presStyleIdx="1" presStyleCnt="2">
        <dgm:presLayoutVars>
          <dgm:chMax val="0"/>
          <dgm:bulletEnabled val="1"/>
        </dgm:presLayoutVars>
      </dgm:prSet>
      <dgm:spPr/>
    </dgm:pt>
  </dgm:ptLst>
  <dgm:cxnLst>
    <dgm:cxn modelId="{6B4F7010-3D96-4082-9EDE-DC4E4F819C15}" srcId="{771121FB-0164-4D00-BB88-C8F10F2C2ECC}" destId="{E477AABE-770D-456A-A6D7-AECE0ADD8C78}" srcOrd="1" destOrd="0" parTransId="{1E6E65CB-A12A-4F07-8395-2BAA75CAAC80}" sibTransId="{9600788B-0E1D-4B99-A099-21FDCAD50066}"/>
    <dgm:cxn modelId="{79C3444D-E589-43E8-A1AD-CCD32D751CC8}" srcId="{771121FB-0164-4D00-BB88-C8F10F2C2ECC}" destId="{0E3F2354-FE9D-4872-BD3F-A8DD00ADF324}" srcOrd="0" destOrd="0" parTransId="{E6019B39-F2BC-4D7D-A4DE-287F97C9A6E1}" sibTransId="{458172D5-AB34-4F04-9DF4-CB0CB564D33C}"/>
    <dgm:cxn modelId="{E406C17A-8799-43C3-8EE2-A289C174E37F}" type="presOf" srcId="{771121FB-0164-4D00-BB88-C8F10F2C2ECC}" destId="{895F651B-D0A7-44D3-A858-263A94BD83E2}" srcOrd="0" destOrd="0" presId="urn:microsoft.com/office/officeart/2005/8/layout/vList2"/>
    <dgm:cxn modelId="{35BD9BBA-0622-4A0C-8036-B47D4CAF860A}" type="presOf" srcId="{E477AABE-770D-456A-A6D7-AECE0ADD8C78}" destId="{D3465791-B748-4F7A-A9D2-D698DDDA18CB}" srcOrd="0" destOrd="0" presId="urn:microsoft.com/office/officeart/2005/8/layout/vList2"/>
    <dgm:cxn modelId="{CBEE7ACE-F177-4082-A24A-65AE099DFCEE}" type="presOf" srcId="{0E3F2354-FE9D-4872-BD3F-A8DD00ADF324}" destId="{C8087F9D-FCA3-49AC-9401-B9FF4F0DE0CE}" srcOrd="0" destOrd="0" presId="urn:microsoft.com/office/officeart/2005/8/layout/vList2"/>
    <dgm:cxn modelId="{1B7BEB60-B3C2-42F5-9B8A-C42CC22F6174}" type="presParOf" srcId="{895F651B-D0A7-44D3-A858-263A94BD83E2}" destId="{C8087F9D-FCA3-49AC-9401-B9FF4F0DE0CE}" srcOrd="0" destOrd="0" presId="urn:microsoft.com/office/officeart/2005/8/layout/vList2"/>
    <dgm:cxn modelId="{0D114520-7C24-48DC-96B2-121B3D2A8292}" type="presParOf" srcId="{895F651B-D0A7-44D3-A858-263A94BD83E2}" destId="{8C3F91B5-F3CF-4DA5-9B03-3CE8E33FB045}" srcOrd="1" destOrd="0" presId="urn:microsoft.com/office/officeart/2005/8/layout/vList2"/>
    <dgm:cxn modelId="{4CE880CC-9E18-4859-8D8E-FC805EE44E76}" type="presParOf" srcId="{895F651B-D0A7-44D3-A858-263A94BD83E2}" destId="{D3465791-B748-4F7A-A9D2-D698DDDA18C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unor incidente critice (obiectivă, calitativă).</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85D40EA-B62C-42F3-8A14-749B72209AF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A449AA93-F16D-4C53-858C-B4317B36704F}">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gm:t>
    </dgm:pt>
    <dgm:pt modelId="{C2EA2FB6-CF44-453B-8040-23BA2FB16619}" type="parTrans" cxnId="{9DAA5942-7B72-460C-A528-C8B7442CD8FD}">
      <dgm:prSet/>
      <dgm:spPr/>
      <dgm:t>
        <a:bodyPr/>
        <a:lstStyle/>
        <a:p>
          <a:endParaRPr lang="en-US" sz="1600"/>
        </a:p>
      </dgm:t>
    </dgm:pt>
    <dgm:pt modelId="{9DCECE12-2DD5-469A-817F-91CBF4B3E4AB}" type="sibTrans" cxnId="{9DAA5942-7B72-460C-A528-C8B7442CD8FD}">
      <dgm:prSet/>
      <dgm:spPr/>
      <dgm:t>
        <a:bodyPr/>
        <a:lstStyle/>
        <a:p>
          <a:endParaRPr lang="en-US"/>
        </a:p>
      </dgm:t>
    </dgm:pt>
    <dgm:pt modelId="{EA11EC18-831F-4F1C-9478-B91B106AA56A}">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b="0" dirty="0">
            <a:latin typeface="Tahoma" panose="020B0604030504040204" pitchFamily="34" charset="0"/>
            <a:ea typeface="Tahoma" panose="020B0604030504040204" pitchFamily="34" charset="0"/>
            <a:cs typeface="Tahoma" panose="020B0604030504040204" pitchFamily="34" charset="0"/>
          </a:endParaRPr>
        </a:p>
      </dgm:t>
    </dgm:pt>
    <dgm:pt modelId="{D0DAA819-68A6-41B2-B6E8-428FD4321EDD}" type="parTrans" cxnId="{2215EDBE-0703-4E25-8684-2E073DAD08A8}">
      <dgm:prSet/>
      <dgm:spPr/>
      <dgm:t>
        <a:bodyPr/>
        <a:lstStyle/>
        <a:p>
          <a:endParaRPr lang="en-US" sz="1600"/>
        </a:p>
      </dgm:t>
    </dgm:pt>
    <dgm:pt modelId="{1F231C1F-9EBE-455A-B08E-8EE15C32B023}" type="sibTrans" cxnId="{2215EDBE-0703-4E25-8684-2E073DAD08A8}">
      <dgm:prSet/>
      <dgm:spPr/>
      <dgm:t>
        <a:bodyPr/>
        <a:lstStyle/>
        <a:p>
          <a:endParaRPr lang="en-US"/>
        </a:p>
      </dgm:t>
    </dgm:pt>
    <dgm:pt modelId="{151861CF-A383-41A4-A726-AA682B2AB72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gm:t>
    </dgm:pt>
    <dgm:pt modelId="{7534258B-82A2-4D80-AC73-AABB4A4B7787}" type="parTrans" cxnId="{F9DA16B6-9CE1-45F0-9665-79F2A5AAA32F}">
      <dgm:prSet/>
      <dgm:spPr/>
      <dgm:t>
        <a:bodyPr/>
        <a:lstStyle/>
        <a:p>
          <a:endParaRPr lang="en-US" sz="1600"/>
        </a:p>
      </dgm:t>
    </dgm:pt>
    <dgm:pt modelId="{14C6ADF9-77AF-4959-A22A-9113C4FC22BC}" type="sibTrans" cxnId="{F9DA16B6-9CE1-45F0-9665-79F2A5AAA32F}">
      <dgm:prSet/>
      <dgm:spPr/>
      <dgm:t>
        <a:bodyPr/>
        <a:lstStyle/>
        <a:p>
          <a:endParaRPr lang="en-US"/>
        </a:p>
      </dgm:t>
    </dgm:pt>
    <dgm:pt modelId="{3DB914EB-9DDA-4132-889A-F547513F4CF0}">
      <dgm:prSet/>
      <dgm:spPr/>
      <dgm:t>
        <a:bodyPr/>
        <a:lstStyle/>
        <a:p>
          <a:r>
            <a:rPr lang="ro-RO" b="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b="0" i="1" dirty="0">
            <a:latin typeface="Tahoma" panose="020B0604030504040204" pitchFamily="34" charset="0"/>
            <a:ea typeface="Tahoma" panose="020B0604030504040204" pitchFamily="34" charset="0"/>
            <a:cs typeface="Tahoma" panose="020B0604030504040204" pitchFamily="34" charset="0"/>
          </a:endParaRPr>
        </a:p>
      </dgm:t>
    </dgm:pt>
    <dgm:pt modelId="{A2196D71-5A7B-4D53-BF54-7332ED52760E}" type="parTrans" cxnId="{1BB4421C-A850-4319-9C4C-4D36FB7CA54F}">
      <dgm:prSet/>
      <dgm:spPr/>
      <dgm:t>
        <a:bodyPr/>
        <a:lstStyle/>
        <a:p>
          <a:endParaRPr lang="en-US" sz="1600"/>
        </a:p>
      </dgm:t>
    </dgm:pt>
    <dgm:pt modelId="{7982089E-BFDF-437E-AB6F-32629628B52B}" type="sibTrans" cxnId="{1BB4421C-A850-4319-9C4C-4D36FB7CA54F}">
      <dgm:prSet/>
      <dgm:spPr/>
      <dgm:t>
        <a:bodyPr/>
        <a:lstStyle/>
        <a:p>
          <a:endParaRPr lang="en-US"/>
        </a:p>
      </dgm:t>
    </dgm:pt>
    <dgm:pt modelId="{320174FF-2818-4485-B0A5-AFEEA22A7D39}" type="pres">
      <dgm:prSet presAssocID="{D85D40EA-B62C-42F3-8A14-749B72209AF1}" presName="vert0" presStyleCnt="0">
        <dgm:presLayoutVars>
          <dgm:dir/>
          <dgm:animOne val="branch"/>
          <dgm:animLvl val="lvl"/>
        </dgm:presLayoutVars>
      </dgm:prSet>
      <dgm:spPr/>
    </dgm:pt>
    <dgm:pt modelId="{1B1585B3-47F7-4711-B243-4229685E248F}" type="pres">
      <dgm:prSet presAssocID="{A449AA93-F16D-4C53-858C-B4317B36704F}" presName="thickLine" presStyleLbl="alignNode1" presStyleIdx="0" presStyleCnt="4"/>
      <dgm:spPr/>
    </dgm:pt>
    <dgm:pt modelId="{21CBA0B7-FA7F-4823-815A-73375AB0899D}" type="pres">
      <dgm:prSet presAssocID="{A449AA93-F16D-4C53-858C-B4317B36704F}" presName="horz1" presStyleCnt="0"/>
      <dgm:spPr/>
    </dgm:pt>
    <dgm:pt modelId="{1CAEA323-F758-4F8A-8272-A05F881B1AC2}" type="pres">
      <dgm:prSet presAssocID="{A449AA93-F16D-4C53-858C-B4317B36704F}" presName="tx1" presStyleLbl="revTx" presStyleIdx="0" presStyleCnt="4"/>
      <dgm:spPr/>
    </dgm:pt>
    <dgm:pt modelId="{4223348C-47A9-4BDC-A8F5-06666F39C0AC}" type="pres">
      <dgm:prSet presAssocID="{A449AA93-F16D-4C53-858C-B4317B36704F}" presName="vert1" presStyleCnt="0"/>
      <dgm:spPr/>
    </dgm:pt>
    <dgm:pt modelId="{154270D9-90E9-46AC-96BD-169BB70C92DA}" type="pres">
      <dgm:prSet presAssocID="{EA11EC18-831F-4F1C-9478-B91B106AA56A}" presName="thickLine" presStyleLbl="alignNode1" presStyleIdx="1" presStyleCnt="4"/>
      <dgm:spPr/>
    </dgm:pt>
    <dgm:pt modelId="{B080F3E6-A5A8-44D1-B919-0DFAD978E066}" type="pres">
      <dgm:prSet presAssocID="{EA11EC18-831F-4F1C-9478-B91B106AA56A}" presName="horz1" presStyleCnt="0"/>
      <dgm:spPr/>
    </dgm:pt>
    <dgm:pt modelId="{04A91696-FE7F-4847-94CE-2A8EB68555EA}" type="pres">
      <dgm:prSet presAssocID="{EA11EC18-831F-4F1C-9478-B91B106AA56A}" presName="tx1" presStyleLbl="revTx" presStyleIdx="1" presStyleCnt="4"/>
      <dgm:spPr/>
    </dgm:pt>
    <dgm:pt modelId="{AB0E1E87-D915-46F3-8B6A-2FE79007F14D}" type="pres">
      <dgm:prSet presAssocID="{EA11EC18-831F-4F1C-9478-B91B106AA56A}" presName="vert1" presStyleCnt="0"/>
      <dgm:spPr/>
    </dgm:pt>
    <dgm:pt modelId="{0D8A3FF3-F8CD-4240-98F2-66D96E7E4351}" type="pres">
      <dgm:prSet presAssocID="{151861CF-A383-41A4-A726-AA682B2AB720}" presName="thickLine" presStyleLbl="alignNode1" presStyleIdx="2" presStyleCnt="4"/>
      <dgm:spPr/>
    </dgm:pt>
    <dgm:pt modelId="{8E067B65-68D6-403F-AA8F-E5D9BF4B6E56}" type="pres">
      <dgm:prSet presAssocID="{151861CF-A383-41A4-A726-AA682B2AB720}" presName="horz1" presStyleCnt="0"/>
      <dgm:spPr/>
    </dgm:pt>
    <dgm:pt modelId="{FB0ADD8E-606E-4A67-9F44-07AED5165A82}" type="pres">
      <dgm:prSet presAssocID="{151861CF-A383-41A4-A726-AA682B2AB720}" presName="tx1" presStyleLbl="revTx" presStyleIdx="2" presStyleCnt="4"/>
      <dgm:spPr/>
    </dgm:pt>
    <dgm:pt modelId="{16F5A4CD-84D6-4EDE-A2DB-B3ED25DAE384}" type="pres">
      <dgm:prSet presAssocID="{151861CF-A383-41A4-A726-AA682B2AB720}" presName="vert1" presStyleCnt="0"/>
      <dgm:spPr/>
    </dgm:pt>
    <dgm:pt modelId="{EDA4067C-8B95-48B4-AE84-996A6BBF5883}" type="pres">
      <dgm:prSet presAssocID="{3DB914EB-9DDA-4132-889A-F547513F4CF0}" presName="thickLine" presStyleLbl="alignNode1" presStyleIdx="3" presStyleCnt="4"/>
      <dgm:spPr/>
    </dgm:pt>
    <dgm:pt modelId="{3A5BB2AB-9BFA-429F-A684-2B9E38EB096B}" type="pres">
      <dgm:prSet presAssocID="{3DB914EB-9DDA-4132-889A-F547513F4CF0}" presName="horz1" presStyleCnt="0"/>
      <dgm:spPr/>
    </dgm:pt>
    <dgm:pt modelId="{F3BF6AA3-A835-43FB-A804-AE1197C5EBEC}" type="pres">
      <dgm:prSet presAssocID="{3DB914EB-9DDA-4132-889A-F547513F4CF0}" presName="tx1" presStyleLbl="revTx" presStyleIdx="3" presStyleCnt="4"/>
      <dgm:spPr/>
    </dgm:pt>
    <dgm:pt modelId="{1958D3E7-8A63-4B14-8487-CFDA378BAFBE}" type="pres">
      <dgm:prSet presAssocID="{3DB914EB-9DDA-4132-889A-F547513F4CF0}" presName="vert1" presStyleCnt="0"/>
      <dgm:spPr/>
    </dgm:pt>
  </dgm:ptLst>
  <dgm:cxnLst>
    <dgm:cxn modelId="{3CB4B005-E43C-4768-A4D4-833C13B34783}" type="presOf" srcId="{A449AA93-F16D-4C53-858C-B4317B36704F}" destId="{1CAEA323-F758-4F8A-8272-A05F881B1AC2}" srcOrd="0" destOrd="0" presId="urn:microsoft.com/office/officeart/2008/layout/LinedList"/>
    <dgm:cxn modelId="{EA3BF009-5ABA-426F-8884-D1F4ABCDBD98}" type="presOf" srcId="{3DB914EB-9DDA-4132-889A-F547513F4CF0}" destId="{F3BF6AA3-A835-43FB-A804-AE1197C5EBEC}" srcOrd="0" destOrd="0" presId="urn:microsoft.com/office/officeart/2008/layout/LinedList"/>
    <dgm:cxn modelId="{1BB4421C-A850-4319-9C4C-4D36FB7CA54F}" srcId="{D85D40EA-B62C-42F3-8A14-749B72209AF1}" destId="{3DB914EB-9DDA-4132-889A-F547513F4CF0}" srcOrd="3" destOrd="0" parTransId="{A2196D71-5A7B-4D53-BF54-7332ED52760E}" sibTransId="{7982089E-BFDF-437E-AB6F-32629628B52B}"/>
    <dgm:cxn modelId="{47DB305E-2196-4CC1-AB90-1FF58868EF6A}" type="presOf" srcId="{D85D40EA-B62C-42F3-8A14-749B72209AF1}" destId="{320174FF-2818-4485-B0A5-AFEEA22A7D39}" srcOrd="0" destOrd="0" presId="urn:microsoft.com/office/officeart/2008/layout/LinedList"/>
    <dgm:cxn modelId="{9DAA5942-7B72-460C-A528-C8B7442CD8FD}" srcId="{D85D40EA-B62C-42F3-8A14-749B72209AF1}" destId="{A449AA93-F16D-4C53-858C-B4317B36704F}" srcOrd="0" destOrd="0" parTransId="{C2EA2FB6-CF44-453B-8040-23BA2FB16619}" sibTransId="{9DCECE12-2DD5-469A-817F-91CBF4B3E4AB}"/>
    <dgm:cxn modelId="{BA9E8B69-9D73-49B8-932C-82C5798A6512}" type="presOf" srcId="{151861CF-A383-41A4-A726-AA682B2AB720}" destId="{FB0ADD8E-606E-4A67-9F44-07AED5165A82}" srcOrd="0" destOrd="0" presId="urn:microsoft.com/office/officeart/2008/layout/LinedList"/>
    <dgm:cxn modelId="{F9DA16B6-9CE1-45F0-9665-79F2A5AAA32F}" srcId="{D85D40EA-B62C-42F3-8A14-749B72209AF1}" destId="{151861CF-A383-41A4-A726-AA682B2AB720}" srcOrd="2" destOrd="0" parTransId="{7534258B-82A2-4D80-AC73-AABB4A4B7787}" sibTransId="{14C6ADF9-77AF-4959-A22A-9113C4FC22BC}"/>
    <dgm:cxn modelId="{2215EDBE-0703-4E25-8684-2E073DAD08A8}" srcId="{D85D40EA-B62C-42F3-8A14-749B72209AF1}" destId="{EA11EC18-831F-4F1C-9478-B91B106AA56A}" srcOrd="1" destOrd="0" parTransId="{D0DAA819-68A6-41B2-B6E8-428FD4321EDD}" sibTransId="{1F231C1F-9EBE-455A-B08E-8EE15C32B023}"/>
    <dgm:cxn modelId="{8B16FEBE-DD87-464E-88B6-92D241A5E3D8}" type="presOf" srcId="{EA11EC18-831F-4F1C-9478-B91B106AA56A}" destId="{04A91696-FE7F-4847-94CE-2A8EB68555EA}" srcOrd="0" destOrd="0" presId="urn:microsoft.com/office/officeart/2008/layout/LinedList"/>
    <dgm:cxn modelId="{12CFAEA7-718B-47E7-B07C-F9B7CF5D5350}" type="presParOf" srcId="{320174FF-2818-4485-B0A5-AFEEA22A7D39}" destId="{1B1585B3-47F7-4711-B243-4229685E248F}" srcOrd="0" destOrd="0" presId="urn:microsoft.com/office/officeart/2008/layout/LinedList"/>
    <dgm:cxn modelId="{06CF6CC2-A762-49F1-8288-17671BCFDB49}" type="presParOf" srcId="{320174FF-2818-4485-B0A5-AFEEA22A7D39}" destId="{21CBA0B7-FA7F-4823-815A-73375AB0899D}" srcOrd="1" destOrd="0" presId="urn:microsoft.com/office/officeart/2008/layout/LinedList"/>
    <dgm:cxn modelId="{62A1C1AC-4D3E-4ECC-99C3-C4F5A8FBEA85}" type="presParOf" srcId="{21CBA0B7-FA7F-4823-815A-73375AB0899D}" destId="{1CAEA323-F758-4F8A-8272-A05F881B1AC2}" srcOrd="0" destOrd="0" presId="urn:microsoft.com/office/officeart/2008/layout/LinedList"/>
    <dgm:cxn modelId="{7B35B35F-A5A5-4CDB-9F4B-F91FE09A1B40}" type="presParOf" srcId="{21CBA0B7-FA7F-4823-815A-73375AB0899D}" destId="{4223348C-47A9-4BDC-A8F5-06666F39C0AC}" srcOrd="1" destOrd="0" presId="urn:microsoft.com/office/officeart/2008/layout/LinedList"/>
    <dgm:cxn modelId="{14319348-8F4B-4327-B701-F25B916D0B39}" type="presParOf" srcId="{320174FF-2818-4485-B0A5-AFEEA22A7D39}" destId="{154270D9-90E9-46AC-96BD-169BB70C92DA}" srcOrd="2" destOrd="0" presId="urn:microsoft.com/office/officeart/2008/layout/LinedList"/>
    <dgm:cxn modelId="{76059C21-0905-438E-B8A9-FACBAE526D5F}" type="presParOf" srcId="{320174FF-2818-4485-B0A5-AFEEA22A7D39}" destId="{B080F3E6-A5A8-44D1-B919-0DFAD978E066}" srcOrd="3" destOrd="0" presId="urn:microsoft.com/office/officeart/2008/layout/LinedList"/>
    <dgm:cxn modelId="{1086A73D-9515-4991-9261-8D8717FC256A}" type="presParOf" srcId="{B080F3E6-A5A8-44D1-B919-0DFAD978E066}" destId="{04A91696-FE7F-4847-94CE-2A8EB68555EA}" srcOrd="0" destOrd="0" presId="urn:microsoft.com/office/officeart/2008/layout/LinedList"/>
    <dgm:cxn modelId="{252F83AA-420F-4225-8EA3-75EDA8166880}" type="presParOf" srcId="{B080F3E6-A5A8-44D1-B919-0DFAD978E066}" destId="{AB0E1E87-D915-46F3-8B6A-2FE79007F14D}" srcOrd="1" destOrd="0" presId="urn:microsoft.com/office/officeart/2008/layout/LinedList"/>
    <dgm:cxn modelId="{E2610C6A-759F-4B12-B550-F50DB79C941B}" type="presParOf" srcId="{320174FF-2818-4485-B0A5-AFEEA22A7D39}" destId="{0D8A3FF3-F8CD-4240-98F2-66D96E7E4351}" srcOrd="4" destOrd="0" presId="urn:microsoft.com/office/officeart/2008/layout/LinedList"/>
    <dgm:cxn modelId="{04BAEAA2-1DA8-4C12-BDC0-F6EC61A62852}" type="presParOf" srcId="{320174FF-2818-4485-B0A5-AFEEA22A7D39}" destId="{8E067B65-68D6-403F-AA8F-E5D9BF4B6E56}" srcOrd="5" destOrd="0" presId="urn:microsoft.com/office/officeart/2008/layout/LinedList"/>
    <dgm:cxn modelId="{4E2727B4-A326-4019-8D5B-6E46296F4953}" type="presParOf" srcId="{8E067B65-68D6-403F-AA8F-E5D9BF4B6E56}" destId="{FB0ADD8E-606E-4A67-9F44-07AED5165A82}" srcOrd="0" destOrd="0" presId="urn:microsoft.com/office/officeart/2008/layout/LinedList"/>
    <dgm:cxn modelId="{6FD0A8C0-9A57-4C53-BBBA-4086BB2D0B3B}" type="presParOf" srcId="{8E067B65-68D6-403F-AA8F-E5D9BF4B6E56}" destId="{16F5A4CD-84D6-4EDE-A2DB-B3ED25DAE384}" srcOrd="1" destOrd="0" presId="urn:microsoft.com/office/officeart/2008/layout/LinedList"/>
    <dgm:cxn modelId="{2AC25023-A021-4552-A379-E8C9C98AA447}" type="presParOf" srcId="{320174FF-2818-4485-B0A5-AFEEA22A7D39}" destId="{EDA4067C-8B95-48B4-AE84-996A6BBF5883}" srcOrd="6" destOrd="0" presId="urn:microsoft.com/office/officeart/2008/layout/LinedList"/>
    <dgm:cxn modelId="{1B3ADA81-2FF5-4FED-AFBF-A9CB19102F49}" type="presParOf" srcId="{320174FF-2818-4485-B0A5-AFEEA22A7D39}" destId="{3A5BB2AB-9BFA-429F-A684-2B9E38EB096B}" srcOrd="7" destOrd="0" presId="urn:microsoft.com/office/officeart/2008/layout/LinedList"/>
    <dgm:cxn modelId="{203F5663-5E1C-4BA9-9891-BFEE2A5CAE4F}" type="presParOf" srcId="{3A5BB2AB-9BFA-429F-A684-2B9E38EB096B}" destId="{F3BF6AA3-A835-43FB-A804-AE1197C5EBEC}" srcOrd="0" destOrd="0" presId="urn:microsoft.com/office/officeart/2008/layout/LinedList"/>
    <dgm:cxn modelId="{29C1BA35-84C0-4305-A55D-3E7679AE03E8}" type="presParOf" srcId="{3A5BB2AB-9BFA-429F-A684-2B9E38EB096B}" destId="{1958D3E7-8A63-4B14-8487-CFDA378BA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9CCCD8-3E0B-44AD-9D28-45D632A411D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F76759-A3D1-4D01-AE59-77FE9AABC8AD}">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Aspecte/probleme </a:t>
          </a:r>
          <a:r>
            <a:rPr lang="ro-RO" dirty="0">
              <a:latin typeface="Tahoma" panose="020B0604030504040204" pitchFamily="34" charset="0"/>
              <a:ea typeface="Tahoma" panose="020B0604030504040204" pitchFamily="34" charset="0"/>
              <a:cs typeface="Tahoma" panose="020B0604030504040204" pitchFamily="34" charset="0"/>
            </a:rPr>
            <a:t>de soluționat, trebuie prioritizate. </a:t>
          </a:r>
          <a:r>
            <a:rPr lang="ro-RO" b="1" dirty="0">
              <a:latin typeface="Tahoma" panose="020B0604030504040204" pitchFamily="34" charset="0"/>
              <a:ea typeface="Tahoma" panose="020B0604030504040204" pitchFamily="34" charset="0"/>
              <a:cs typeface="Tahoma" panose="020B0604030504040204" pitchFamily="34" charset="0"/>
            </a:rPr>
            <a:t>Tabel </a:t>
          </a:r>
          <a:r>
            <a:rPr lang="ro-RO" dirty="0">
              <a:latin typeface="Tahoma" panose="020B0604030504040204" pitchFamily="34" charset="0"/>
              <a:ea typeface="Tahoma" panose="020B0604030504040204" pitchFamily="34" charset="0"/>
              <a:cs typeface="Tahoma" panose="020B0604030504040204" pitchFamily="34" charset="0"/>
            </a:rPr>
            <a:t>importanță-cost.</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F657A143-71D0-49B4-9ABB-AC9777C7DB0F}" type="parTrans" cxnId="{5DC383CD-9FDE-4BA8-8C82-D73DF6E1ED84}">
      <dgm:prSet/>
      <dgm:spPr/>
      <dgm:t>
        <a:bodyPr/>
        <a:lstStyle/>
        <a:p>
          <a:endParaRPr lang="en-US"/>
        </a:p>
      </dgm:t>
    </dgm:pt>
    <dgm:pt modelId="{D755952A-1855-4762-AD29-A5D8ECC04A6A}" type="sibTrans" cxnId="{5DC383CD-9FDE-4BA8-8C82-D73DF6E1ED84}">
      <dgm:prSet/>
      <dgm:spPr/>
      <dgm:t>
        <a:bodyPr/>
        <a:lstStyle/>
        <a:p>
          <a:endParaRPr lang="en-US"/>
        </a:p>
      </dgm:t>
    </dgm:pt>
    <dgm:pt modelId="{ED05DEA3-4E64-48D1-83CC-75269CFA2B5F}">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Importanța: </a:t>
          </a:r>
          <a:r>
            <a:rPr lang="ro-RO" dirty="0">
              <a:latin typeface="Tahoma" panose="020B0604030504040204" pitchFamily="34" charset="0"/>
              <a:ea typeface="Tahoma" panose="020B0604030504040204" pitchFamily="34" charset="0"/>
              <a:cs typeface="Tahoma" panose="020B0604030504040204" pitchFamily="34" charset="0"/>
            </a:rPr>
            <a:t>independentă de cost. Scală: </a:t>
          </a:r>
          <a:r>
            <a:rPr lang="ro-RO" b="1" dirty="0">
              <a:latin typeface="Tahoma" panose="020B0604030504040204" pitchFamily="34" charset="0"/>
              <a:ea typeface="Tahoma" panose="020B0604030504040204" pitchFamily="34" charset="0"/>
              <a:cs typeface="Tahoma" panose="020B0604030504040204" pitchFamily="34" charset="0"/>
            </a:rPr>
            <a:t>M</a:t>
          </a:r>
          <a:r>
            <a:rPr lang="ro-RO" dirty="0">
              <a:latin typeface="Tahoma" panose="020B0604030504040204" pitchFamily="34" charset="0"/>
              <a:ea typeface="Tahoma" panose="020B0604030504040204" pitchFamily="34" charset="0"/>
              <a:cs typeface="Tahoma" panose="020B0604030504040204" pitchFamily="34" charset="0"/>
            </a:rPr>
            <a:t>=</a:t>
          </a:r>
          <a:r>
            <a:rPr lang="ro-RO" i="1" dirty="0">
              <a:latin typeface="Tahoma" panose="020B0604030504040204" pitchFamily="34" charset="0"/>
              <a:ea typeface="Tahoma" panose="020B0604030504040204" pitchFamily="34" charset="0"/>
              <a:cs typeface="Tahoma" panose="020B0604030504040204" pitchFamily="34" charset="0"/>
            </a:rPr>
            <a:t>must fix</a:t>
          </a:r>
          <a:r>
            <a:rPr lang="ro-RO" dirty="0">
              <a:latin typeface="Tahoma" panose="020B0604030504040204" pitchFamily="34" charset="0"/>
              <a:ea typeface="Tahoma" panose="020B0604030504040204" pitchFamily="34" charset="0"/>
              <a:cs typeface="Tahoma" panose="020B0604030504040204" pitchFamily="34" charset="0"/>
            </a:rPr>
            <a:t>, </a:t>
          </a:r>
          <a:r>
            <a:rPr lang="ro-RO" b="1" dirty="0">
              <a:latin typeface="Tahoma" panose="020B0604030504040204" pitchFamily="34" charset="0"/>
              <a:ea typeface="Tahoma" panose="020B0604030504040204" pitchFamily="34" charset="0"/>
              <a:cs typeface="Tahoma" panose="020B0604030504040204" pitchFamily="34" charset="0"/>
            </a:rPr>
            <a:t>5....1</a:t>
          </a:r>
          <a:r>
            <a:rPr lang="ro-RO" dirty="0">
              <a:latin typeface="Tahoma" panose="020B0604030504040204" pitchFamily="34" charset="0"/>
              <a:ea typeface="Tahoma" panose="020B0604030504040204" pitchFamily="34" charset="0"/>
              <a:cs typeface="Tahoma" panose="020B0604030504040204" pitchFamily="34" charset="0"/>
            </a:rPr>
            <a:t>. Criterii: relevanță, impact, șanse de repetare (factor de ajustare), cauzarea unor erori ulterioare.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E23D354-92E1-4527-89B5-BBA50A1AF935}" type="parTrans" cxnId="{499D55E4-2425-4590-BBBC-43CF51745D42}">
      <dgm:prSet/>
      <dgm:spPr/>
      <dgm:t>
        <a:bodyPr/>
        <a:lstStyle/>
        <a:p>
          <a:endParaRPr lang="en-US"/>
        </a:p>
      </dgm:t>
    </dgm:pt>
    <dgm:pt modelId="{FFF18F8A-FFB6-4388-BD2C-2F98755FE33E}" type="sibTrans" cxnId="{499D55E4-2425-4590-BBBC-43CF51745D42}">
      <dgm:prSet/>
      <dgm:spPr/>
      <dgm:t>
        <a:bodyPr/>
        <a:lstStyle/>
        <a:p>
          <a:endParaRPr lang="en-US"/>
        </a:p>
      </dgm:t>
    </dgm:pt>
    <dgm:pt modelId="{5CD2F07B-0D29-440D-8B46-1A209549EF68}">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Costul remedierii: </a:t>
          </a:r>
          <a:r>
            <a:rPr lang="ro-RO">
              <a:latin typeface="Tahoma" panose="020B0604030504040204" pitchFamily="34" charset="0"/>
              <a:ea typeface="Tahoma" panose="020B0604030504040204" pitchFamily="34" charset="0"/>
              <a:cs typeface="Tahoma" panose="020B0604030504040204" pitchFamily="34" charset="0"/>
            </a:rPr>
            <a:t>estimat în persoane-oră (inclus costul pentru </a:t>
          </a:r>
          <a:r>
            <a:rPr lang="ro-RO" i="1">
              <a:latin typeface="Tahoma" panose="020B0604030504040204" pitchFamily="34" charset="0"/>
              <a:ea typeface="Tahoma" panose="020B0604030504040204" pitchFamily="34" charset="0"/>
              <a:cs typeface="Tahoma" panose="020B0604030504040204" pitchFamily="34" charset="0"/>
            </a:rPr>
            <a:t>redesign</a:t>
          </a:r>
          <a:r>
            <a:rPr lang="ro-RO">
              <a:latin typeface="Tahoma" panose="020B0604030504040204" pitchFamily="34" charset="0"/>
              <a:ea typeface="Tahoma" panose="020B0604030504040204" pitchFamily="34" charset="0"/>
              <a:cs typeface="Tahoma" panose="020B0604030504040204" pitchFamily="34" charset="0"/>
            </a:rPr>
            <a:t>). Poate fi stabilit un cost de grup, pentru un întreg grup de probleme remediate simultan. </a:t>
          </a:r>
          <a:endParaRPr lang="en-US">
            <a:latin typeface="Tahoma" panose="020B0604030504040204" pitchFamily="34" charset="0"/>
            <a:ea typeface="Tahoma" panose="020B0604030504040204" pitchFamily="34" charset="0"/>
            <a:cs typeface="Tahoma" panose="020B0604030504040204" pitchFamily="34" charset="0"/>
          </a:endParaRPr>
        </a:p>
      </dgm:t>
    </dgm:pt>
    <dgm:pt modelId="{23D95230-6FA6-423E-B993-A2D6FA2118DA}" type="parTrans" cxnId="{77962357-D309-4676-B6A1-5FDF71487A0B}">
      <dgm:prSet/>
      <dgm:spPr/>
      <dgm:t>
        <a:bodyPr/>
        <a:lstStyle/>
        <a:p>
          <a:endParaRPr lang="en-US"/>
        </a:p>
      </dgm:t>
    </dgm:pt>
    <dgm:pt modelId="{1BBA67A0-087E-48A6-AFF5-3C4733246F95}" type="sibTrans" cxnId="{77962357-D309-4676-B6A1-5FDF71487A0B}">
      <dgm:prSet/>
      <dgm:spPr/>
      <dgm:t>
        <a:bodyPr/>
        <a:lstStyle/>
        <a:p>
          <a:endParaRPr lang="en-US"/>
        </a:p>
      </dgm:t>
    </dgm:pt>
    <dgm:pt modelId="{9ED1E60A-BDA8-45E1-96FF-A6FB4AF3E75C}">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Raport pentru stabilirea priorității: </a:t>
          </a:r>
          <a:r>
            <a:rPr lang="ro-RO">
              <a:latin typeface="Tahoma" panose="020B0604030504040204" pitchFamily="34" charset="0"/>
              <a:ea typeface="Tahoma" panose="020B0604030504040204" pitchFamily="34" charset="0"/>
              <a:cs typeface="Tahoma" panose="020B0604030504040204" pitchFamily="34" charset="0"/>
            </a:rPr>
            <a:t>(</a:t>
          </a:r>
          <a:r>
            <a:rPr lang="ro-RO" i="1">
              <a:latin typeface="Tahoma" panose="020B0604030504040204" pitchFamily="34" charset="0"/>
              <a:ea typeface="Tahoma" panose="020B0604030504040204" pitchFamily="34" charset="0"/>
              <a:cs typeface="Tahoma" panose="020B0604030504040204" pitchFamily="34" charset="0"/>
            </a:rPr>
            <a:t>priority ratio</a:t>
          </a:r>
          <a:r>
            <a:rPr lang="ro-RO">
              <a:latin typeface="Tahoma" panose="020B0604030504040204" pitchFamily="34" charset="0"/>
              <a:ea typeface="Tahoma" panose="020B0604030504040204" pitchFamily="34" charset="0"/>
              <a:cs typeface="Tahoma" panose="020B0604030504040204" pitchFamily="34" charset="0"/>
            </a:rPr>
            <a:t>)</a:t>
          </a:r>
          <a:r>
            <a:rPr lang="ro-RO" b="1">
              <a:latin typeface="Tahoma" panose="020B0604030504040204" pitchFamily="34" charset="0"/>
              <a:ea typeface="Tahoma" panose="020B0604030504040204" pitchFamily="34" charset="0"/>
              <a:cs typeface="Tahoma" panose="020B0604030504040204" pitchFamily="34" charset="0"/>
            </a:rPr>
            <a:t> </a:t>
          </a:r>
          <a:r>
            <a:rPr lang="ro-RO">
              <a:latin typeface="Tahoma" panose="020B0604030504040204" pitchFamily="34" charset="0"/>
              <a:ea typeface="Tahoma" panose="020B0604030504040204" pitchFamily="34" charset="0"/>
              <a:cs typeface="Tahoma" panose="020B0604030504040204" pitchFamily="34" charset="0"/>
            </a:rPr>
            <a:t>(importanța/cost)*1000. </a:t>
          </a:r>
          <a:endParaRPr lang="en-US">
            <a:latin typeface="Tahoma" panose="020B0604030504040204" pitchFamily="34" charset="0"/>
            <a:ea typeface="Tahoma" panose="020B0604030504040204" pitchFamily="34" charset="0"/>
            <a:cs typeface="Tahoma" panose="020B0604030504040204" pitchFamily="34" charset="0"/>
          </a:endParaRPr>
        </a:p>
      </dgm:t>
    </dgm:pt>
    <dgm:pt modelId="{788626EF-46E2-419C-AC01-16F52F50FE1A}" type="parTrans" cxnId="{E1BA1755-AC8A-4288-8F09-762482D6844D}">
      <dgm:prSet/>
      <dgm:spPr/>
      <dgm:t>
        <a:bodyPr/>
        <a:lstStyle/>
        <a:p>
          <a:endParaRPr lang="en-US"/>
        </a:p>
      </dgm:t>
    </dgm:pt>
    <dgm:pt modelId="{514F269F-B680-426B-AE9F-FE44339438BF}" type="sibTrans" cxnId="{E1BA1755-AC8A-4288-8F09-762482D6844D}">
      <dgm:prSet/>
      <dgm:spPr/>
      <dgm:t>
        <a:bodyPr/>
        <a:lstStyle/>
        <a:p>
          <a:endParaRPr lang="en-US"/>
        </a:p>
      </dgm:t>
    </dgm:pt>
    <dgm:pt modelId="{96615CCE-C35E-49EF-940A-F634C32E90DE}">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Ierarhizare: </a:t>
          </a:r>
          <a:r>
            <a:rPr lang="ro-RO" dirty="0">
              <a:latin typeface="Tahoma" panose="020B0604030504040204" pitchFamily="34" charset="0"/>
              <a:ea typeface="Tahoma" panose="020B0604030504040204" pitchFamily="34" charset="0"/>
              <a:cs typeface="Tahoma" panose="020B0604030504040204" pitchFamily="34" charset="0"/>
            </a:rPr>
            <a:t>folosind </a:t>
          </a:r>
          <a:r>
            <a:rPr lang="ro-RO" i="1" dirty="0">
              <a:latin typeface="Tahoma" panose="020B0604030504040204" pitchFamily="34" charset="0"/>
              <a:ea typeface="Tahoma" panose="020B0604030504040204" pitchFamily="34" charset="0"/>
              <a:cs typeface="Tahoma" panose="020B0604030504040204" pitchFamily="34" charset="0"/>
            </a:rPr>
            <a:t>priority ratio.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4EC60485-2162-478B-9631-9B34D6A9B1B0}" type="parTrans" cxnId="{CCB91EEA-CCF1-4B33-A3C1-1130BD957C53}">
      <dgm:prSet/>
      <dgm:spPr/>
      <dgm:t>
        <a:bodyPr/>
        <a:lstStyle/>
        <a:p>
          <a:endParaRPr lang="en-US"/>
        </a:p>
      </dgm:t>
    </dgm:pt>
    <dgm:pt modelId="{AF621E5A-4AB4-4C76-A430-24665A10745E}" type="sibTrans" cxnId="{CCB91EEA-CCF1-4B33-A3C1-1130BD957C53}">
      <dgm:prSet/>
      <dgm:spPr/>
      <dgm:t>
        <a:bodyPr/>
        <a:lstStyle/>
        <a:p>
          <a:endParaRPr lang="en-US"/>
        </a:p>
      </dgm:t>
    </dgm:pt>
    <dgm:pt modelId="{99DC2B80-0EDD-42A0-98BF-B4CF0C901A53}">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Cost cumulativ: </a:t>
          </a:r>
          <a:r>
            <a:rPr lang="ro-RO">
              <a:latin typeface="Tahoma" panose="020B0604030504040204" pitchFamily="34" charset="0"/>
              <a:ea typeface="Tahoma" panose="020B0604030504040204" pitchFamily="34" charset="0"/>
              <a:cs typeface="Tahoma" panose="020B0604030504040204" pitchFamily="34" charset="0"/>
            </a:rPr>
            <a:t>costul remedierii tuturor problemelor cu prioritate mai mică sau egală cu cea curentă.</a:t>
          </a:r>
          <a:endParaRPr lang="en-US">
            <a:latin typeface="Tahoma" panose="020B0604030504040204" pitchFamily="34" charset="0"/>
            <a:ea typeface="Tahoma" panose="020B0604030504040204" pitchFamily="34" charset="0"/>
            <a:cs typeface="Tahoma" panose="020B0604030504040204" pitchFamily="34" charset="0"/>
          </a:endParaRPr>
        </a:p>
      </dgm:t>
    </dgm:pt>
    <dgm:pt modelId="{5D984509-6630-4A96-989B-BE26AC1834D5}" type="parTrans" cxnId="{E126EBF0-BDEF-48E1-BEC9-25941473A84F}">
      <dgm:prSet/>
      <dgm:spPr/>
      <dgm:t>
        <a:bodyPr/>
        <a:lstStyle/>
        <a:p>
          <a:endParaRPr lang="en-US"/>
        </a:p>
      </dgm:t>
    </dgm:pt>
    <dgm:pt modelId="{989B23B0-5D3F-478C-A34C-ED8E5B939375}" type="sibTrans" cxnId="{E126EBF0-BDEF-48E1-BEC9-25941473A84F}">
      <dgm:prSet/>
      <dgm:spPr/>
      <dgm:t>
        <a:bodyPr/>
        <a:lstStyle/>
        <a:p>
          <a:endParaRPr lang="en-US"/>
        </a:p>
      </dgm:t>
    </dgm:pt>
    <dgm:pt modelId="{565F3E18-BA46-480E-B5CA-2FDF6A4642F2}">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Linie de accesibilitate </a:t>
          </a:r>
          <a:r>
            <a:rPr lang="ro-RO" dirty="0">
              <a:latin typeface="Tahoma" panose="020B0604030504040204" pitchFamily="34" charset="0"/>
              <a:ea typeface="Tahoma" panose="020B0604030504040204" pitchFamily="34" charset="0"/>
              <a:cs typeface="Tahoma" panose="020B0604030504040204" pitchFamily="34" charset="0"/>
            </a:rPr>
            <a:t>(</a:t>
          </a:r>
          <a:r>
            <a:rPr lang="ro-RO" i="1" dirty="0">
              <a:latin typeface="Tahoma" panose="020B0604030504040204" pitchFamily="34" charset="0"/>
              <a:ea typeface="Tahoma" panose="020B0604030504040204" pitchFamily="34" charset="0"/>
              <a:cs typeface="Tahoma" panose="020B0604030504040204" pitchFamily="34" charset="0"/>
            </a:rPr>
            <a:t>line of affordability</a:t>
          </a:r>
          <a:r>
            <a:rPr lang="ro-RO" dirty="0">
              <a:latin typeface="Tahoma" panose="020B0604030504040204" pitchFamily="34" charset="0"/>
              <a:ea typeface="Tahoma" panose="020B0604030504040204" pitchFamily="34" charset="0"/>
              <a:cs typeface="Tahoma" panose="020B0604030504040204" pitchFamily="34" charset="0"/>
            </a:rPr>
            <a:t>): depinde de resursele disponibile.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2CC3E5EA-FC94-497E-B2A1-6455DDEA3072}" type="parTrans" cxnId="{07217CB2-98BB-4D17-89A1-520C44A1422E}">
      <dgm:prSet/>
      <dgm:spPr/>
      <dgm:t>
        <a:bodyPr/>
        <a:lstStyle/>
        <a:p>
          <a:endParaRPr lang="en-US"/>
        </a:p>
      </dgm:t>
    </dgm:pt>
    <dgm:pt modelId="{25049D28-1D20-4FFF-B994-65A867BA24F9}" type="sibTrans" cxnId="{07217CB2-98BB-4D17-89A1-520C44A1422E}">
      <dgm:prSet/>
      <dgm:spPr/>
      <dgm:t>
        <a:bodyPr/>
        <a:lstStyle/>
        <a:p>
          <a:endParaRPr lang="en-US"/>
        </a:p>
      </dgm:t>
    </dgm:pt>
    <dgm:pt modelId="{5FC3A568-4F6A-48BF-A198-06E0EDB5D0AF}">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Rezoluții / concluzii.</a:t>
          </a:r>
          <a:endParaRPr lang="en-US">
            <a:latin typeface="Tahoma" panose="020B0604030504040204" pitchFamily="34" charset="0"/>
            <a:ea typeface="Tahoma" panose="020B0604030504040204" pitchFamily="34" charset="0"/>
            <a:cs typeface="Tahoma" panose="020B0604030504040204" pitchFamily="34" charset="0"/>
          </a:endParaRPr>
        </a:p>
      </dgm:t>
    </dgm:pt>
    <dgm:pt modelId="{B18EBC49-4A44-4A5E-AB04-CA064AAC635C}" type="parTrans" cxnId="{A11C6CB0-3BE5-4902-B2DC-ADA45CEAB5FD}">
      <dgm:prSet/>
      <dgm:spPr/>
      <dgm:t>
        <a:bodyPr/>
        <a:lstStyle/>
        <a:p>
          <a:endParaRPr lang="en-US"/>
        </a:p>
      </dgm:t>
    </dgm:pt>
    <dgm:pt modelId="{7A9C6ABF-9568-4FCE-98B0-C612E15E87B2}" type="sibTrans" cxnId="{A11C6CB0-3BE5-4902-B2DC-ADA45CEAB5FD}">
      <dgm:prSet/>
      <dgm:spPr/>
      <dgm:t>
        <a:bodyPr/>
        <a:lstStyle/>
        <a:p>
          <a:endParaRPr lang="en-US"/>
        </a:p>
      </dgm:t>
    </dgm:pt>
    <dgm:pt modelId="{C45452C5-6473-4E83-BB4E-9C2456352D6B}" type="pres">
      <dgm:prSet presAssocID="{CE9CCCD8-3E0B-44AD-9D28-45D632A411D6}" presName="vert0" presStyleCnt="0">
        <dgm:presLayoutVars>
          <dgm:dir/>
          <dgm:animOne val="branch"/>
          <dgm:animLvl val="lvl"/>
        </dgm:presLayoutVars>
      </dgm:prSet>
      <dgm:spPr/>
    </dgm:pt>
    <dgm:pt modelId="{18E6F02A-16E4-49AD-A54E-D7BBD28777B9}" type="pres">
      <dgm:prSet presAssocID="{73F76759-A3D1-4D01-AE59-77FE9AABC8AD}" presName="thickLine" presStyleLbl="alignNode1" presStyleIdx="0" presStyleCnt="8"/>
      <dgm:spPr/>
    </dgm:pt>
    <dgm:pt modelId="{98F6C01D-9A79-4F6A-9187-40F7EF4523F7}" type="pres">
      <dgm:prSet presAssocID="{73F76759-A3D1-4D01-AE59-77FE9AABC8AD}" presName="horz1" presStyleCnt="0"/>
      <dgm:spPr/>
    </dgm:pt>
    <dgm:pt modelId="{8D12EF47-AF50-48E2-B046-6E110DE71F73}" type="pres">
      <dgm:prSet presAssocID="{73F76759-A3D1-4D01-AE59-77FE9AABC8AD}" presName="tx1" presStyleLbl="revTx" presStyleIdx="0" presStyleCnt="8"/>
      <dgm:spPr/>
    </dgm:pt>
    <dgm:pt modelId="{948C7F66-58E0-407C-9DB5-208E04820669}" type="pres">
      <dgm:prSet presAssocID="{73F76759-A3D1-4D01-AE59-77FE9AABC8AD}" presName="vert1" presStyleCnt="0"/>
      <dgm:spPr/>
    </dgm:pt>
    <dgm:pt modelId="{9E9DB2B7-6802-4BB3-B352-62C02D2B3328}" type="pres">
      <dgm:prSet presAssocID="{ED05DEA3-4E64-48D1-83CC-75269CFA2B5F}" presName="thickLine" presStyleLbl="alignNode1" presStyleIdx="1" presStyleCnt="8"/>
      <dgm:spPr/>
    </dgm:pt>
    <dgm:pt modelId="{72E24B5A-FDB6-413C-835D-B1A46B3F8C92}" type="pres">
      <dgm:prSet presAssocID="{ED05DEA3-4E64-48D1-83CC-75269CFA2B5F}" presName="horz1" presStyleCnt="0"/>
      <dgm:spPr/>
    </dgm:pt>
    <dgm:pt modelId="{6E982222-D9C2-4994-A370-0178F0126024}" type="pres">
      <dgm:prSet presAssocID="{ED05DEA3-4E64-48D1-83CC-75269CFA2B5F}" presName="tx1" presStyleLbl="revTx" presStyleIdx="1" presStyleCnt="8"/>
      <dgm:spPr/>
    </dgm:pt>
    <dgm:pt modelId="{F70CDB2B-D475-4016-8553-48DAE7BF915B}" type="pres">
      <dgm:prSet presAssocID="{ED05DEA3-4E64-48D1-83CC-75269CFA2B5F}" presName="vert1" presStyleCnt="0"/>
      <dgm:spPr/>
    </dgm:pt>
    <dgm:pt modelId="{9E556BAC-5EDB-4EEF-B74A-2A7DE5521FAD}" type="pres">
      <dgm:prSet presAssocID="{5CD2F07B-0D29-440D-8B46-1A209549EF68}" presName="thickLine" presStyleLbl="alignNode1" presStyleIdx="2" presStyleCnt="8"/>
      <dgm:spPr/>
    </dgm:pt>
    <dgm:pt modelId="{FC7DA18F-BE53-4FA2-9294-6C56C342B903}" type="pres">
      <dgm:prSet presAssocID="{5CD2F07B-0D29-440D-8B46-1A209549EF68}" presName="horz1" presStyleCnt="0"/>
      <dgm:spPr/>
    </dgm:pt>
    <dgm:pt modelId="{952BF136-6B45-4DAB-B79C-7971918498B7}" type="pres">
      <dgm:prSet presAssocID="{5CD2F07B-0D29-440D-8B46-1A209549EF68}" presName="tx1" presStyleLbl="revTx" presStyleIdx="2" presStyleCnt="8"/>
      <dgm:spPr/>
    </dgm:pt>
    <dgm:pt modelId="{EF4C7714-F180-471E-B90B-5BFA6C6264B8}" type="pres">
      <dgm:prSet presAssocID="{5CD2F07B-0D29-440D-8B46-1A209549EF68}" presName="vert1" presStyleCnt="0"/>
      <dgm:spPr/>
    </dgm:pt>
    <dgm:pt modelId="{2D757055-D8CE-4E20-97B0-6BA4B3AB0A59}" type="pres">
      <dgm:prSet presAssocID="{9ED1E60A-BDA8-45E1-96FF-A6FB4AF3E75C}" presName="thickLine" presStyleLbl="alignNode1" presStyleIdx="3" presStyleCnt="8"/>
      <dgm:spPr/>
    </dgm:pt>
    <dgm:pt modelId="{46A843ED-EB93-4912-97F9-08B5790175CF}" type="pres">
      <dgm:prSet presAssocID="{9ED1E60A-BDA8-45E1-96FF-A6FB4AF3E75C}" presName="horz1" presStyleCnt="0"/>
      <dgm:spPr/>
    </dgm:pt>
    <dgm:pt modelId="{8EE46207-5039-4AB8-B9A4-3C86A38E6572}" type="pres">
      <dgm:prSet presAssocID="{9ED1E60A-BDA8-45E1-96FF-A6FB4AF3E75C}" presName="tx1" presStyleLbl="revTx" presStyleIdx="3" presStyleCnt="8"/>
      <dgm:spPr/>
    </dgm:pt>
    <dgm:pt modelId="{ED5EB39B-26D1-4FCA-B1C7-12AC788A093C}" type="pres">
      <dgm:prSet presAssocID="{9ED1E60A-BDA8-45E1-96FF-A6FB4AF3E75C}" presName="vert1" presStyleCnt="0"/>
      <dgm:spPr/>
    </dgm:pt>
    <dgm:pt modelId="{71E78DA4-8B05-4984-956A-AA14273A8B6F}" type="pres">
      <dgm:prSet presAssocID="{96615CCE-C35E-49EF-940A-F634C32E90DE}" presName="thickLine" presStyleLbl="alignNode1" presStyleIdx="4" presStyleCnt="8"/>
      <dgm:spPr/>
    </dgm:pt>
    <dgm:pt modelId="{D23920A0-6382-47EA-91AE-F8FE20941F8D}" type="pres">
      <dgm:prSet presAssocID="{96615CCE-C35E-49EF-940A-F634C32E90DE}" presName="horz1" presStyleCnt="0"/>
      <dgm:spPr/>
    </dgm:pt>
    <dgm:pt modelId="{A726DA0F-6D33-4FB0-B7BB-A51E89BCA5ED}" type="pres">
      <dgm:prSet presAssocID="{96615CCE-C35E-49EF-940A-F634C32E90DE}" presName="tx1" presStyleLbl="revTx" presStyleIdx="4" presStyleCnt="8"/>
      <dgm:spPr/>
    </dgm:pt>
    <dgm:pt modelId="{5883B355-E9D8-4EF4-9C2E-D429F03CEB33}" type="pres">
      <dgm:prSet presAssocID="{96615CCE-C35E-49EF-940A-F634C32E90DE}" presName="vert1" presStyleCnt="0"/>
      <dgm:spPr/>
    </dgm:pt>
    <dgm:pt modelId="{A5336750-8020-4931-81D5-A077BF2E1718}" type="pres">
      <dgm:prSet presAssocID="{99DC2B80-0EDD-42A0-98BF-B4CF0C901A53}" presName="thickLine" presStyleLbl="alignNode1" presStyleIdx="5" presStyleCnt="8"/>
      <dgm:spPr/>
    </dgm:pt>
    <dgm:pt modelId="{6F3750E4-CD69-4E61-8066-9BB233491064}" type="pres">
      <dgm:prSet presAssocID="{99DC2B80-0EDD-42A0-98BF-B4CF0C901A53}" presName="horz1" presStyleCnt="0"/>
      <dgm:spPr/>
    </dgm:pt>
    <dgm:pt modelId="{852149FF-4217-42F3-9CA9-1197C53F8440}" type="pres">
      <dgm:prSet presAssocID="{99DC2B80-0EDD-42A0-98BF-B4CF0C901A53}" presName="tx1" presStyleLbl="revTx" presStyleIdx="5" presStyleCnt="8"/>
      <dgm:spPr/>
    </dgm:pt>
    <dgm:pt modelId="{81AE1346-7221-4A97-B71C-FC9C1449E8C6}" type="pres">
      <dgm:prSet presAssocID="{99DC2B80-0EDD-42A0-98BF-B4CF0C901A53}" presName="vert1" presStyleCnt="0"/>
      <dgm:spPr/>
    </dgm:pt>
    <dgm:pt modelId="{16A39083-943F-4A4F-8D54-EA9803B0E797}" type="pres">
      <dgm:prSet presAssocID="{565F3E18-BA46-480E-B5CA-2FDF6A4642F2}" presName="thickLine" presStyleLbl="alignNode1" presStyleIdx="6" presStyleCnt="8"/>
      <dgm:spPr/>
    </dgm:pt>
    <dgm:pt modelId="{657F36A9-075C-4F07-A354-DEBD151DE8B5}" type="pres">
      <dgm:prSet presAssocID="{565F3E18-BA46-480E-B5CA-2FDF6A4642F2}" presName="horz1" presStyleCnt="0"/>
      <dgm:spPr/>
    </dgm:pt>
    <dgm:pt modelId="{73468B38-901A-4855-A8C4-A22B9A03CB7E}" type="pres">
      <dgm:prSet presAssocID="{565F3E18-BA46-480E-B5CA-2FDF6A4642F2}" presName="tx1" presStyleLbl="revTx" presStyleIdx="6" presStyleCnt="8"/>
      <dgm:spPr/>
    </dgm:pt>
    <dgm:pt modelId="{0CC62AAC-C589-4534-94BD-521FF897F902}" type="pres">
      <dgm:prSet presAssocID="{565F3E18-BA46-480E-B5CA-2FDF6A4642F2}" presName="vert1" presStyleCnt="0"/>
      <dgm:spPr/>
    </dgm:pt>
    <dgm:pt modelId="{855F46DC-ACD4-4A88-A875-791DEF534365}" type="pres">
      <dgm:prSet presAssocID="{5FC3A568-4F6A-48BF-A198-06E0EDB5D0AF}" presName="thickLine" presStyleLbl="alignNode1" presStyleIdx="7" presStyleCnt="8"/>
      <dgm:spPr/>
    </dgm:pt>
    <dgm:pt modelId="{6170BCF8-75B4-4655-860F-2A6DB21BA1B4}" type="pres">
      <dgm:prSet presAssocID="{5FC3A568-4F6A-48BF-A198-06E0EDB5D0AF}" presName="horz1" presStyleCnt="0"/>
      <dgm:spPr/>
    </dgm:pt>
    <dgm:pt modelId="{A58E7D64-8F4F-4FB0-A5BD-56ED5C35B5D2}" type="pres">
      <dgm:prSet presAssocID="{5FC3A568-4F6A-48BF-A198-06E0EDB5D0AF}" presName="tx1" presStyleLbl="revTx" presStyleIdx="7" presStyleCnt="8"/>
      <dgm:spPr/>
    </dgm:pt>
    <dgm:pt modelId="{C58CAE67-7AA8-4DAB-B3C5-296B75CA9826}" type="pres">
      <dgm:prSet presAssocID="{5FC3A568-4F6A-48BF-A198-06E0EDB5D0AF}" presName="vert1" presStyleCnt="0"/>
      <dgm:spPr/>
    </dgm:pt>
  </dgm:ptLst>
  <dgm:cxnLst>
    <dgm:cxn modelId="{61F93F16-FB95-476B-95F7-189A92F80259}" type="presOf" srcId="{9ED1E60A-BDA8-45E1-96FF-A6FB4AF3E75C}" destId="{8EE46207-5039-4AB8-B9A4-3C86A38E6572}" srcOrd="0" destOrd="0" presId="urn:microsoft.com/office/officeart/2008/layout/LinedList"/>
    <dgm:cxn modelId="{A04A5119-35E8-49A1-A7B2-20C9820F1DFB}" type="presOf" srcId="{5FC3A568-4F6A-48BF-A198-06E0EDB5D0AF}" destId="{A58E7D64-8F4F-4FB0-A5BD-56ED5C35B5D2}" srcOrd="0" destOrd="0" presId="urn:microsoft.com/office/officeart/2008/layout/LinedList"/>
    <dgm:cxn modelId="{129B4F3F-7A77-4201-A4B3-E5E23FE0417D}" type="presOf" srcId="{5CD2F07B-0D29-440D-8B46-1A209549EF68}" destId="{952BF136-6B45-4DAB-B79C-7971918498B7}" srcOrd="0" destOrd="0" presId="urn:microsoft.com/office/officeart/2008/layout/LinedList"/>
    <dgm:cxn modelId="{DDEAC15C-BF95-4368-86F3-7218C0801D9F}" type="presOf" srcId="{73F76759-A3D1-4D01-AE59-77FE9AABC8AD}" destId="{8D12EF47-AF50-48E2-B046-6E110DE71F73}" srcOrd="0" destOrd="0" presId="urn:microsoft.com/office/officeart/2008/layout/LinedList"/>
    <dgm:cxn modelId="{CF9FF06C-BE7F-43A7-B1E2-25B1D929949F}" type="presOf" srcId="{CE9CCCD8-3E0B-44AD-9D28-45D632A411D6}" destId="{C45452C5-6473-4E83-BB4E-9C2456352D6B}" srcOrd="0" destOrd="0" presId="urn:microsoft.com/office/officeart/2008/layout/LinedList"/>
    <dgm:cxn modelId="{CA6A726F-5670-4014-B8B7-94888E1AFC2F}" type="presOf" srcId="{99DC2B80-0EDD-42A0-98BF-B4CF0C901A53}" destId="{852149FF-4217-42F3-9CA9-1197C53F8440}" srcOrd="0" destOrd="0" presId="urn:microsoft.com/office/officeart/2008/layout/LinedList"/>
    <dgm:cxn modelId="{21529B52-6476-4480-A0C9-672BEBA86F44}" type="presOf" srcId="{96615CCE-C35E-49EF-940A-F634C32E90DE}" destId="{A726DA0F-6D33-4FB0-B7BB-A51E89BCA5ED}" srcOrd="0" destOrd="0" presId="urn:microsoft.com/office/officeart/2008/layout/LinedList"/>
    <dgm:cxn modelId="{E1BA1755-AC8A-4288-8F09-762482D6844D}" srcId="{CE9CCCD8-3E0B-44AD-9D28-45D632A411D6}" destId="{9ED1E60A-BDA8-45E1-96FF-A6FB4AF3E75C}" srcOrd="3" destOrd="0" parTransId="{788626EF-46E2-419C-AC01-16F52F50FE1A}" sibTransId="{514F269F-B680-426B-AE9F-FE44339438BF}"/>
    <dgm:cxn modelId="{77962357-D309-4676-B6A1-5FDF71487A0B}" srcId="{CE9CCCD8-3E0B-44AD-9D28-45D632A411D6}" destId="{5CD2F07B-0D29-440D-8B46-1A209549EF68}" srcOrd="2" destOrd="0" parTransId="{23D95230-6FA6-423E-B993-A2D6FA2118DA}" sibTransId="{1BBA67A0-087E-48A6-AFF5-3C4733246F95}"/>
    <dgm:cxn modelId="{A11C6CB0-3BE5-4902-B2DC-ADA45CEAB5FD}" srcId="{CE9CCCD8-3E0B-44AD-9D28-45D632A411D6}" destId="{5FC3A568-4F6A-48BF-A198-06E0EDB5D0AF}" srcOrd="7" destOrd="0" parTransId="{B18EBC49-4A44-4A5E-AB04-CA064AAC635C}" sibTransId="{7A9C6ABF-9568-4FCE-98B0-C612E15E87B2}"/>
    <dgm:cxn modelId="{07217CB2-98BB-4D17-89A1-520C44A1422E}" srcId="{CE9CCCD8-3E0B-44AD-9D28-45D632A411D6}" destId="{565F3E18-BA46-480E-B5CA-2FDF6A4642F2}" srcOrd="6" destOrd="0" parTransId="{2CC3E5EA-FC94-497E-B2A1-6455DDEA3072}" sibTransId="{25049D28-1D20-4FFF-B994-65A867BA24F9}"/>
    <dgm:cxn modelId="{497208BA-B927-4782-9ED2-32395F2B1BCC}" type="presOf" srcId="{ED05DEA3-4E64-48D1-83CC-75269CFA2B5F}" destId="{6E982222-D9C2-4994-A370-0178F0126024}" srcOrd="0" destOrd="0" presId="urn:microsoft.com/office/officeart/2008/layout/LinedList"/>
    <dgm:cxn modelId="{5DC383CD-9FDE-4BA8-8C82-D73DF6E1ED84}" srcId="{CE9CCCD8-3E0B-44AD-9D28-45D632A411D6}" destId="{73F76759-A3D1-4D01-AE59-77FE9AABC8AD}" srcOrd="0" destOrd="0" parTransId="{F657A143-71D0-49B4-9ABB-AC9777C7DB0F}" sibTransId="{D755952A-1855-4762-AD29-A5D8ECC04A6A}"/>
    <dgm:cxn modelId="{86BC28E3-28E2-4F9C-9DB0-1F8D0C0A2202}" type="presOf" srcId="{565F3E18-BA46-480E-B5CA-2FDF6A4642F2}" destId="{73468B38-901A-4855-A8C4-A22B9A03CB7E}" srcOrd="0" destOrd="0" presId="urn:microsoft.com/office/officeart/2008/layout/LinedList"/>
    <dgm:cxn modelId="{499D55E4-2425-4590-BBBC-43CF51745D42}" srcId="{CE9CCCD8-3E0B-44AD-9D28-45D632A411D6}" destId="{ED05DEA3-4E64-48D1-83CC-75269CFA2B5F}" srcOrd="1" destOrd="0" parTransId="{3E23D354-92E1-4527-89B5-BBA50A1AF935}" sibTransId="{FFF18F8A-FFB6-4388-BD2C-2F98755FE33E}"/>
    <dgm:cxn modelId="{CCB91EEA-CCF1-4B33-A3C1-1130BD957C53}" srcId="{CE9CCCD8-3E0B-44AD-9D28-45D632A411D6}" destId="{96615CCE-C35E-49EF-940A-F634C32E90DE}" srcOrd="4" destOrd="0" parTransId="{4EC60485-2162-478B-9631-9B34D6A9B1B0}" sibTransId="{AF621E5A-4AB4-4C76-A430-24665A10745E}"/>
    <dgm:cxn modelId="{E126EBF0-BDEF-48E1-BEC9-25941473A84F}" srcId="{CE9CCCD8-3E0B-44AD-9D28-45D632A411D6}" destId="{99DC2B80-0EDD-42A0-98BF-B4CF0C901A53}" srcOrd="5" destOrd="0" parTransId="{5D984509-6630-4A96-989B-BE26AC1834D5}" sibTransId="{989B23B0-5D3F-478C-A34C-ED8E5B939375}"/>
    <dgm:cxn modelId="{AB971D50-A5E1-48B2-A3B1-1818C8B7BC84}" type="presParOf" srcId="{C45452C5-6473-4E83-BB4E-9C2456352D6B}" destId="{18E6F02A-16E4-49AD-A54E-D7BBD28777B9}" srcOrd="0" destOrd="0" presId="urn:microsoft.com/office/officeart/2008/layout/LinedList"/>
    <dgm:cxn modelId="{992334E9-3EF6-45A5-A77B-D393B71935FC}" type="presParOf" srcId="{C45452C5-6473-4E83-BB4E-9C2456352D6B}" destId="{98F6C01D-9A79-4F6A-9187-40F7EF4523F7}" srcOrd="1" destOrd="0" presId="urn:microsoft.com/office/officeart/2008/layout/LinedList"/>
    <dgm:cxn modelId="{D43C0D3E-7F7A-4611-B88D-32E6E9F083F9}" type="presParOf" srcId="{98F6C01D-9A79-4F6A-9187-40F7EF4523F7}" destId="{8D12EF47-AF50-48E2-B046-6E110DE71F73}" srcOrd="0" destOrd="0" presId="urn:microsoft.com/office/officeart/2008/layout/LinedList"/>
    <dgm:cxn modelId="{8DAC0FFD-3271-4C0F-BC7C-E965D686CA25}" type="presParOf" srcId="{98F6C01D-9A79-4F6A-9187-40F7EF4523F7}" destId="{948C7F66-58E0-407C-9DB5-208E04820669}" srcOrd="1" destOrd="0" presId="urn:microsoft.com/office/officeart/2008/layout/LinedList"/>
    <dgm:cxn modelId="{762DFEB7-2E35-4BCB-B061-95B9D19FC4AE}" type="presParOf" srcId="{C45452C5-6473-4E83-BB4E-9C2456352D6B}" destId="{9E9DB2B7-6802-4BB3-B352-62C02D2B3328}" srcOrd="2" destOrd="0" presId="urn:microsoft.com/office/officeart/2008/layout/LinedList"/>
    <dgm:cxn modelId="{F8EE990F-44C7-4247-AB72-56806370E391}" type="presParOf" srcId="{C45452C5-6473-4E83-BB4E-9C2456352D6B}" destId="{72E24B5A-FDB6-413C-835D-B1A46B3F8C92}" srcOrd="3" destOrd="0" presId="urn:microsoft.com/office/officeart/2008/layout/LinedList"/>
    <dgm:cxn modelId="{5285B468-B2CC-4468-BF22-AC9F9A7687B8}" type="presParOf" srcId="{72E24B5A-FDB6-413C-835D-B1A46B3F8C92}" destId="{6E982222-D9C2-4994-A370-0178F0126024}" srcOrd="0" destOrd="0" presId="urn:microsoft.com/office/officeart/2008/layout/LinedList"/>
    <dgm:cxn modelId="{EB220336-E8C7-4E81-9438-94DD716A2CEB}" type="presParOf" srcId="{72E24B5A-FDB6-413C-835D-B1A46B3F8C92}" destId="{F70CDB2B-D475-4016-8553-48DAE7BF915B}" srcOrd="1" destOrd="0" presId="urn:microsoft.com/office/officeart/2008/layout/LinedList"/>
    <dgm:cxn modelId="{38EA673F-3495-4E98-ACFF-5D429AFEA35F}" type="presParOf" srcId="{C45452C5-6473-4E83-BB4E-9C2456352D6B}" destId="{9E556BAC-5EDB-4EEF-B74A-2A7DE5521FAD}" srcOrd="4" destOrd="0" presId="urn:microsoft.com/office/officeart/2008/layout/LinedList"/>
    <dgm:cxn modelId="{B9CE47C3-98B1-48A6-83C5-80964B9F69FF}" type="presParOf" srcId="{C45452C5-6473-4E83-BB4E-9C2456352D6B}" destId="{FC7DA18F-BE53-4FA2-9294-6C56C342B903}" srcOrd="5" destOrd="0" presId="urn:microsoft.com/office/officeart/2008/layout/LinedList"/>
    <dgm:cxn modelId="{B1190DC2-E653-4A3D-AA7E-9E1345FD4663}" type="presParOf" srcId="{FC7DA18F-BE53-4FA2-9294-6C56C342B903}" destId="{952BF136-6B45-4DAB-B79C-7971918498B7}" srcOrd="0" destOrd="0" presId="urn:microsoft.com/office/officeart/2008/layout/LinedList"/>
    <dgm:cxn modelId="{06CEAD4C-5DD1-49D4-A4C6-C16A1F7F3B9A}" type="presParOf" srcId="{FC7DA18F-BE53-4FA2-9294-6C56C342B903}" destId="{EF4C7714-F180-471E-B90B-5BFA6C6264B8}" srcOrd="1" destOrd="0" presId="urn:microsoft.com/office/officeart/2008/layout/LinedList"/>
    <dgm:cxn modelId="{957DECCC-9341-4DB8-807C-0E18B6811B10}" type="presParOf" srcId="{C45452C5-6473-4E83-BB4E-9C2456352D6B}" destId="{2D757055-D8CE-4E20-97B0-6BA4B3AB0A59}" srcOrd="6" destOrd="0" presId="urn:microsoft.com/office/officeart/2008/layout/LinedList"/>
    <dgm:cxn modelId="{B6E2E60B-5B38-4DF3-B3DF-4672A7DFBFED}" type="presParOf" srcId="{C45452C5-6473-4E83-BB4E-9C2456352D6B}" destId="{46A843ED-EB93-4912-97F9-08B5790175CF}" srcOrd="7" destOrd="0" presId="urn:microsoft.com/office/officeart/2008/layout/LinedList"/>
    <dgm:cxn modelId="{B33A3B09-78D9-4326-9F2F-3FEB04FE4429}" type="presParOf" srcId="{46A843ED-EB93-4912-97F9-08B5790175CF}" destId="{8EE46207-5039-4AB8-B9A4-3C86A38E6572}" srcOrd="0" destOrd="0" presId="urn:microsoft.com/office/officeart/2008/layout/LinedList"/>
    <dgm:cxn modelId="{458DDAE1-FC65-480A-AB55-CCCB274019E3}" type="presParOf" srcId="{46A843ED-EB93-4912-97F9-08B5790175CF}" destId="{ED5EB39B-26D1-4FCA-B1C7-12AC788A093C}" srcOrd="1" destOrd="0" presId="urn:microsoft.com/office/officeart/2008/layout/LinedList"/>
    <dgm:cxn modelId="{6DD8CF62-C3CA-40C8-A353-70C591F16B5D}" type="presParOf" srcId="{C45452C5-6473-4E83-BB4E-9C2456352D6B}" destId="{71E78DA4-8B05-4984-956A-AA14273A8B6F}" srcOrd="8" destOrd="0" presId="urn:microsoft.com/office/officeart/2008/layout/LinedList"/>
    <dgm:cxn modelId="{CE393266-69A6-4BBB-9DBB-ABF45E60D783}" type="presParOf" srcId="{C45452C5-6473-4E83-BB4E-9C2456352D6B}" destId="{D23920A0-6382-47EA-91AE-F8FE20941F8D}" srcOrd="9" destOrd="0" presId="urn:microsoft.com/office/officeart/2008/layout/LinedList"/>
    <dgm:cxn modelId="{D3832FB7-BAF6-4F40-AF28-75708A3C597F}" type="presParOf" srcId="{D23920A0-6382-47EA-91AE-F8FE20941F8D}" destId="{A726DA0F-6D33-4FB0-B7BB-A51E89BCA5ED}" srcOrd="0" destOrd="0" presId="urn:microsoft.com/office/officeart/2008/layout/LinedList"/>
    <dgm:cxn modelId="{3D66493C-2511-4FBA-ACE5-B8F046C98435}" type="presParOf" srcId="{D23920A0-6382-47EA-91AE-F8FE20941F8D}" destId="{5883B355-E9D8-4EF4-9C2E-D429F03CEB33}" srcOrd="1" destOrd="0" presId="urn:microsoft.com/office/officeart/2008/layout/LinedList"/>
    <dgm:cxn modelId="{31FC7EEF-A9E3-4C44-B4C6-22D5463D6D31}" type="presParOf" srcId="{C45452C5-6473-4E83-BB4E-9C2456352D6B}" destId="{A5336750-8020-4931-81D5-A077BF2E1718}" srcOrd="10" destOrd="0" presId="urn:microsoft.com/office/officeart/2008/layout/LinedList"/>
    <dgm:cxn modelId="{C7D79F43-3E66-4390-94A8-117F1DAB94F1}" type="presParOf" srcId="{C45452C5-6473-4E83-BB4E-9C2456352D6B}" destId="{6F3750E4-CD69-4E61-8066-9BB233491064}" srcOrd="11" destOrd="0" presId="urn:microsoft.com/office/officeart/2008/layout/LinedList"/>
    <dgm:cxn modelId="{AB86B0BF-2ACD-4B29-9D4E-621E725775E5}" type="presParOf" srcId="{6F3750E4-CD69-4E61-8066-9BB233491064}" destId="{852149FF-4217-42F3-9CA9-1197C53F8440}" srcOrd="0" destOrd="0" presId="urn:microsoft.com/office/officeart/2008/layout/LinedList"/>
    <dgm:cxn modelId="{EFCDC163-0C91-46B2-8F25-3B5FEC6367EC}" type="presParOf" srcId="{6F3750E4-CD69-4E61-8066-9BB233491064}" destId="{81AE1346-7221-4A97-B71C-FC9C1449E8C6}" srcOrd="1" destOrd="0" presId="urn:microsoft.com/office/officeart/2008/layout/LinedList"/>
    <dgm:cxn modelId="{B7EC2418-52AE-4D69-8C62-AE965B63D02B}" type="presParOf" srcId="{C45452C5-6473-4E83-BB4E-9C2456352D6B}" destId="{16A39083-943F-4A4F-8D54-EA9803B0E797}" srcOrd="12" destOrd="0" presId="urn:microsoft.com/office/officeart/2008/layout/LinedList"/>
    <dgm:cxn modelId="{3F5264D7-B073-4BA5-A6F4-B674D4EF8E2C}" type="presParOf" srcId="{C45452C5-6473-4E83-BB4E-9C2456352D6B}" destId="{657F36A9-075C-4F07-A354-DEBD151DE8B5}" srcOrd="13" destOrd="0" presId="urn:microsoft.com/office/officeart/2008/layout/LinedList"/>
    <dgm:cxn modelId="{C619E8E9-5316-4E62-829F-FC31FDC68333}" type="presParOf" srcId="{657F36A9-075C-4F07-A354-DEBD151DE8B5}" destId="{73468B38-901A-4855-A8C4-A22B9A03CB7E}" srcOrd="0" destOrd="0" presId="urn:microsoft.com/office/officeart/2008/layout/LinedList"/>
    <dgm:cxn modelId="{D58E27D8-287D-4351-B6DD-E571E8E88C72}" type="presParOf" srcId="{657F36A9-075C-4F07-A354-DEBD151DE8B5}" destId="{0CC62AAC-C589-4534-94BD-521FF897F902}" srcOrd="1" destOrd="0" presId="urn:microsoft.com/office/officeart/2008/layout/LinedList"/>
    <dgm:cxn modelId="{2015CFA4-F1C4-4A87-9A18-D98705936C52}" type="presParOf" srcId="{C45452C5-6473-4E83-BB4E-9C2456352D6B}" destId="{855F46DC-ACD4-4A88-A875-791DEF534365}" srcOrd="14" destOrd="0" presId="urn:microsoft.com/office/officeart/2008/layout/LinedList"/>
    <dgm:cxn modelId="{DF135411-EA93-441F-81EA-17C579C54A01}" type="presParOf" srcId="{C45452C5-6473-4E83-BB4E-9C2456352D6B}" destId="{6170BCF8-75B4-4655-860F-2A6DB21BA1B4}" srcOrd="15" destOrd="0" presId="urn:microsoft.com/office/officeart/2008/layout/LinedList"/>
    <dgm:cxn modelId="{949DC288-2D7B-4371-B847-05A440C725A4}" type="presParOf" srcId="{6170BCF8-75B4-4655-860F-2A6DB21BA1B4}" destId="{A58E7D64-8F4F-4FB0-A5BD-56ED5C35B5D2}" srcOrd="0" destOrd="0" presId="urn:microsoft.com/office/officeart/2008/layout/LinedList"/>
    <dgm:cxn modelId="{927B3211-FB91-4801-A451-D8902456C050}" type="presParOf" srcId="{6170BCF8-75B4-4655-860F-2A6DB21BA1B4}" destId="{C58CAE67-7AA8-4DAB-B3C5-296B75CA982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1121FB-0164-4D00-BB88-C8F10F2C2EC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E3F2354-FE9D-4872-BD3F-A8DD00ADF324}">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Scopul: </a:t>
          </a:r>
          <a:r>
            <a:rPr lang="ro-RO" dirty="0">
              <a:latin typeface="Tahoma" panose="020B0604030504040204" pitchFamily="34" charset="0"/>
              <a:ea typeface="Tahoma" panose="020B0604030504040204" pitchFamily="34" charset="0"/>
              <a:cs typeface="Tahoma" panose="020B0604030504040204" pitchFamily="34" charset="0"/>
            </a:rPr>
            <a:t>diferă de la etapă la etapă, poate fi evaluat întregul sistem/produs,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-ul conceptual, etc. Pot exista și scopuri restrânse.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6019B39-F2BC-4D7D-A4DE-287F97C9A6E1}" type="parTrans" cxnId="{79C3444D-E589-43E8-A1AD-CCD32D751CC8}">
      <dgm:prSet/>
      <dgm:spPr/>
      <dgm:t>
        <a:bodyPr/>
        <a:lstStyle/>
        <a:p>
          <a:endParaRPr lang="en-US"/>
        </a:p>
      </dgm:t>
    </dgm:pt>
    <dgm:pt modelId="{458172D5-AB34-4F04-9DF4-CB0CB564D33C}" type="sibTrans" cxnId="{79C3444D-E589-43E8-A1AD-CCD32D751CC8}">
      <dgm:prSet/>
      <dgm:spPr/>
      <dgm:t>
        <a:bodyPr/>
        <a:lstStyle/>
        <a:p>
          <a:endParaRPr lang="en-US"/>
        </a:p>
      </dgm:t>
    </dgm:pt>
    <dgm:pt modelId="{E477AABE-770D-456A-A6D7-AECE0ADD8C78}">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Rigoarea: </a:t>
          </a:r>
          <a:r>
            <a:rPr lang="ro-RO" dirty="0">
              <a:latin typeface="Tahoma" panose="020B0604030504040204" pitchFamily="34" charset="0"/>
              <a:ea typeface="Tahoma" panose="020B0604030504040204" pitchFamily="34" charset="0"/>
              <a:cs typeface="Tahoma" panose="020B0604030504040204" pitchFamily="34" charset="0"/>
            </a:rPr>
            <a:t>la orice nivel de rigoare, depinde de etapă (în etapele inițiale un nivel ridicat de rigoare nu ar fi util), de context (</a:t>
          </a:r>
          <a:r>
            <a:rPr lang="ro-RO" i="1" dirty="0">
              <a:latin typeface="Tahoma" panose="020B0604030504040204" pitchFamily="34" charset="0"/>
              <a:ea typeface="Tahoma" panose="020B0604030504040204" pitchFamily="34" charset="0"/>
              <a:cs typeface="Tahoma" panose="020B0604030504040204" pitchFamily="34" charset="0"/>
            </a:rPr>
            <a:t>enterprise systems </a:t>
          </a:r>
          <a:r>
            <a:rPr lang="ro-RO" dirty="0">
              <a:latin typeface="Tahoma" panose="020B0604030504040204" pitchFamily="34" charset="0"/>
              <a:ea typeface="Tahoma" panose="020B0604030504040204" pitchFamily="34" charset="0"/>
              <a:cs typeface="Tahoma" panose="020B0604030504040204" pitchFamily="34" charset="0"/>
            </a:rPr>
            <a:t>– rigoare adecvată).</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1E6E65CB-A12A-4F07-8395-2BAA75CAAC80}" type="parTrans" cxnId="{6B4F7010-3D96-4082-9EDE-DC4E4F819C15}">
      <dgm:prSet/>
      <dgm:spPr/>
      <dgm:t>
        <a:bodyPr/>
        <a:lstStyle/>
        <a:p>
          <a:endParaRPr lang="en-US"/>
        </a:p>
      </dgm:t>
    </dgm:pt>
    <dgm:pt modelId="{9600788B-0E1D-4B99-A099-21FDCAD50066}" type="sibTrans" cxnId="{6B4F7010-3D96-4082-9EDE-DC4E4F819C15}">
      <dgm:prSet/>
      <dgm:spPr/>
      <dgm:t>
        <a:bodyPr/>
        <a:lstStyle/>
        <a:p>
          <a:endParaRPr lang="en-US"/>
        </a:p>
      </dgm:t>
    </dgm:pt>
    <dgm:pt modelId="{895F651B-D0A7-44D3-A858-263A94BD83E2}" type="pres">
      <dgm:prSet presAssocID="{771121FB-0164-4D00-BB88-C8F10F2C2ECC}" presName="linear" presStyleCnt="0">
        <dgm:presLayoutVars>
          <dgm:animLvl val="lvl"/>
          <dgm:resizeHandles val="exact"/>
        </dgm:presLayoutVars>
      </dgm:prSet>
      <dgm:spPr/>
    </dgm:pt>
    <dgm:pt modelId="{C8087F9D-FCA3-49AC-9401-B9FF4F0DE0CE}" type="pres">
      <dgm:prSet presAssocID="{0E3F2354-FE9D-4872-BD3F-A8DD00ADF324}" presName="parentText" presStyleLbl="node1" presStyleIdx="0" presStyleCnt="2">
        <dgm:presLayoutVars>
          <dgm:chMax val="0"/>
          <dgm:bulletEnabled val="1"/>
        </dgm:presLayoutVars>
      </dgm:prSet>
      <dgm:spPr/>
    </dgm:pt>
    <dgm:pt modelId="{8C3F91B5-F3CF-4DA5-9B03-3CE8E33FB045}" type="pres">
      <dgm:prSet presAssocID="{458172D5-AB34-4F04-9DF4-CB0CB564D33C}" presName="spacer" presStyleCnt="0"/>
      <dgm:spPr/>
    </dgm:pt>
    <dgm:pt modelId="{D3465791-B748-4F7A-A9D2-D698DDDA18CB}" type="pres">
      <dgm:prSet presAssocID="{E477AABE-770D-456A-A6D7-AECE0ADD8C78}" presName="parentText" presStyleLbl="node1" presStyleIdx="1" presStyleCnt="2">
        <dgm:presLayoutVars>
          <dgm:chMax val="0"/>
          <dgm:bulletEnabled val="1"/>
        </dgm:presLayoutVars>
      </dgm:prSet>
      <dgm:spPr/>
    </dgm:pt>
  </dgm:ptLst>
  <dgm:cxnLst>
    <dgm:cxn modelId="{6B4F7010-3D96-4082-9EDE-DC4E4F819C15}" srcId="{771121FB-0164-4D00-BB88-C8F10F2C2ECC}" destId="{E477AABE-770D-456A-A6D7-AECE0ADD8C78}" srcOrd="1" destOrd="0" parTransId="{1E6E65CB-A12A-4F07-8395-2BAA75CAAC80}" sibTransId="{9600788B-0E1D-4B99-A099-21FDCAD50066}"/>
    <dgm:cxn modelId="{79C3444D-E589-43E8-A1AD-CCD32D751CC8}" srcId="{771121FB-0164-4D00-BB88-C8F10F2C2ECC}" destId="{0E3F2354-FE9D-4872-BD3F-A8DD00ADF324}" srcOrd="0" destOrd="0" parTransId="{E6019B39-F2BC-4D7D-A4DE-287F97C9A6E1}" sibTransId="{458172D5-AB34-4F04-9DF4-CB0CB564D33C}"/>
    <dgm:cxn modelId="{E406C17A-8799-43C3-8EE2-A289C174E37F}" type="presOf" srcId="{771121FB-0164-4D00-BB88-C8F10F2C2ECC}" destId="{895F651B-D0A7-44D3-A858-263A94BD83E2}" srcOrd="0" destOrd="0" presId="urn:microsoft.com/office/officeart/2005/8/layout/vList2"/>
    <dgm:cxn modelId="{35BD9BBA-0622-4A0C-8036-B47D4CAF860A}" type="presOf" srcId="{E477AABE-770D-456A-A6D7-AECE0ADD8C78}" destId="{D3465791-B748-4F7A-A9D2-D698DDDA18CB}" srcOrd="0" destOrd="0" presId="urn:microsoft.com/office/officeart/2005/8/layout/vList2"/>
    <dgm:cxn modelId="{CBEE7ACE-F177-4082-A24A-65AE099DFCEE}" type="presOf" srcId="{0E3F2354-FE9D-4872-BD3F-A8DD00ADF324}" destId="{C8087F9D-FCA3-49AC-9401-B9FF4F0DE0CE}" srcOrd="0" destOrd="0" presId="urn:microsoft.com/office/officeart/2005/8/layout/vList2"/>
    <dgm:cxn modelId="{1B7BEB60-B3C2-42F5-9B8A-C42CC22F6174}" type="presParOf" srcId="{895F651B-D0A7-44D3-A858-263A94BD83E2}" destId="{C8087F9D-FCA3-49AC-9401-B9FF4F0DE0CE}" srcOrd="0" destOrd="0" presId="urn:microsoft.com/office/officeart/2005/8/layout/vList2"/>
    <dgm:cxn modelId="{0D114520-7C24-48DC-96B2-121B3D2A8292}" type="presParOf" srcId="{895F651B-D0A7-44D3-A858-263A94BD83E2}" destId="{8C3F91B5-F3CF-4DA5-9B03-3CE8E33FB045}" srcOrd="1" destOrd="0" presId="urn:microsoft.com/office/officeart/2005/8/layout/vList2"/>
    <dgm:cxn modelId="{4CE880CC-9E18-4859-8D8E-FC805EE44E76}" type="presParOf" srcId="{895F651B-D0A7-44D3-A858-263A94BD83E2}" destId="{D3465791-B748-4F7A-A9D2-D698DDDA18C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D2DF07-E3D0-4A4D-9720-4806E5413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D87B59-89AA-4A2A-A655-E32ECFB4D20C}">
      <dgm:prSe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Utilizabilitate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3383438-C5D6-4064-9A11-FBD4484E4DFD}" type="parTrans" cxnId="{FB68A305-2CE5-4A3F-834F-B93D3E1795E5}">
      <dgm:prSet/>
      <dgm:spPr/>
      <dgm:t>
        <a:bodyPr/>
        <a:lstStyle/>
        <a:p>
          <a:endParaRPr lang="en-US"/>
        </a:p>
      </dgm:t>
    </dgm:pt>
    <dgm:pt modelId="{F6CEC99E-DDB5-4924-95C5-4ECDACD0F959}" type="sibTrans" cxnId="{FB68A305-2CE5-4A3F-834F-B93D3E1795E5}">
      <dgm:prSet/>
      <dgm:spPr/>
      <dgm:t>
        <a:bodyPr/>
        <a:lstStyle/>
        <a:p>
          <a:endParaRPr lang="en-US"/>
        </a:p>
      </dgm:t>
    </dgm:pt>
    <dgm:pt modelId="{BB28AE1E-0C55-4EA4-81C5-CA99C8F1C465}">
      <dgm:prSet/>
      <dgm:spPr/>
      <dgm:t>
        <a:bodyPr/>
        <a:lstStyle/>
        <a:p>
          <a:r>
            <a:rPr lang="ro-RO">
              <a:latin typeface="Tahoma" panose="020B0604030504040204" pitchFamily="34" charset="0"/>
              <a:ea typeface="Tahoma" panose="020B0604030504040204" pitchFamily="34" charset="0"/>
              <a:cs typeface="Tahoma" panose="020B0604030504040204" pitchFamily="34" charset="0"/>
            </a:rPr>
            <a:t>Ușurința de utilizare, performanță, productivitate, eficiență, evitarea erorilor, accesibilitatea, ușurința de învățare / reținere a funcționalităților.</a:t>
          </a:r>
          <a:endParaRPr lang="en-US">
            <a:latin typeface="Tahoma" panose="020B0604030504040204" pitchFamily="34" charset="0"/>
            <a:ea typeface="Tahoma" panose="020B0604030504040204" pitchFamily="34" charset="0"/>
            <a:cs typeface="Tahoma" panose="020B0604030504040204" pitchFamily="34" charset="0"/>
          </a:endParaRPr>
        </a:p>
      </dgm:t>
    </dgm:pt>
    <dgm:pt modelId="{89708392-AC47-4043-B773-BD9582746493}" type="parTrans" cxnId="{934BEEDE-EB21-442C-A1F1-D761902E65AE}">
      <dgm:prSet/>
      <dgm:spPr/>
      <dgm:t>
        <a:bodyPr/>
        <a:lstStyle/>
        <a:p>
          <a:endParaRPr lang="en-US"/>
        </a:p>
      </dgm:t>
    </dgm:pt>
    <dgm:pt modelId="{2B1B7F80-A0CD-4202-A720-6905A829D1EB}" type="sibTrans" cxnId="{934BEEDE-EB21-442C-A1F1-D761902E65AE}">
      <dgm:prSet/>
      <dgm:spPr/>
      <dgm:t>
        <a:bodyPr/>
        <a:lstStyle/>
        <a:p>
          <a:endParaRPr lang="en-US"/>
        </a:p>
      </dgm:t>
    </dgm:pt>
    <dgm:pt modelId="{74B0E9F9-5E34-4093-B465-19439C23E01B}">
      <dgm:prSet/>
      <dgm:spPr/>
      <dgm:t>
        <a:bodyPr/>
        <a:lstStyle/>
        <a:p>
          <a:r>
            <a:rPr lang="ro-RO">
              <a:latin typeface="Tahoma" panose="020B0604030504040204" pitchFamily="34" charset="0"/>
              <a:ea typeface="Tahoma" panose="020B0604030504040204" pitchFamily="34" charset="0"/>
              <a:cs typeface="Tahoma" panose="020B0604030504040204" pitchFamily="34" charset="0"/>
            </a:rPr>
            <a:t>Cât de ușor este de folosit produsul?</a:t>
          </a:r>
          <a:endParaRPr lang="en-US">
            <a:latin typeface="Tahoma" panose="020B0604030504040204" pitchFamily="34" charset="0"/>
            <a:ea typeface="Tahoma" panose="020B0604030504040204" pitchFamily="34" charset="0"/>
            <a:cs typeface="Tahoma" panose="020B0604030504040204" pitchFamily="34" charset="0"/>
          </a:endParaRPr>
        </a:p>
      </dgm:t>
    </dgm:pt>
    <dgm:pt modelId="{A6165126-396C-4363-80D9-490B0DBDB313}" type="parTrans" cxnId="{5418B819-566D-4327-B457-1706A31B3456}">
      <dgm:prSet/>
      <dgm:spPr/>
      <dgm:t>
        <a:bodyPr/>
        <a:lstStyle/>
        <a:p>
          <a:endParaRPr lang="en-US"/>
        </a:p>
      </dgm:t>
    </dgm:pt>
    <dgm:pt modelId="{4D5BC3CD-562F-4FA3-AA70-24EFEA3CD7D5}" type="sibTrans" cxnId="{5418B819-566D-4327-B457-1706A31B3456}">
      <dgm:prSet/>
      <dgm:spPr/>
      <dgm:t>
        <a:bodyPr/>
        <a:lstStyle/>
        <a:p>
          <a:endParaRPr lang="en-US"/>
        </a:p>
      </dgm:t>
    </dgm:pt>
    <dgm:pt modelId="{90865E53-5B71-40EB-86BE-200E940D4D50}">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Utilitate</a:t>
          </a:r>
          <a:endParaRPr lang="en-US">
            <a:latin typeface="Tahoma" panose="020B0604030504040204" pitchFamily="34" charset="0"/>
            <a:ea typeface="Tahoma" panose="020B0604030504040204" pitchFamily="34" charset="0"/>
            <a:cs typeface="Tahoma" panose="020B0604030504040204" pitchFamily="34" charset="0"/>
          </a:endParaRPr>
        </a:p>
      </dgm:t>
    </dgm:pt>
    <dgm:pt modelId="{DF34C49F-1592-49FD-A732-136BAC05CD0E}" type="parTrans" cxnId="{BA8590A7-C0BB-4BA6-8C93-2017C0BB4C83}">
      <dgm:prSet/>
      <dgm:spPr/>
      <dgm:t>
        <a:bodyPr/>
        <a:lstStyle/>
        <a:p>
          <a:endParaRPr lang="en-US"/>
        </a:p>
      </dgm:t>
    </dgm:pt>
    <dgm:pt modelId="{05742156-E83C-4ED8-A0F3-FD8320CC5BD0}" type="sibTrans" cxnId="{BA8590A7-C0BB-4BA6-8C93-2017C0BB4C83}">
      <dgm:prSet/>
      <dgm:spPr/>
      <dgm:t>
        <a:bodyPr/>
        <a:lstStyle/>
        <a:p>
          <a:endParaRPr lang="en-US"/>
        </a:p>
      </dgm:t>
    </dgm:pt>
    <dgm:pt modelId="{6A82A571-7502-4743-BD74-D17B66DA8260}">
      <dgm:prSet/>
      <dgm:spPr/>
      <dgm:t>
        <a:bodyPr/>
        <a:lstStyle/>
        <a:p>
          <a:r>
            <a:rPr lang="ro-RO">
              <a:latin typeface="Tahoma" panose="020B0604030504040204" pitchFamily="34" charset="0"/>
              <a:ea typeface="Tahoma" panose="020B0604030504040204" pitchFamily="34" charset="0"/>
              <a:cs typeface="Tahoma" panose="020B0604030504040204" pitchFamily="34" charset="0"/>
            </a:rPr>
            <a:t>Puterea și funcționalitatea produsului.</a:t>
          </a:r>
          <a:endParaRPr lang="en-US">
            <a:latin typeface="Tahoma" panose="020B0604030504040204" pitchFamily="34" charset="0"/>
            <a:ea typeface="Tahoma" panose="020B0604030504040204" pitchFamily="34" charset="0"/>
            <a:cs typeface="Tahoma" panose="020B0604030504040204" pitchFamily="34" charset="0"/>
          </a:endParaRPr>
        </a:p>
      </dgm:t>
    </dgm:pt>
    <dgm:pt modelId="{49AA7AC1-99CA-486A-8716-69DE76ECD7E8}" type="parTrans" cxnId="{CD344C19-4935-4589-B251-5D3DE6940D10}">
      <dgm:prSet/>
      <dgm:spPr/>
      <dgm:t>
        <a:bodyPr/>
        <a:lstStyle/>
        <a:p>
          <a:endParaRPr lang="en-US"/>
        </a:p>
      </dgm:t>
    </dgm:pt>
    <dgm:pt modelId="{6685C1FD-72F8-4F35-AC92-03D849B24079}" type="sibTrans" cxnId="{CD344C19-4935-4589-B251-5D3DE6940D10}">
      <dgm:prSet/>
      <dgm:spPr/>
      <dgm:t>
        <a:bodyPr/>
        <a:lstStyle/>
        <a:p>
          <a:endParaRPr lang="en-US"/>
        </a:p>
      </dgm:t>
    </dgm:pt>
    <dgm:pt modelId="{FEF10CB9-BA21-4F08-8D3B-E2C1A6009C81}">
      <dgm:prSet/>
      <dgm:spPr/>
      <dgm:t>
        <a:bodyPr/>
        <a:lstStyle/>
        <a:p>
          <a:r>
            <a:rPr lang="ro-RO">
              <a:latin typeface="Tahoma" panose="020B0604030504040204" pitchFamily="34" charset="0"/>
              <a:ea typeface="Tahoma" panose="020B0604030504040204" pitchFamily="34" charset="0"/>
              <a:cs typeface="Tahoma" panose="020B0604030504040204" pitchFamily="34" charset="0"/>
            </a:rPr>
            <a:t>La ce este bun?</a:t>
          </a:r>
          <a:endParaRPr lang="en-US">
            <a:latin typeface="Tahoma" panose="020B0604030504040204" pitchFamily="34" charset="0"/>
            <a:ea typeface="Tahoma" panose="020B0604030504040204" pitchFamily="34" charset="0"/>
            <a:cs typeface="Tahoma" panose="020B0604030504040204" pitchFamily="34" charset="0"/>
          </a:endParaRPr>
        </a:p>
      </dgm:t>
    </dgm:pt>
    <dgm:pt modelId="{F34AEE49-4CB3-480A-94B3-3B7DB507114B}" type="parTrans" cxnId="{A6F7A565-C688-4C9D-A207-476FE4B9F742}">
      <dgm:prSet/>
      <dgm:spPr/>
      <dgm:t>
        <a:bodyPr/>
        <a:lstStyle/>
        <a:p>
          <a:endParaRPr lang="en-US"/>
        </a:p>
      </dgm:t>
    </dgm:pt>
    <dgm:pt modelId="{58AEFD1A-2CD0-40AF-8044-441C676D640E}" type="sibTrans" cxnId="{A6F7A565-C688-4C9D-A207-476FE4B9F742}">
      <dgm:prSet/>
      <dgm:spPr/>
      <dgm:t>
        <a:bodyPr/>
        <a:lstStyle/>
        <a:p>
          <a:endParaRPr lang="en-US"/>
        </a:p>
      </dgm:t>
    </dgm:pt>
    <dgm:pt modelId="{3C2A583A-8B2D-4892-AA61-14A7C596D2BC}">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Impact emoțional</a:t>
          </a:r>
          <a:endParaRPr lang="en-US">
            <a:latin typeface="Tahoma" panose="020B0604030504040204" pitchFamily="34" charset="0"/>
            <a:ea typeface="Tahoma" panose="020B0604030504040204" pitchFamily="34" charset="0"/>
            <a:cs typeface="Tahoma" panose="020B0604030504040204" pitchFamily="34" charset="0"/>
          </a:endParaRPr>
        </a:p>
      </dgm:t>
    </dgm:pt>
    <dgm:pt modelId="{49682E4D-2BEA-452F-882E-8669D7808D0D}" type="parTrans" cxnId="{6B650FCC-6CB2-47E5-A14F-4C2F07431F95}">
      <dgm:prSet/>
      <dgm:spPr/>
      <dgm:t>
        <a:bodyPr/>
        <a:lstStyle/>
        <a:p>
          <a:endParaRPr lang="en-US"/>
        </a:p>
      </dgm:t>
    </dgm:pt>
    <dgm:pt modelId="{4D4DEE8D-6EFE-46F0-93FB-83A8C4832187}" type="sibTrans" cxnId="{6B650FCC-6CB2-47E5-A14F-4C2F07431F95}">
      <dgm:prSet/>
      <dgm:spPr/>
      <dgm:t>
        <a:bodyPr/>
        <a:lstStyle/>
        <a:p>
          <a:endParaRPr lang="en-US"/>
        </a:p>
      </dgm:t>
    </dgm:pt>
    <dgm:pt modelId="{3D5DC87A-6E38-40B0-8D95-F21D0112DFDA}">
      <dgm:prSet/>
      <dgm:spPr/>
      <dgm:t>
        <a:bodyPr/>
        <a:lstStyle/>
        <a:p>
          <a:r>
            <a:rPr lang="ro-RO">
              <a:latin typeface="Tahoma" panose="020B0604030504040204" pitchFamily="34" charset="0"/>
              <a:ea typeface="Tahoma" panose="020B0604030504040204" pitchFamily="34" charset="0"/>
              <a:cs typeface="Tahoma" panose="020B0604030504040204" pitchFamily="34" charset="0"/>
            </a:rPr>
            <a:t>Partea afectivă, bucuria de utilizare a produsului, stârnirea curiozității, aspecte estetice, noutate, surpriză, explorare, ... , </a:t>
          </a:r>
          <a:r>
            <a:rPr lang="en-GB">
              <a:latin typeface="Tahoma" panose="020B0604030504040204" pitchFamily="34" charset="0"/>
              <a:ea typeface="Tahoma" panose="020B0604030504040204" pitchFamily="34" charset="0"/>
              <a:cs typeface="Tahoma" panose="020B0604030504040204" pitchFamily="34" charset="0"/>
            </a:rPr>
            <a:t>“wow!”</a:t>
          </a:r>
          <a:endParaRPr lang="en-US">
            <a:latin typeface="Tahoma" panose="020B0604030504040204" pitchFamily="34" charset="0"/>
            <a:ea typeface="Tahoma" panose="020B0604030504040204" pitchFamily="34" charset="0"/>
            <a:cs typeface="Tahoma" panose="020B0604030504040204" pitchFamily="34" charset="0"/>
          </a:endParaRPr>
        </a:p>
      </dgm:t>
    </dgm:pt>
    <dgm:pt modelId="{5C8846A9-9AC5-454A-9893-7965D91220BB}" type="parTrans" cxnId="{8E6A1A61-6B61-40BF-90CE-C8A6D26C87EA}">
      <dgm:prSet/>
      <dgm:spPr/>
      <dgm:t>
        <a:bodyPr/>
        <a:lstStyle/>
        <a:p>
          <a:endParaRPr lang="en-US"/>
        </a:p>
      </dgm:t>
    </dgm:pt>
    <dgm:pt modelId="{DDFF723A-B94A-4B9A-9057-28FDF64D9870}" type="sibTrans" cxnId="{8E6A1A61-6B61-40BF-90CE-C8A6D26C87EA}">
      <dgm:prSet/>
      <dgm:spPr/>
      <dgm:t>
        <a:bodyPr/>
        <a:lstStyle/>
        <a:p>
          <a:endParaRPr lang="en-US"/>
        </a:p>
      </dgm:t>
    </dgm:pt>
    <dgm:pt modelId="{3DFBBD19-C385-422E-A399-C5C89DA49A81}">
      <dgm:prSet/>
      <dgm:spPr/>
      <dgm:t>
        <a:bodyPr/>
        <a:lstStyle/>
        <a:p>
          <a:r>
            <a:rPr lang="ro-RO">
              <a:latin typeface="Tahoma" panose="020B0604030504040204" pitchFamily="34" charset="0"/>
              <a:ea typeface="Tahoma" panose="020B0604030504040204" pitchFamily="34" charset="0"/>
              <a:cs typeface="Tahoma" panose="020B0604030504040204" pitchFamily="34" charset="0"/>
            </a:rPr>
            <a:t>Legat de emoțiile pozitive</a:t>
          </a:r>
          <a:endParaRPr lang="en-US">
            <a:latin typeface="Tahoma" panose="020B0604030504040204" pitchFamily="34" charset="0"/>
            <a:ea typeface="Tahoma" panose="020B0604030504040204" pitchFamily="34" charset="0"/>
            <a:cs typeface="Tahoma" panose="020B0604030504040204" pitchFamily="34" charset="0"/>
          </a:endParaRPr>
        </a:p>
      </dgm:t>
    </dgm:pt>
    <dgm:pt modelId="{08066AF4-61C9-421D-AC6C-FA2297B66283}" type="parTrans" cxnId="{C4135427-10EF-4F8C-B316-9FDC0E6FA78B}">
      <dgm:prSet/>
      <dgm:spPr/>
      <dgm:t>
        <a:bodyPr/>
        <a:lstStyle/>
        <a:p>
          <a:endParaRPr lang="en-US"/>
        </a:p>
      </dgm:t>
    </dgm:pt>
    <dgm:pt modelId="{54884842-1BCA-4B0D-8705-7C462BDBF6BC}" type="sibTrans" cxnId="{C4135427-10EF-4F8C-B316-9FDC0E6FA78B}">
      <dgm:prSet/>
      <dgm:spPr/>
      <dgm:t>
        <a:bodyPr/>
        <a:lstStyle/>
        <a:p>
          <a:endParaRPr lang="en-US"/>
        </a:p>
      </dgm:t>
    </dgm:pt>
    <dgm:pt modelId="{6CD1C90B-FE43-4F47-9FF2-A5EB12B44DF0}">
      <dgm:prSet/>
      <dgm:spPr/>
      <dgm:t>
        <a:bodyPr/>
        <a:lstStyle/>
        <a:p>
          <a:r>
            <a:rPr lang="ro-RO" b="1">
              <a:latin typeface="Tahoma" panose="020B0604030504040204" pitchFamily="34" charset="0"/>
              <a:ea typeface="Tahoma" panose="020B0604030504040204" pitchFamily="34" charset="0"/>
              <a:cs typeface="Tahoma" panose="020B0604030504040204" pitchFamily="34" charset="0"/>
            </a:rPr>
            <a:t>Persistența valorii în timp</a:t>
          </a:r>
          <a:endParaRPr lang="en-US">
            <a:latin typeface="Tahoma" panose="020B0604030504040204" pitchFamily="34" charset="0"/>
            <a:ea typeface="Tahoma" panose="020B0604030504040204" pitchFamily="34" charset="0"/>
            <a:cs typeface="Tahoma" panose="020B0604030504040204" pitchFamily="34" charset="0"/>
          </a:endParaRPr>
        </a:p>
      </dgm:t>
    </dgm:pt>
    <dgm:pt modelId="{D8FCB946-5E78-43AC-B194-20D3DC8F4B68}" type="parTrans" cxnId="{09018A4F-26E6-42BC-8C10-F825C727D070}">
      <dgm:prSet/>
      <dgm:spPr/>
      <dgm:t>
        <a:bodyPr/>
        <a:lstStyle/>
        <a:p>
          <a:endParaRPr lang="en-US"/>
        </a:p>
      </dgm:t>
    </dgm:pt>
    <dgm:pt modelId="{4671E2B5-E39F-4E32-A505-9FB952B979AE}" type="sibTrans" cxnId="{09018A4F-26E6-42BC-8C10-F825C727D070}">
      <dgm:prSet/>
      <dgm:spPr/>
      <dgm:t>
        <a:bodyPr/>
        <a:lstStyle/>
        <a:p>
          <a:endParaRPr lang="en-US"/>
        </a:p>
      </dgm:t>
    </dgm:pt>
    <dgm:pt modelId="{D475A5E0-57A4-471D-B2AD-A90DDFCEF189}">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Produsul rezistă în timp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65AC0962-8E88-4FD4-812B-B8C681A6DFE6}" type="parTrans" cxnId="{21C8B4D0-6233-4064-B091-A4B2D295FB29}">
      <dgm:prSet/>
      <dgm:spPr/>
      <dgm:t>
        <a:bodyPr/>
        <a:lstStyle/>
        <a:p>
          <a:endParaRPr lang="en-US"/>
        </a:p>
      </dgm:t>
    </dgm:pt>
    <dgm:pt modelId="{0A77C764-6EB7-428A-9149-8A49734DFDD8}" type="sibTrans" cxnId="{21C8B4D0-6233-4064-B091-A4B2D295FB29}">
      <dgm:prSet/>
      <dgm:spPr/>
      <dgm:t>
        <a:bodyPr/>
        <a:lstStyle/>
        <a:p>
          <a:endParaRPr lang="en-US"/>
        </a:p>
      </dgm:t>
    </dgm:pt>
    <dgm:pt modelId="{B7C9B707-ABB5-4B87-8961-1D4D865E131A}">
      <dgm:prSet/>
      <dgm:spPr/>
      <dgm:t>
        <a:bodyPr/>
        <a:lstStyle/>
        <a:p>
          <a:r>
            <a:rPr lang="ro-RO" dirty="0">
              <a:latin typeface="Tahoma" panose="020B0604030504040204" pitchFamily="34" charset="0"/>
              <a:ea typeface="Tahoma" panose="020B0604030504040204" pitchFamily="34" charset="0"/>
              <a:cs typeface="Tahoma" panose="020B0604030504040204" pitchFamily="34" charset="0"/>
            </a:rPr>
            <a:t>Relație personală stabilită în timp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D833A48D-7C32-4E33-A269-295AA57BC390}" type="parTrans" cxnId="{B292D116-4299-44EC-8E4A-1CA6DD47B75A}">
      <dgm:prSet/>
      <dgm:spPr/>
      <dgm:t>
        <a:bodyPr/>
        <a:lstStyle/>
        <a:p>
          <a:endParaRPr lang="en-GB"/>
        </a:p>
      </dgm:t>
    </dgm:pt>
    <dgm:pt modelId="{ACED4AFF-8547-4C77-806C-4874015D7AEF}" type="sibTrans" cxnId="{B292D116-4299-44EC-8E4A-1CA6DD47B75A}">
      <dgm:prSet/>
      <dgm:spPr/>
      <dgm:t>
        <a:bodyPr/>
        <a:lstStyle/>
        <a:p>
          <a:endParaRPr lang="en-GB"/>
        </a:p>
      </dgm:t>
    </dgm:pt>
    <dgm:pt modelId="{DA447963-BE13-4807-8B45-693E2B656CD9}" type="pres">
      <dgm:prSet presAssocID="{E9D2DF07-E3D0-4A4D-9720-4806E54135BE}" presName="linear" presStyleCnt="0">
        <dgm:presLayoutVars>
          <dgm:animLvl val="lvl"/>
          <dgm:resizeHandles val="exact"/>
        </dgm:presLayoutVars>
      </dgm:prSet>
      <dgm:spPr/>
    </dgm:pt>
    <dgm:pt modelId="{984FF6FC-8CD5-42D9-AB04-6563A2C8D9EA}" type="pres">
      <dgm:prSet presAssocID="{0AD87B59-89AA-4A2A-A655-E32ECFB4D20C}" presName="parentText" presStyleLbl="node1" presStyleIdx="0" presStyleCnt="4">
        <dgm:presLayoutVars>
          <dgm:chMax val="0"/>
          <dgm:bulletEnabled val="1"/>
        </dgm:presLayoutVars>
      </dgm:prSet>
      <dgm:spPr/>
    </dgm:pt>
    <dgm:pt modelId="{CF9A86A6-36DE-48CA-8819-D875E9BF2709}" type="pres">
      <dgm:prSet presAssocID="{0AD87B59-89AA-4A2A-A655-E32ECFB4D20C}" presName="childText" presStyleLbl="revTx" presStyleIdx="0" presStyleCnt="4">
        <dgm:presLayoutVars>
          <dgm:bulletEnabled val="1"/>
        </dgm:presLayoutVars>
      </dgm:prSet>
      <dgm:spPr/>
    </dgm:pt>
    <dgm:pt modelId="{FE1620D8-28C5-472C-A7DB-09E84AF54EF2}" type="pres">
      <dgm:prSet presAssocID="{90865E53-5B71-40EB-86BE-200E940D4D50}" presName="parentText" presStyleLbl="node1" presStyleIdx="1" presStyleCnt="4">
        <dgm:presLayoutVars>
          <dgm:chMax val="0"/>
          <dgm:bulletEnabled val="1"/>
        </dgm:presLayoutVars>
      </dgm:prSet>
      <dgm:spPr/>
    </dgm:pt>
    <dgm:pt modelId="{EE21700B-C2B8-4BBB-A14A-FDCE76802799}" type="pres">
      <dgm:prSet presAssocID="{90865E53-5B71-40EB-86BE-200E940D4D50}" presName="childText" presStyleLbl="revTx" presStyleIdx="1" presStyleCnt="4">
        <dgm:presLayoutVars>
          <dgm:bulletEnabled val="1"/>
        </dgm:presLayoutVars>
      </dgm:prSet>
      <dgm:spPr/>
    </dgm:pt>
    <dgm:pt modelId="{BABF67DD-B523-4B82-99D0-07FB2BDA2864}" type="pres">
      <dgm:prSet presAssocID="{3C2A583A-8B2D-4892-AA61-14A7C596D2BC}" presName="parentText" presStyleLbl="node1" presStyleIdx="2" presStyleCnt="4">
        <dgm:presLayoutVars>
          <dgm:chMax val="0"/>
          <dgm:bulletEnabled val="1"/>
        </dgm:presLayoutVars>
      </dgm:prSet>
      <dgm:spPr/>
    </dgm:pt>
    <dgm:pt modelId="{4572B726-400C-467A-A84E-E898A49EECB8}" type="pres">
      <dgm:prSet presAssocID="{3C2A583A-8B2D-4892-AA61-14A7C596D2BC}" presName="childText" presStyleLbl="revTx" presStyleIdx="2" presStyleCnt="4">
        <dgm:presLayoutVars>
          <dgm:bulletEnabled val="1"/>
        </dgm:presLayoutVars>
      </dgm:prSet>
      <dgm:spPr/>
    </dgm:pt>
    <dgm:pt modelId="{3B9B90AF-702C-4610-A4FC-A92A4FBEC690}" type="pres">
      <dgm:prSet presAssocID="{6CD1C90B-FE43-4F47-9FF2-A5EB12B44DF0}" presName="parentText" presStyleLbl="node1" presStyleIdx="3" presStyleCnt="4">
        <dgm:presLayoutVars>
          <dgm:chMax val="0"/>
          <dgm:bulletEnabled val="1"/>
        </dgm:presLayoutVars>
      </dgm:prSet>
      <dgm:spPr/>
    </dgm:pt>
    <dgm:pt modelId="{E5ED8037-E3A9-4859-9D45-E584E12370F4}" type="pres">
      <dgm:prSet presAssocID="{6CD1C90B-FE43-4F47-9FF2-A5EB12B44DF0}" presName="childText" presStyleLbl="revTx" presStyleIdx="3" presStyleCnt="4">
        <dgm:presLayoutVars>
          <dgm:bulletEnabled val="1"/>
        </dgm:presLayoutVars>
      </dgm:prSet>
      <dgm:spPr/>
    </dgm:pt>
  </dgm:ptLst>
  <dgm:cxnLst>
    <dgm:cxn modelId="{FB68A305-2CE5-4A3F-834F-B93D3E1795E5}" srcId="{E9D2DF07-E3D0-4A4D-9720-4806E54135BE}" destId="{0AD87B59-89AA-4A2A-A655-E32ECFB4D20C}" srcOrd="0" destOrd="0" parTransId="{33383438-C5D6-4064-9A11-FBD4484E4DFD}" sibTransId="{F6CEC99E-DDB5-4924-95C5-4ECDACD0F959}"/>
    <dgm:cxn modelId="{F2392413-E3D8-4C95-9C90-CA0F417FB521}" type="presOf" srcId="{E9D2DF07-E3D0-4A4D-9720-4806E54135BE}" destId="{DA447963-BE13-4807-8B45-693E2B656CD9}" srcOrd="0" destOrd="0" presId="urn:microsoft.com/office/officeart/2005/8/layout/vList2"/>
    <dgm:cxn modelId="{B292D116-4299-44EC-8E4A-1CA6DD47B75A}" srcId="{6CD1C90B-FE43-4F47-9FF2-A5EB12B44DF0}" destId="{B7C9B707-ABB5-4B87-8961-1D4D865E131A}" srcOrd="1" destOrd="0" parTransId="{D833A48D-7C32-4E33-A269-295AA57BC390}" sibTransId="{ACED4AFF-8547-4C77-806C-4874015D7AEF}"/>
    <dgm:cxn modelId="{CD344C19-4935-4589-B251-5D3DE6940D10}" srcId="{90865E53-5B71-40EB-86BE-200E940D4D50}" destId="{6A82A571-7502-4743-BD74-D17B66DA8260}" srcOrd="0" destOrd="0" parTransId="{49AA7AC1-99CA-486A-8716-69DE76ECD7E8}" sibTransId="{6685C1FD-72F8-4F35-AC92-03D849B24079}"/>
    <dgm:cxn modelId="{5418B819-566D-4327-B457-1706A31B3456}" srcId="{0AD87B59-89AA-4A2A-A655-E32ECFB4D20C}" destId="{74B0E9F9-5E34-4093-B465-19439C23E01B}" srcOrd="1" destOrd="0" parTransId="{A6165126-396C-4363-80D9-490B0DBDB313}" sibTransId="{4D5BC3CD-562F-4FA3-AA70-24EFEA3CD7D5}"/>
    <dgm:cxn modelId="{C4135427-10EF-4F8C-B316-9FDC0E6FA78B}" srcId="{3C2A583A-8B2D-4892-AA61-14A7C596D2BC}" destId="{3DFBBD19-C385-422E-A399-C5C89DA49A81}" srcOrd="1" destOrd="0" parTransId="{08066AF4-61C9-421D-AC6C-FA2297B66283}" sibTransId="{54884842-1BCA-4B0D-8705-7C462BDBF6BC}"/>
    <dgm:cxn modelId="{785BB332-3D3E-4BFD-B037-AFB52E6A3525}" type="presOf" srcId="{D475A5E0-57A4-471D-B2AD-A90DDFCEF189}" destId="{E5ED8037-E3A9-4859-9D45-E584E12370F4}" srcOrd="0" destOrd="0" presId="urn:microsoft.com/office/officeart/2005/8/layout/vList2"/>
    <dgm:cxn modelId="{5E46563A-7FE2-43F4-BC79-9240E8CA3BA4}" type="presOf" srcId="{74B0E9F9-5E34-4093-B465-19439C23E01B}" destId="{CF9A86A6-36DE-48CA-8819-D875E9BF2709}" srcOrd="0" destOrd="1" presId="urn:microsoft.com/office/officeart/2005/8/layout/vList2"/>
    <dgm:cxn modelId="{8E6A1A61-6B61-40BF-90CE-C8A6D26C87EA}" srcId="{3C2A583A-8B2D-4892-AA61-14A7C596D2BC}" destId="{3D5DC87A-6E38-40B0-8D95-F21D0112DFDA}" srcOrd="0" destOrd="0" parTransId="{5C8846A9-9AC5-454A-9893-7965D91220BB}" sibTransId="{DDFF723A-B94A-4B9A-9057-28FDF64D9870}"/>
    <dgm:cxn modelId="{A6F7A565-C688-4C9D-A207-476FE4B9F742}" srcId="{90865E53-5B71-40EB-86BE-200E940D4D50}" destId="{FEF10CB9-BA21-4F08-8D3B-E2C1A6009C81}" srcOrd="1" destOrd="0" parTransId="{F34AEE49-4CB3-480A-94B3-3B7DB507114B}" sibTransId="{58AEFD1A-2CD0-40AF-8044-441C676D640E}"/>
    <dgm:cxn modelId="{09018A4F-26E6-42BC-8C10-F825C727D070}" srcId="{E9D2DF07-E3D0-4A4D-9720-4806E54135BE}" destId="{6CD1C90B-FE43-4F47-9FF2-A5EB12B44DF0}" srcOrd="3" destOrd="0" parTransId="{D8FCB946-5E78-43AC-B194-20D3DC8F4B68}" sibTransId="{4671E2B5-E39F-4E32-A505-9FB952B979AE}"/>
    <dgm:cxn modelId="{C0744352-A28F-4030-AE4C-DAAF299CFECD}" type="presOf" srcId="{0AD87B59-89AA-4A2A-A655-E32ECFB4D20C}" destId="{984FF6FC-8CD5-42D9-AB04-6563A2C8D9EA}" srcOrd="0" destOrd="0" presId="urn:microsoft.com/office/officeart/2005/8/layout/vList2"/>
    <dgm:cxn modelId="{985D068B-E3CB-4B58-B3F3-3F79635ADB87}" type="presOf" srcId="{3DFBBD19-C385-422E-A399-C5C89DA49A81}" destId="{4572B726-400C-467A-A84E-E898A49EECB8}" srcOrd="0" destOrd="1" presId="urn:microsoft.com/office/officeart/2005/8/layout/vList2"/>
    <dgm:cxn modelId="{AFD67791-0E01-43DF-982D-D1C7BA962D55}" type="presOf" srcId="{90865E53-5B71-40EB-86BE-200E940D4D50}" destId="{FE1620D8-28C5-472C-A7DB-09E84AF54EF2}" srcOrd="0" destOrd="0" presId="urn:microsoft.com/office/officeart/2005/8/layout/vList2"/>
    <dgm:cxn modelId="{CB62A5A2-1AA7-4E4E-8FCD-2FCC9C35E284}" type="presOf" srcId="{B7C9B707-ABB5-4B87-8961-1D4D865E131A}" destId="{E5ED8037-E3A9-4859-9D45-E584E12370F4}" srcOrd="0" destOrd="1" presId="urn:microsoft.com/office/officeart/2005/8/layout/vList2"/>
    <dgm:cxn modelId="{AF0D25A7-8F80-400C-9B77-557649DECC0E}" type="presOf" srcId="{3C2A583A-8B2D-4892-AA61-14A7C596D2BC}" destId="{BABF67DD-B523-4B82-99D0-07FB2BDA2864}" srcOrd="0" destOrd="0" presId="urn:microsoft.com/office/officeart/2005/8/layout/vList2"/>
    <dgm:cxn modelId="{BA8590A7-C0BB-4BA6-8C93-2017C0BB4C83}" srcId="{E9D2DF07-E3D0-4A4D-9720-4806E54135BE}" destId="{90865E53-5B71-40EB-86BE-200E940D4D50}" srcOrd="1" destOrd="0" parTransId="{DF34C49F-1592-49FD-A732-136BAC05CD0E}" sibTransId="{05742156-E83C-4ED8-A0F3-FD8320CC5BD0}"/>
    <dgm:cxn modelId="{BA897CB0-D251-48DB-B644-05E95E931047}" type="presOf" srcId="{FEF10CB9-BA21-4F08-8D3B-E2C1A6009C81}" destId="{EE21700B-C2B8-4BBB-A14A-FDCE76802799}" srcOrd="0" destOrd="1" presId="urn:microsoft.com/office/officeart/2005/8/layout/vList2"/>
    <dgm:cxn modelId="{F7396BC5-942D-443F-B80D-93745B24B822}" type="presOf" srcId="{BB28AE1E-0C55-4EA4-81C5-CA99C8F1C465}" destId="{CF9A86A6-36DE-48CA-8819-D875E9BF2709}" srcOrd="0" destOrd="0" presId="urn:microsoft.com/office/officeart/2005/8/layout/vList2"/>
    <dgm:cxn modelId="{6B650FCC-6CB2-47E5-A14F-4C2F07431F95}" srcId="{E9D2DF07-E3D0-4A4D-9720-4806E54135BE}" destId="{3C2A583A-8B2D-4892-AA61-14A7C596D2BC}" srcOrd="2" destOrd="0" parTransId="{49682E4D-2BEA-452F-882E-8669D7808D0D}" sibTransId="{4D4DEE8D-6EFE-46F0-93FB-83A8C4832187}"/>
    <dgm:cxn modelId="{21C8B4D0-6233-4064-B091-A4B2D295FB29}" srcId="{6CD1C90B-FE43-4F47-9FF2-A5EB12B44DF0}" destId="{D475A5E0-57A4-471D-B2AD-A90DDFCEF189}" srcOrd="0" destOrd="0" parTransId="{65AC0962-8E88-4FD4-812B-B8C681A6DFE6}" sibTransId="{0A77C764-6EB7-428A-9149-8A49734DFDD8}"/>
    <dgm:cxn modelId="{EF4459DD-8945-49EA-AC58-79CB47CA0D3F}" type="presOf" srcId="{6CD1C90B-FE43-4F47-9FF2-A5EB12B44DF0}" destId="{3B9B90AF-702C-4610-A4FC-A92A4FBEC690}" srcOrd="0" destOrd="0" presId="urn:microsoft.com/office/officeart/2005/8/layout/vList2"/>
    <dgm:cxn modelId="{934BEEDE-EB21-442C-A1F1-D761902E65AE}" srcId="{0AD87B59-89AA-4A2A-A655-E32ECFB4D20C}" destId="{BB28AE1E-0C55-4EA4-81C5-CA99C8F1C465}" srcOrd="0" destOrd="0" parTransId="{89708392-AC47-4043-B773-BD9582746493}" sibTransId="{2B1B7F80-A0CD-4202-A720-6905A829D1EB}"/>
    <dgm:cxn modelId="{B1F169E3-0DB7-4C2C-9BAE-956F42DDE1E4}" type="presOf" srcId="{3D5DC87A-6E38-40B0-8D95-F21D0112DFDA}" destId="{4572B726-400C-467A-A84E-E898A49EECB8}" srcOrd="0" destOrd="0" presId="urn:microsoft.com/office/officeart/2005/8/layout/vList2"/>
    <dgm:cxn modelId="{A27CF0EB-A3F5-4E73-A245-26A486A0C97D}" type="presOf" srcId="{6A82A571-7502-4743-BD74-D17B66DA8260}" destId="{EE21700B-C2B8-4BBB-A14A-FDCE76802799}" srcOrd="0" destOrd="0" presId="urn:microsoft.com/office/officeart/2005/8/layout/vList2"/>
    <dgm:cxn modelId="{F4927848-5274-41F9-87A5-325244531C9B}" type="presParOf" srcId="{DA447963-BE13-4807-8B45-693E2B656CD9}" destId="{984FF6FC-8CD5-42D9-AB04-6563A2C8D9EA}" srcOrd="0" destOrd="0" presId="urn:microsoft.com/office/officeart/2005/8/layout/vList2"/>
    <dgm:cxn modelId="{7954656B-3027-4B30-B767-785C31BA9702}" type="presParOf" srcId="{DA447963-BE13-4807-8B45-693E2B656CD9}" destId="{CF9A86A6-36DE-48CA-8819-D875E9BF2709}" srcOrd="1" destOrd="0" presId="urn:microsoft.com/office/officeart/2005/8/layout/vList2"/>
    <dgm:cxn modelId="{53A0BCDB-91D5-49BB-9F62-5138743205FB}" type="presParOf" srcId="{DA447963-BE13-4807-8B45-693E2B656CD9}" destId="{FE1620D8-28C5-472C-A7DB-09E84AF54EF2}" srcOrd="2" destOrd="0" presId="urn:microsoft.com/office/officeart/2005/8/layout/vList2"/>
    <dgm:cxn modelId="{7EDC9C82-3263-4814-8C6A-6436CCE6497D}" type="presParOf" srcId="{DA447963-BE13-4807-8B45-693E2B656CD9}" destId="{EE21700B-C2B8-4BBB-A14A-FDCE76802799}" srcOrd="3" destOrd="0" presId="urn:microsoft.com/office/officeart/2005/8/layout/vList2"/>
    <dgm:cxn modelId="{7E5B5963-A432-4FC3-BF20-E4BB3D6B2AC6}" type="presParOf" srcId="{DA447963-BE13-4807-8B45-693E2B656CD9}" destId="{BABF67DD-B523-4B82-99D0-07FB2BDA2864}" srcOrd="4" destOrd="0" presId="urn:microsoft.com/office/officeart/2005/8/layout/vList2"/>
    <dgm:cxn modelId="{96F3D44D-A344-43FD-804D-EC70497CD0C8}" type="presParOf" srcId="{DA447963-BE13-4807-8B45-693E2B656CD9}" destId="{4572B726-400C-467A-A84E-E898A49EECB8}" srcOrd="5" destOrd="0" presId="urn:microsoft.com/office/officeart/2005/8/layout/vList2"/>
    <dgm:cxn modelId="{83E271A5-906A-4EC4-931C-7C0D973D7DA0}" type="presParOf" srcId="{DA447963-BE13-4807-8B45-693E2B656CD9}" destId="{3B9B90AF-702C-4610-A4FC-A92A4FBEC690}" srcOrd="6" destOrd="0" presId="urn:microsoft.com/office/officeart/2005/8/layout/vList2"/>
    <dgm:cxn modelId="{ACA3A942-EA43-405D-BA9F-4E39A6A2EB5C}" type="presParOf" srcId="{DA447963-BE13-4807-8B45-693E2B656CD9}" destId="{E5ED8037-E3A9-4859-9D45-E584E12370F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FF3B91-1093-41B0-B550-3A49CCB3A60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AEDF7AE-CF8A-46D8-9124-A2A043B85A71}">
      <dgm:prSet custT="1"/>
      <dgm:spPr/>
      <dgm:t>
        <a:bodyPr/>
        <a:lstStyle/>
        <a:p>
          <a:r>
            <a:rPr lang="en-GB" sz="3200" dirty="0">
              <a:latin typeface="Tahoma" panose="020B0604030504040204" pitchFamily="34" charset="0"/>
              <a:ea typeface="Tahoma" panose="020B0604030504040204" pitchFamily="34" charset="0"/>
              <a:cs typeface="Tahoma" panose="020B0604030504040204" pitchFamily="34" charset="0"/>
            </a:rPr>
            <a:t>Citate d</a:t>
          </a:r>
          <a:r>
            <a:rPr lang="ro-RO" sz="3200" dirty="0">
              <a:latin typeface="Tahoma" panose="020B0604030504040204" pitchFamily="34" charset="0"/>
              <a:ea typeface="Tahoma" panose="020B0604030504040204" pitchFamily="34" charset="0"/>
              <a:cs typeface="Tahoma" panose="020B0604030504040204" pitchFamily="34" charset="0"/>
            </a:rPr>
            <a:t>in Whiteside and Wixon, 1985:</a:t>
          </a:r>
          <a:endParaRPr lang="en-US" sz="3200" dirty="0">
            <a:latin typeface="Tahoma" panose="020B0604030504040204" pitchFamily="34" charset="0"/>
            <a:ea typeface="Tahoma" panose="020B0604030504040204" pitchFamily="34" charset="0"/>
            <a:cs typeface="Tahoma" panose="020B0604030504040204" pitchFamily="34" charset="0"/>
          </a:endParaRPr>
        </a:p>
      </dgm:t>
    </dgm:pt>
    <dgm:pt modelId="{11F68777-EAA8-4234-9EA4-D3823B3C8040}" type="parTrans" cxnId="{119665D9-4565-4E0C-981F-23ACE0B52CDC}">
      <dgm:prSet/>
      <dgm:spPr/>
      <dgm:t>
        <a:bodyPr/>
        <a:lstStyle/>
        <a:p>
          <a:endParaRPr lang="en-US"/>
        </a:p>
      </dgm:t>
    </dgm:pt>
    <dgm:pt modelId="{2B0813DD-8E1B-4467-900A-F95C12275FDC}" type="sibTrans" cxnId="{119665D9-4565-4E0C-981F-23ACE0B52CDC}">
      <dgm:prSet/>
      <dgm:spPr/>
      <dgm:t>
        <a:bodyPr/>
        <a:lstStyle/>
        <a:p>
          <a:endParaRPr lang="en-US"/>
        </a:p>
      </dgm:t>
    </dgm:pt>
    <dgm:pt modelId="{7063AF61-BCBF-4E1B-BBCB-BEB652E4E648}">
      <dgm:prSet custT="1"/>
      <dgm:spPr/>
      <dgm:t>
        <a:bodyPr/>
        <a:lstStyle/>
        <a:p>
          <a:r>
            <a:rPr lang="en-GB" sz="2400" dirty="0">
              <a:latin typeface="Tahoma" panose="020B0604030504040204" pitchFamily="34" charset="0"/>
              <a:ea typeface="Tahoma" panose="020B0604030504040204" pitchFamily="34" charset="0"/>
              <a:cs typeface="Tahoma" panose="020B0604030504040204" pitchFamily="34" charset="0"/>
            </a:rPr>
            <a:t>“</a:t>
          </a:r>
          <a:r>
            <a:rPr lang="en-GB" sz="2400" i="1" dirty="0">
              <a:latin typeface="Tahoma" panose="020B0604030504040204" pitchFamily="34" charset="0"/>
              <a:ea typeface="Tahoma" panose="020B0604030504040204" pitchFamily="34" charset="0"/>
              <a:cs typeface="Tahoma" panose="020B0604030504040204" pitchFamily="34" charset="0"/>
            </a:rPr>
            <a:t>Building usability into a product requires an explicit</a:t>
          </a:r>
          <a:r>
            <a:rPr lang="ro-RO" sz="2400" i="1" dirty="0">
              <a:latin typeface="Tahoma" panose="020B0604030504040204" pitchFamily="34" charset="0"/>
              <a:ea typeface="Tahoma" panose="020B0604030504040204" pitchFamily="34" charset="0"/>
              <a:cs typeface="Tahoma" panose="020B0604030504040204" pitchFamily="34" charset="0"/>
            </a:rPr>
            <a:t> </a:t>
          </a:r>
          <a:r>
            <a:rPr lang="en-GB" sz="2400" i="1" dirty="0">
              <a:latin typeface="Tahoma" panose="020B0604030504040204" pitchFamily="34" charset="0"/>
              <a:ea typeface="Tahoma" panose="020B0604030504040204" pitchFamily="34" charset="0"/>
              <a:cs typeface="Tahoma" panose="020B0604030504040204" pitchFamily="34" charset="0"/>
            </a:rPr>
            <a:t>engineering process.”</a:t>
          </a:r>
          <a:r>
            <a:rPr lang="ro-RO" sz="2400" i="1" dirty="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F1C19B3-0CA5-4604-B663-14B02EC11133}" type="parTrans" cxnId="{7F749D7F-7BC9-4B4A-819A-9C57467222A4}">
      <dgm:prSet/>
      <dgm:spPr/>
      <dgm:t>
        <a:bodyPr/>
        <a:lstStyle/>
        <a:p>
          <a:endParaRPr lang="en-US"/>
        </a:p>
      </dgm:t>
    </dgm:pt>
    <dgm:pt modelId="{324CA8C9-0B82-4BA2-A531-7F7C61962DD1}" type="sibTrans" cxnId="{7F749D7F-7BC9-4B4A-819A-9C57467222A4}">
      <dgm:prSet/>
      <dgm:spPr/>
      <dgm:t>
        <a:bodyPr/>
        <a:lstStyle/>
        <a:p>
          <a:endParaRPr lang="en-US"/>
        </a:p>
      </dgm:t>
    </dgm:pt>
    <dgm:pt modelId="{37147254-D762-4A5D-9646-347DBFAFD863}">
      <dgm:prSet custT="1"/>
      <dgm:spPr/>
      <dgm:t>
        <a:bodyPr/>
        <a:lstStyle/>
        <a:p>
          <a:r>
            <a:rPr lang="en-GB" sz="2400" dirty="0">
              <a:latin typeface="Tahoma" panose="020B0604030504040204" pitchFamily="34" charset="0"/>
              <a:ea typeface="Tahoma" panose="020B0604030504040204" pitchFamily="34" charset="0"/>
              <a:cs typeface="Tahoma" panose="020B0604030504040204" pitchFamily="34" charset="0"/>
            </a:rPr>
            <a:t>“</a:t>
          </a:r>
          <a:r>
            <a:rPr lang="en-GB" sz="2400" i="1" dirty="0">
              <a:latin typeface="Tahoma" panose="020B0604030504040204" pitchFamily="34" charset="0"/>
              <a:ea typeface="Tahoma" panose="020B0604030504040204" pitchFamily="34" charset="0"/>
              <a:cs typeface="Tahoma" panose="020B0604030504040204" pitchFamily="34" charset="0"/>
            </a:rPr>
            <a:t>That engineering process is not logically different than any other</a:t>
          </a:r>
          <a:r>
            <a:rPr lang="ro-RO" sz="2400" i="1" dirty="0">
              <a:latin typeface="Tahoma" panose="020B0604030504040204" pitchFamily="34" charset="0"/>
              <a:ea typeface="Tahoma" panose="020B0604030504040204" pitchFamily="34" charset="0"/>
              <a:cs typeface="Tahoma" panose="020B0604030504040204" pitchFamily="34" charset="0"/>
            </a:rPr>
            <a:t> </a:t>
          </a:r>
          <a:r>
            <a:rPr lang="en-GB" sz="2400" i="1" dirty="0">
              <a:latin typeface="Tahoma" panose="020B0604030504040204" pitchFamily="34" charset="0"/>
              <a:ea typeface="Tahoma" panose="020B0604030504040204" pitchFamily="34" charset="0"/>
              <a:cs typeface="Tahoma" panose="020B0604030504040204" pitchFamily="34" charset="0"/>
            </a:rPr>
            <a:t>engineering process.”</a:t>
          </a:r>
          <a:r>
            <a:rPr lang="ro-RO" sz="2400" i="1" dirty="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00742FB-0A51-48C3-93E7-A7B7EF52CB75}" type="parTrans" cxnId="{26ABC3E7-19AB-43E2-9714-606B1B94B981}">
      <dgm:prSet/>
      <dgm:spPr/>
      <dgm:t>
        <a:bodyPr/>
        <a:lstStyle/>
        <a:p>
          <a:endParaRPr lang="en-US"/>
        </a:p>
      </dgm:t>
    </dgm:pt>
    <dgm:pt modelId="{406941EF-F32E-4460-AEB2-53FDEE39012E}" type="sibTrans" cxnId="{26ABC3E7-19AB-43E2-9714-606B1B94B981}">
      <dgm:prSet/>
      <dgm:spPr/>
      <dgm:t>
        <a:bodyPr/>
        <a:lstStyle/>
        <a:p>
          <a:endParaRPr lang="en-US"/>
        </a:p>
      </dgm:t>
    </dgm:pt>
    <dgm:pt modelId="{A271B909-B6BF-428F-A8DB-0CB18EA9D11D}">
      <dgm:prSet custT="1"/>
      <dgm:spPr/>
      <dgm:t>
        <a:bodyPr/>
        <a:lstStyle/>
        <a:p>
          <a:r>
            <a:rPr lang="en-GB" sz="2400" dirty="0">
              <a:latin typeface="Tahoma" panose="020B0604030504040204" pitchFamily="34" charset="0"/>
              <a:ea typeface="Tahoma" panose="020B0604030504040204" pitchFamily="34" charset="0"/>
              <a:cs typeface="Tahoma" panose="020B0604030504040204" pitchFamily="34" charset="0"/>
            </a:rPr>
            <a:t>“</a:t>
          </a:r>
          <a:r>
            <a:rPr lang="en-GB" sz="2400" i="1" dirty="0">
              <a:latin typeface="Tahoma" panose="020B0604030504040204" pitchFamily="34" charset="0"/>
              <a:ea typeface="Tahoma" panose="020B0604030504040204" pitchFamily="34" charset="0"/>
              <a:cs typeface="Tahoma" panose="020B0604030504040204" pitchFamily="34" charset="0"/>
            </a:rPr>
            <a:t>Together these principles convert usability from a “last minute add on” to an integral</a:t>
          </a:r>
          <a:r>
            <a:rPr lang="ro-RO" sz="2400" i="1" dirty="0">
              <a:latin typeface="Tahoma" panose="020B0604030504040204" pitchFamily="34" charset="0"/>
              <a:ea typeface="Tahoma" panose="020B0604030504040204" pitchFamily="34" charset="0"/>
              <a:cs typeface="Tahoma" panose="020B0604030504040204" pitchFamily="34" charset="0"/>
            </a:rPr>
            <a:t> </a:t>
          </a:r>
          <a:r>
            <a:rPr lang="en-GB" sz="2400" i="1" dirty="0">
              <a:latin typeface="Tahoma" panose="020B0604030504040204" pitchFamily="34" charset="0"/>
              <a:ea typeface="Tahoma" panose="020B0604030504040204" pitchFamily="34" charset="0"/>
              <a:cs typeface="Tahoma" panose="020B0604030504040204" pitchFamily="34" charset="0"/>
            </a:rPr>
            <a:t>part of product development.” </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6F57A69E-CA9E-4582-BB5A-904D8A1AE60F}" type="parTrans" cxnId="{A867844D-C71B-4BDC-A33E-B862B7B920E1}">
      <dgm:prSet/>
      <dgm:spPr/>
      <dgm:t>
        <a:bodyPr/>
        <a:lstStyle/>
        <a:p>
          <a:endParaRPr lang="en-US"/>
        </a:p>
      </dgm:t>
    </dgm:pt>
    <dgm:pt modelId="{6E2508FB-EC28-4D2E-B96B-B329B5C50B93}" type="sibTrans" cxnId="{A867844D-C71B-4BDC-A33E-B862B7B920E1}">
      <dgm:prSet/>
      <dgm:spPr/>
      <dgm:t>
        <a:bodyPr/>
        <a:lstStyle/>
        <a:p>
          <a:endParaRPr lang="en-US"/>
        </a:p>
      </dgm:t>
    </dgm:pt>
    <dgm:pt modelId="{5122194E-BC9C-4A07-A31D-FE378D79E79B}">
      <dgm:prSet custT="1"/>
      <dgm:spPr/>
      <dgm:t>
        <a:bodyPr/>
        <a:lstStyle/>
        <a:p>
          <a:r>
            <a:rPr lang="en-GB" sz="2400" dirty="0">
              <a:latin typeface="Tahoma" panose="020B0604030504040204" pitchFamily="34" charset="0"/>
              <a:ea typeface="Tahoma" panose="020B0604030504040204" pitchFamily="34" charset="0"/>
              <a:cs typeface="Tahoma" panose="020B0604030504040204" pitchFamily="34" charset="0"/>
            </a:rPr>
            <a:t>“</a:t>
          </a:r>
          <a:r>
            <a:rPr lang="en-GB" sz="2400" i="1" dirty="0">
              <a:latin typeface="Tahoma" panose="020B0604030504040204" pitchFamily="34" charset="0"/>
              <a:ea typeface="Tahoma" panose="020B0604030504040204" pitchFamily="34" charset="0"/>
              <a:cs typeface="Tahoma" panose="020B0604030504040204" pitchFamily="34" charset="0"/>
            </a:rPr>
            <a:t>Only when usability engineering is as much part of software</a:t>
          </a:r>
          <a:r>
            <a:rPr lang="ro-RO" sz="2400" i="1" dirty="0">
              <a:latin typeface="Tahoma" panose="020B0604030504040204" pitchFamily="34" charset="0"/>
              <a:ea typeface="Tahoma" panose="020B0604030504040204" pitchFamily="34" charset="0"/>
              <a:cs typeface="Tahoma" panose="020B0604030504040204" pitchFamily="34" charset="0"/>
            </a:rPr>
            <a:t> </a:t>
          </a:r>
          <a:r>
            <a:rPr lang="en-GB" sz="2400" i="1" dirty="0">
              <a:latin typeface="Tahoma" panose="020B0604030504040204" pitchFamily="34" charset="0"/>
              <a:ea typeface="Tahoma" panose="020B0604030504040204" pitchFamily="34" charset="0"/>
              <a:cs typeface="Tahoma" panose="020B0604030504040204" pitchFamily="34" charset="0"/>
            </a:rPr>
            <a:t>development as scheduling can we expect to regularly produce products in which usability is</a:t>
          </a:r>
          <a:r>
            <a:rPr lang="ro-RO" sz="2400" i="1" dirty="0">
              <a:latin typeface="Tahoma" panose="020B0604030504040204" pitchFamily="34" charset="0"/>
              <a:ea typeface="Tahoma" panose="020B0604030504040204" pitchFamily="34" charset="0"/>
              <a:cs typeface="Tahoma" panose="020B0604030504040204" pitchFamily="34" charset="0"/>
            </a:rPr>
            <a:t> </a:t>
          </a:r>
          <a:r>
            <a:rPr lang="en-GB" sz="2400" i="1" dirty="0">
              <a:latin typeface="Tahoma" panose="020B0604030504040204" pitchFamily="34" charset="0"/>
              <a:ea typeface="Tahoma" panose="020B0604030504040204" pitchFamily="34" charset="0"/>
              <a:cs typeface="Tahoma" panose="020B0604030504040204" pitchFamily="34" charset="0"/>
            </a:rPr>
            <a:t>more than an advertising claim.”</a:t>
          </a:r>
          <a:r>
            <a:rPr lang="ro-RO" sz="2400" i="1" dirty="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9740988A-C786-4A21-BBDB-416EF6366772}" type="parTrans" cxnId="{EA7759A1-DB14-48B1-9B4E-D4BC18F05288}">
      <dgm:prSet/>
      <dgm:spPr/>
      <dgm:t>
        <a:bodyPr/>
        <a:lstStyle/>
        <a:p>
          <a:endParaRPr lang="en-US"/>
        </a:p>
      </dgm:t>
    </dgm:pt>
    <dgm:pt modelId="{6AA3D031-CBEB-47AB-AF24-FEF6AC107109}" type="sibTrans" cxnId="{EA7759A1-DB14-48B1-9B4E-D4BC18F05288}">
      <dgm:prSet/>
      <dgm:spPr/>
      <dgm:t>
        <a:bodyPr/>
        <a:lstStyle/>
        <a:p>
          <a:endParaRPr lang="en-US"/>
        </a:p>
      </dgm:t>
    </dgm:pt>
    <dgm:pt modelId="{B1337E7E-6B6B-487D-A0D7-57B85C95F1D4}" type="pres">
      <dgm:prSet presAssocID="{5BFF3B91-1093-41B0-B550-3A49CCB3A601}" presName="linear" presStyleCnt="0">
        <dgm:presLayoutVars>
          <dgm:animLvl val="lvl"/>
          <dgm:resizeHandles val="exact"/>
        </dgm:presLayoutVars>
      </dgm:prSet>
      <dgm:spPr/>
    </dgm:pt>
    <dgm:pt modelId="{3922F0FA-7F65-49BC-8C41-041A75254A01}" type="pres">
      <dgm:prSet presAssocID="{6AEDF7AE-CF8A-46D8-9124-A2A043B85A71}" presName="parentText" presStyleLbl="node1" presStyleIdx="0" presStyleCnt="1" custScaleX="93460" custScaleY="55785">
        <dgm:presLayoutVars>
          <dgm:chMax val="0"/>
          <dgm:bulletEnabled val="1"/>
        </dgm:presLayoutVars>
      </dgm:prSet>
      <dgm:spPr/>
    </dgm:pt>
    <dgm:pt modelId="{1D6E3BFB-B7F9-4F2D-A406-FCF8E051A3ED}" type="pres">
      <dgm:prSet presAssocID="{6AEDF7AE-CF8A-46D8-9124-A2A043B85A71}" presName="childText" presStyleLbl="revTx" presStyleIdx="0" presStyleCnt="1">
        <dgm:presLayoutVars>
          <dgm:bulletEnabled val="1"/>
        </dgm:presLayoutVars>
      </dgm:prSet>
      <dgm:spPr/>
    </dgm:pt>
  </dgm:ptLst>
  <dgm:cxnLst>
    <dgm:cxn modelId="{A867844D-C71B-4BDC-A33E-B862B7B920E1}" srcId="{6AEDF7AE-CF8A-46D8-9124-A2A043B85A71}" destId="{A271B909-B6BF-428F-A8DB-0CB18EA9D11D}" srcOrd="2" destOrd="0" parTransId="{6F57A69E-CA9E-4582-BB5A-904D8A1AE60F}" sibTransId="{6E2508FB-EC28-4D2E-B96B-B329B5C50B93}"/>
    <dgm:cxn modelId="{D2A9F073-1F01-461F-A6B2-5C3C322B41F9}" type="presOf" srcId="{6AEDF7AE-CF8A-46D8-9124-A2A043B85A71}" destId="{3922F0FA-7F65-49BC-8C41-041A75254A01}" srcOrd="0" destOrd="0" presId="urn:microsoft.com/office/officeart/2005/8/layout/vList2"/>
    <dgm:cxn modelId="{CCCA0458-2B0E-455A-98E9-0A32D63FD4D5}" type="presOf" srcId="{A271B909-B6BF-428F-A8DB-0CB18EA9D11D}" destId="{1D6E3BFB-B7F9-4F2D-A406-FCF8E051A3ED}" srcOrd="0" destOrd="2" presId="urn:microsoft.com/office/officeart/2005/8/layout/vList2"/>
    <dgm:cxn modelId="{7F749D7F-7BC9-4B4A-819A-9C57467222A4}" srcId="{6AEDF7AE-CF8A-46D8-9124-A2A043B85A71}" destId="{7063AF61-BCBF-4E1B-BBCB-BEB652E4E648}" srcOrd="0" destOrd="0" parTransId="{4F1C19B3-0CA5-4604-B663-14B02EC11133}" sibTransId="{324CA8C9-0B82-4BA2-A531-7F7C61962DD1}"/>
    <dgm:cxn modelId="{91508A85-894C-475A-A19A-77CCA7DCA80A}" type="presOf" srcId="{37147254-D762-4A5D-9646-347DBFAFD863}" destId="{1D6E3BFB-B7F9-4F2D-A406-FCF8E051A3ED}" srcOrd="0" destOrd="1" presId="urn:microsoft.com/office/officeart/2005/8/layout/vList2"/>
    <dgm:cxn modelId="{EA7759A1-DB14-48B1-9B4E-D4BC18F05288}" srcId="{6AEDF7AE-CF8A-46D8-9124-A2A043B85A71}" destId="{5122194E-BC9C-4A07-A31D-FE378D79E79B}" srcOrd="3" destOrd="0" parTransId="{9740988A-C786-4A21-BBDB-416EF6366772}" sibTransId="{6AA3D031-CBEB-47AB-AF24-FEF6AC107109}"/>
    <dgm:cxn modelId="{49F8A3B9-397F-4FEB-AB9B-F88AF4834078}" type="presOf" srcId="{5BFF3B91-1093-41B0-B550-3A49CCB3A601}" destId="{B1337E7E-6B6B-487D-A0D7-57B85C95F1D4}" srcOrd="0" destOrd="0" presId="urn:microsoft.com/office/officeart/2005/8/layout/vList2"/>
    <dgm:cxn modelId="{119665D9-4565-4E0C-981F-23ACE0B52CDC}" srcId="{5BFF3B91-1093-41B0-B550-3A49CCB3A601}" destId="{6AEDF7AE-CF8A-46D8-9124-A2A043B85A71}" srcOrd="0" destOrd="0" parTransId="{11F68777-EAA8-4234-9EA4-D3823B3C8040}" sibTransId="{2B0813DD-8E1B-4467-900A-F95C12275FDC}"/>
    <dgm:cxn modelId="{26ABC3E7-19AB-43E2-9714-606B1B94B981}" srcId="{6AEDF7AE-CF8A-46D8-9124-A2A043B85A71}" destId="{37147254-D762-4A5D-9646-347DBFAFD863}" srcOrd="1" destOrd="0" parTransId="{100742FB-0A51-48C3-93E7-A7B7EF52CB75}" sibTransId="{406941EF-F32E-4460-AEB2-53FDEE39012E}"/>
    <dgm:cxn modelId="{404013E8-5D6D-445F-B1D6-26EEA7F657EB}" type="presOf" srcId="{7063AF61-BCBF-4E1B-BBCB-BEB652E4E648}" destId="{1D6E3BFB-B7F9-4F2D-A406-FCF8E051A3ED}" srcOrd="0" destOrd="0" presId="urn:microsoft.com/office/officeart/2005/8/layout/vList2"/>
    <dgm:cxn modelId="{B978CEF2-6542-40B3-AB7F-6738E431FA13}" type="presOf" srcId="{5122194E-BC9C-4A07-A31D-FE378D79E79B}" destId="{1D6E3BFB-B7F9-4F2D-A406-FCF8E051A3ED}" srcOrd="0" destOrd="3" presId="urn:microsoft.com/office/officeart/2005/8/layout/vList2"/>
    <dgm:cxn modelId="{956A0886-0729-419F-BCC3-6730F76EA28F}" type="presParOf" srcId="{B1337E7E-6B6B-487D-A0D7-57B85C95F1D4}" destId="{3922F0FA-7F65-49BC-8C41-041A75254A01}" srcOrd="0" destOrd="0" presId="urn:microsoft.com/office/officeart/2005/8/layout/vList2"/>
    <dgm:cxn modelId="{4352601F-00F9-4A53-8690-AAE92BE5AE94}" type="presParOf" srcId="{B1337E7E-6B6B-487D-A0D7-57B85C95F1D4}" destId="{1D6E3BFB-B7F9-4F2D-A406-FCF8E051A3E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95F945-1743-47D2-B595-7E05FD2E3148}"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lang="en-GB"/>
        </a:p>
      </dgm:t>
    </dgm:pt>
    <dgm:pt modelId="{03972E66-E0CB-41BA-AAB7-A58D00E2C3F5}" type="pres">
      <dgm:prSet presAssocID="{F595F945-1743-47D2-B595-7E05FD2E3148}" presName="linearFlow" presStyleCnt="0">
        <dgm:presLayoutVars>
          <dgm:dir/>
          <dgm:animLvl val="lvl"/>
          <dgm:resizeHandles val="exact"/>
        </dgm:presLayoutVars>
      </dgm:prSet>
      <dgm:spPr/>
    </dgm:pt>
  </dgm:ptLst>
  <dgm:cxnLst>
    <dgm:cxn modelId="{8D99BEE5-90B1-4FC0-A67E-45AEAE0EDEC4}" type="presOf" srcId="{F595F945-1743-47D2-B595-7E05FD2E3148}" destId="{03972E66-E0CB-41BA-AAB7-A58D00E2C3F5}" srcOrd="0"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B03BA9-7E00-4192-B354-BA32D4BBB8E3}" type="doc">
      <dgm:prSet loTypeId="urn:microsoft.com/office/officeart/2005/8/layout/cycle4" loCatId="cycle" qsTypeId="urn:microsoft.com/office/officeart/2005/8/quickstyle/simple1" qsCatId="simple" csTypeId="urn:microsoft.com/office/officeart/2005/8/colors/accent5_2" csCatId="accent5" phldr="1"/>
      <dgm:spPr/>
      <dgm:t>
        <a:bodyPr/>
        <a:lstStyle/>
        <a:p>
          <a:endParaRPr lang="en-GB"/>
        </a:p>
      </dgm:t>
    </dgm:pt>
    <dgm:pt modelId="{47637606-C351-42C7-AE7A-090EF36F8445}">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Înțelegerea necesităților</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6ABF976F-59BA-47D5-8633-0FB7929CB211}" type="parTrans" cxnId="{464D8FE4-ABB8-4759-8186-B20C5B50925F}">
      <dgm:prSet/>
      <dgm:spPr/>
      <dgm:t>
        <a:bodyPr/>
        <a:lstStyle/>
        <a:p>
          <a:endParaRPr lang="en-GB"/>
        </a:p>
      </dgm:t>
    </dgm:pt>
    <dgm:pt modelId="{ED7FDB86-F5DD-4559-8E13-FBFFD6900C18}" type="sibTrans" cxnId="{464D8FE4-ABB8-4759-8186-B20C5B50925F}">
      <dgm:prSet/>
      <dgm:spPr/>
      <dgm:t>
        <a:bodyPr/>
        <a:lstStyle/>
        <a:p>
          <a:endParaRPr lang="en-GB"/>
        </a:p>
      </dgm:t>
    </dgm:pt>
    <dgm:pt modelId="{FB058C0F-4FE8-4852-B70B-995B19675D08}">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Înțelegerea cerințelor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04C34FE8-EEBF-4448-B797-A6B132358BC4}" type="parTrans" cxnId="{4181815C-5628-4651-9430-DA4BA553E174}">
      <dgm:prSet/>
      <dgm:spPr/>
      <dgm:t>
        <a:bodyPr/>
        <a:lstStyle/>
        <a:p>
          <a:endParaRPr lang="en-GB"/>
        </a:p>
      </dgm:t>
    </dgm:pt>
    <dgm:pt modelId="{31E83D34-C273-44D1-8654-2F5806C1AE64}" type="sibTrans" cxnId="{4181815C-5628-4651-9430-DA4BA553E174}">
      <dgm:prSet/>
      <dgm:spPr/>
      <dgm:t>
        <a:bodyPr/>
        <a:lstStyle/>
        <a:p>
          <a:endParaRPr lang="en-GB"/>
        </a:p>
      </dgm:t>
    </dgm:pt>
    <dgm:pt modelId="{E38BDA60-DFAD-4261-A8E2-BA77F79FDC95}">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Concepte de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1D4B181F-B868-43CB-8720-5EB37C3976C7}" type="parTrans" cxnId="{752169E2-B44B-4BF6-9DD1-BD1058D74903}">
      <dgm:prSet/>
      <dgm:spPr/>
      <dgm:t>
        <a:bodyPr/>
        <a:lstStyle/>
        <a:p>
          <a:endParaRPr lang="en-GB"/>
        </a:p>
      </dgm:t>
    </dgm:pt>
    <dgm:pt modelId="{9C7ADDE7-E59C-431E-A1C6-B4B2A04968F6}" type="sibTrans" cxnId="{752169E2-B44B-4BF6-9DD1-BD1058D74903}">
      <dgm:prSet/>
      <dgm:spPr/>
      <dgm:t>
        <a:bodyPr/>
        <a:lstStyle/>
        <a:p>
          <a:endParaRPr lang="en-GB"/>
        </a:p>
      </dgm:t>
    </dgm:pt>
    <dgm:pt modelId="{8D73B2B5-A4A1-47E4-AFAC-73F917A5410A}">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Soluții de design</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72364877-564B-447C-96A6-194093A04F21}" type="parTrans" cxnId="{44BC9957-7544-463B-9ACA-61D00869A6DA}">
      <dgm:prSet/>
      <dgm:spPr/>
      <dgm:t>
        <a:bodyPr/>
        <a:lstStyle/>
        <a:p>
          <a:endParaRPr lang="en-GB"/>
        </a:p>
      </dgm:t>
    </dgm:pt>
    <dgm:pt modelId="{60FF023B-C2FD-4CDD-B2C4-1FF73C73AF5C}" type="sibTrans" cxnId="{44BC9957-7544-463B-9ACA-61D00869A6DA}">
      <dgm:prSet/>
      <dgm:spPr/>
      <dgm:t>
        <a:bodyPr/>
        <a:lstStyle/>
        <a:p>
          <a:endParaRPr lang="en-GB"/>
        </a:p>
      </dgm:t>
    </dgm:pt>
    <dgm:pt modelId="{07E003AC-51BF-4D49-B110-49809D287F2D}">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Verificare / rafinare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7A1A21C7-2AAE-40D3-A5D9-2749C7AB5EED}" type="parTrans" cxnId="{36DE5FA2-649A-49B9-B419-1470D0B7FEB8}">
      <dgm:prSet/>
      <dgm:spPr/>
      <dgm:t>
        <a:bodyPr/>
        <a:lstStyle/>
        <a:p>
          <a:endParaRPr lang="en-GB"/>
        </a:p>
      </dgm:t>
    </dgm:pt>
    <dgm:pt modelId="{F54B51DF-E620-42CA-9671-DDC5F5711358}" type="sibTrans" cxnId="{36DE5FA2-649A-49B9-B419-1470D0B7FEB8}">
      <dgm:prSet/>
      <dgm:spPr/>
      <dgm:t>
        <a:bodyPr/>
        <a:lstStyle/>
        <a:p>
          <a:endParaRPr lang="en-GB"/>
        </a:p>
      </dgm:t>
    </dgm:pt>
    <dgm:pt modelId="{B08E88BC-22BF-4199-802E-B05B2A45197B}">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Evaluarea </a:t>
          </a:r>
          <a:r>
            <a:rPr lang="ro-RO" i="1" dirty="0">
              <a:latin typeface="Tahoma" panose="020B0604030504040204" pitchFamily="34" charset="0"/>
              <a:ea typeface="Tahoma" panose="020B0604030504040204" pitchFamily="34" charset="0"/>
              <a:cs typeface="Tahoma" panose="020B0604030504040204" pitchFamily="34" charset="0"/>
            </a:rPr>
            <a:t>UX</a:t>
          </a:r>
          <a:r>
            <a:rPr lang="ro-RO" i="0"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E5BA8B00-3760-4EB2-83F5-5F5ADA4A1387}" type="parTrans" cxnId="{A3CE4078-F351-4018-A490-5990963AD392}">
      <dgm:prSet/>
      <dgm:spPr/>
      <dgm:t>
        <a:bodyPr/>
        <a:lstStyle/>
        <a:p>
          <a:endParaRPr lang="en-GB"/>
        </a:p>
      </dgm:t>
    </dgm:pt>
    <dgm:pt modelId="{F42ABFD1-0358-490B-8353-A3429A932CE5}" type="sibTrans" cxnId="{A3CE4078-F351-4018-A490-5990963AD392}">
      <dgm:prSet/>
      <dgm:spPr/>
      <dgm:t>
        <a:bodyPr/>
        <a:lstStyle/>
        <a:p>
          <a:endParaRPr lang="en-GB"/>
        </a:p>
      </dgm:t>
    </dgm:pt>
    <dgm:pt modelId="{BC937071-E374-4232-B716-F612EA0AB7B8}">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Alternative de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54119D92-FF42-4AFF-B192-6D5FE00AADAE}" type="parTrans" cxnId="{DCDB32F7-61C2-434D-B55C-8110B5DA315B}">
      <dgm:prSet/>
      <dgm:spPr/>
      <dgm:t>
        <a:bodyPr/>
        <a:lstStyle/>
        <a:p>
          <a:endParaRPr lang="en-GB"/>
        </a:p>
      </dgm:t>
    </dgm:pt>
    <dgm:pt modelId="{DF1AC38E-6FB8-41BE-8D51-28E0C322689E}" type="sibTrans" cxnId="{DCDB32F7-61C2-434D-B55C-8110B5DA315B}">
      <dgm:prSet/>
      <dgm:spPr/>
      <dgm:t>
        <a:bodyPr/>
        <a:lstStyle/>
        <a:p>
          <a:endParaRPr lang="en-GB"/>
        </a:p>
      </dgm:t>
    </dgm:pt>
    <dgm:pt modelId="{7B5677A7-CC4E-43FB-9A9B-5316C71E45F6}">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Prototip / candidat. </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5C4C5ACB-0698-4565-893F-3A3AA103C2DD}" type="parTrans" cxnId="{C572A630-FCBB-4701-838D-E6DCFE61A7D5}">
      <dgm:prSet/>
      <dgm:spPr/>
      <dgm:t>
        <a:bodyPr/>
        <a:lstStyle/>
        <a:p>
          <a:endParaRPr lang="en-GB"/>
        </a:p>
      </dgm:t>
    </dgm:pt>
    <dgm:pt modelId="{32CE3A4E-053E-4FCB-9A4B-E3D8B4EEA990}" type="sibTrans" cxnId="{C572A630-FCBB-4701-838D-E6DCFE61A7D5}">
      <dgm:prSet/>
      <dgm:spPr/>
      <dgm:t>
        <a:bodyPr/>
        <a:lstStyle/>
        <a:p>
          <a:endParaRPr lang="en-GB"/>
        </a:p>
      </dgm:t>
    </dgm:pt>
    <dgm:pt modelId="{7DA54FE0-4641-4D51-B63F-D0A3BA6790A9}" type="pres">
      <dgm:prSet presAssocID="{A1B03BA9-7E00-4192-B354-BA32D4BBB8E3}" presName="cycleMatrixDiagram" presStyleCnt="0">
        <dgm:presLayoutVars>
          <dgm:chMax val="1"/>
          <dgm:dir/>
          <dgm:animLvl val="lvl"/>
          <dgm:resizeHandles val="exact"/>
        </dgm:presLayoutVars>
      </dgm:prSet>
      <dgm:spPr/>
    </dgm:pt>
    <dgm:pt modelId="{B158A689-5FFD-46CC-80BE-3F2C1F716E42}" type="pres">
      <dgm:prSet presAssocID="{A1B03BA9-7E00-4192-B354-BA32D4BBB8E3}" presName="children" presStyleCnt="0"/>
      <dgm:spPr/>
    </dgm:pt>
    <dgm:pt modelId="{692665DF-E85C-4A5E-BB75-9F3D34F30D86}" type="pres">
      <dgm:prSet presAssocID="{A1B03BA9-7E00-4192-B354-BA32D4BBB8E3}" presName="child1group" presStyleCnt="0"/>
      <dgm:spPr/>
    </dgm:pt>
    <dgm:pt modelId="{4A3887E1-0696-4A40-87EC-8ACDDD18C7E9}" type="pres">
      <dgm:prSet presAssocID="{A1B03BA9-7E00-4192-B354-BA32D4BBB8E3}" presName="child1" presStyleLbl="bgAcc1" presStyleIdx="0" presStyleCnt="4"/>
      <dgm:spPr/>
    </dgm:pt>
    <dgm:pt modelId="{6445656B-9BD3-4E3E-BE34-5782D922F5AE}" type="pres">
      <dgm:prSet presAssocID="{A1B03BA9-7E00-4192-B354-BA32D4BBB8E3}" presName="child1Text" presStyleLbl="bgAcc1" presStyleIdx="0" presStyleCnt="4">
        <dgm:presLayoutVars>
          <dgm:bulletEnabled val="1"/>
        </dgm:presLayoutVars>
      </dgm:prSet>
      <dgm:spPr/>
    </dgm:pt>
    <dgm:pt modelId="{A810B911-5A13-4C34-9095-2BB989DC0EEA}" type="pres">
      <dgm:prSet presAssocID="{A1B03BA9-7E00-4192-B354-BA32D4BBB8E3}" presName="child2group" presStyleCnt="0"/>
      <dgm:spPr/>
    </dgm:pt>
    <dgm:pt modelId="{1E827CA7-8BED-4C1F-8E2F-2AC43412339E}" type="pres">
      <dgm:prSet presAssocID="{A1B03BA9-7E00-4192-B354-BA32D4BBB8E3}" presName="child2" presStyleLbl="bgAcc1" presStyleIdx="1" presStyleCnt="4"/>
      <dgm:spPr/>
    </dgm:pt>
    <dgm:pt modelId="{C94603A3-D3D9-4F23-8121-1C15FFB87481}" type="pres">
      <dgm:prSet presAssocID="{A1B03BA9-7E00-4192-B354-BA32D4BBB8E3}" presName="child2Text" presStyleLbl="bgAcc1" presStyleIdx="1" presStyleCnt="4">
        <dgm:presLayoutVars>
          <dgm:bulletEnabled val="1"/>
        </dgm:presLayoutVars>
      </dgm:prSet>
      <dgm:spPr/>
    </dgm:pt>
    <dgm:pt modelId="{5F59C598-72EA-4083-9C84-C357D2704E87}" type="pres">
      <dgm:prSet presAssocID="{A1B03BA9-7E00-4192-B354-BA32D4BBB8E3}" presName="child3group" presStyleCnt="0"/>
      <dgm:spPr/>
    </dgm:pt>
    <dgm:pt modelId="{6441BB4A-3924-44C1-9AC8-9C725139D913}" type="pres">
      <dgm:prSet presAssocID="{A1B03BA9-7E00-4192-B354-BA32D4BBB8E3}" presName="child3" presStyleLbl="bgAcc1" presStyleIdx="2" presStyleCnt="4"/>
      <dgm:spPr/>
    </dgm:pt>
    <dgm:pt modelId="{E74014F4-5FB0-403D-B38B-59884E4B68A9}" type="pres">
      <dgm:prSet presAssocID="{A1B03BA9-7E00-4192-B354-BA32D4BBB8E3}" presName="child3Text" presStyleLbl="bgAcc1" presStyleIdx="2" presStyleCnt="4">
        <dgm:presLayoutVars>
          <dgm:bulletEnabled val="1"/>
        </dgm:presLayoutVars>
      </dgm:prSet>
      <dgm:spPr/>
    </dgm:pt>
    <dgm:pt modelId="{6B08EAC1-C06A-4A26-8369-91AB5235D8C0}" type="pres">
      <dgm:prSet presAssocID="{A1B03BA9-7E00-4192-B354-BA32D4BBB8E3}" presName="child4group" presStyleCnt="0"/>
      <dgm:spPr/>
    </dgm:pt>
    <dgm:pt modelId="{0EC7D4EA-A15B-4999-A112-CE453A3F5C5E}" type="pres">
      <dgm:prSet presAssocID="{A1B03BA9-7E00-4192-B354-BA32D4BBB8E3}" presName="child4" presStyleLbl="bgAcc1" presStyleIdx="3" presStyleCnt="4"/>
      <dgm:spPr/>
    </dgm:pt>
    <dgm:pt modelId="{DD573B29-446C-47CC-9FA8-7AFB5243FB05}" type="pres">
      <dgm:prSet presAssocID="{A1B03BA9-7E00-4192-B354-BA32D4BBB8E3}" presName="child4Text" presStyleLbl="bgAcc1" presStyleIdx="3" presStyleCnt="4">
        <dgm:presLayoutVars>
          <dgm:bulletEnabled val="1"/>
        </dgm:presLayoutVars>
      </dgm:prSet>
      <dgm:spPr/>
    </dgm:pt>
    <dgm:pt modelId="{BB80F793-2633-45A6-8DB9-5B3755F61AFF}" type="pres">
      <dgm:prSet presAssocID="{A1B03BA9-7E00-4192-B354-BA32D4BBB8E3}" presName="childPlaceholder" presStyleCnt="0"/>
      <dgm:spPr/>
    </dgm:pt>
    <dgm:pt modelId="{C80CC6DC-8AE7-4854-8BEC-82E06157C9A8}" type="pres">
      <dgm:prSet presAssocID="{A1B03BA9-7E00-4192-B354-BA32D4BBB8E3}" presName="circle" presStyleCnt="0"/>
      <dgm:spPr/>
    </dgm:pt>
    <dgm:pt modelId="{C5412943-4EF9-429B-81CE-06740C01BE6E}" type="pres">
      <dgm:prSet presAssocID="{A1B03BA9-7E00-4192-B354-BA32D4BBB8E3}" presName="quadrant1" presStyleLbl="node1" presStyleIdx="0" presStyleCnt="4">
        <dgm:presLayoutVars>
          <dgm:chMax val="1"/>
          <dgm:bulletEnabled val="1"/>
        </dgm:presLayoutVars>
      </dgm:prSet>
      <dgm:spPr/>
    </dgm:pt>
    <dgm:pt modelId="{97982188-AE82-4206-9597-BAC031AD7AD7}" type="pres">
      <dgm:prSet presAssocID="{A1B03BA9-7E00-4192-B354-BA32D4BBB8E3}" presName="quadrant2" presStyleLbl="node1" presStyleIdx="1" presStyleCnt="4">
        <dgm:presLayoutVars>
          <dgm:chMax val="1"/>
          <dgm:bulletEnabled val="1"/>
        </dgm:presLayoutVars>
      </dgm:prSet>
      <dgm:spPr/>
    </dgm:pt>
    <dgm:pt modelId="{427AE01E-D22D-4F3F-B5E0-B1E2B36C5957}" type="pres">
      <dgm:prSet presAssocID="{A1B03BA9-7E00-4192-B354-BA32D4BBB8E3}" presName="quadrant3" presStyleLbl="node1" presStyleIdx="2" presStyleCnt="4">
        <dgm:presLayoutVars>
          <dgm:chMax val="1"/>
          <dgm:bulletEnabled val="1"/>
        </dgm:presLayoutVars>
      </dgm:prSet>
      <dgm:spPr/>
    </dgm:pt>
    <dgm:pt modelId="{9E273DA5-3729-4B2F-9CA8-30CF4E02C0F7}" type="pres">
      <dgm:prSet presAssocID="{A1B03BA9-7E00-4192-B354-BA32D4BBB8E3}" presName="quadrant4" presStyleLbl="node1" presStyleIdx="3" presStyleCnt="4">
        <dgm:presLayoutVars>
          <dgm:chMax val="1"/>
          <dgm:bulletEnabled val="1"/>
        </dgm:presLayoutVars>
      </dgm:prSet>
      <dgm:spPr/>
    </dgm:pt>
    <dgm:pt modelId="{0BAA863A-8CEF-44D0-BDB3-15B3BD8BD4B2}" type="pres">
      <dgm:prSet presAssocID="{A1B03BA9-7E00-4192-B354-BA32D4BBB8E3}" presName="quadrantPlaceholder" presStyleCnt="0"/>
      <dgm:spPr/>
    </dgm:pt>
    <dgm:pt modelId="{989581A2-2EBB-41CE-9FF9-D5A746FB58A2}" type="pres">
      <dgm:prSet presAssocID="{A1B03BA9-7E00-4192-B354-BA32D4BBB8E3}" presName="center1" presStyleLbl="fgShp" presStyleIdx="0" presStyleCnt="2"/>
      <dgm:spPr/>
    </dgm:pt>
    <dgm:pt modelId="{24403718-6186-4512-97DD-CECD8EAADF56}" type="pres">
      <dgm:prSet presAssocID="{A1B03BA9-7E00-4192-B354-BA32D4BBB8E3}" presName="center2" presStyleLbl="fgShp" presStyleIdx="1" presStyleCnt="2"/>
      <dgm:spPr/>
    </dgm:pt>
  </dgm:ptLst>
  <dgm:cxnLst>
    <dgm:cxn modelId="{B1907C03-DB16-4B1A-9AEE-9472190F6F6B}" type="presOf" srcId="{A1B03BA9-7E00-4192-B354-BA32D4BBB8E3}" destId="{7DA54FE0-4641-4D51-B63F-D0A3BA6790A9}" srcOrd="0" destOrd="0" presId="urn:microsoft.com/office/officeart/2005/8/layout/cycle4"/>
    <dgm:cxn modelId="{0001E814-63CE-4FF6-A355-15F917DA608F}" type="presOf" srcId="{BC937071-E374-4232-B716-F612EA0AB7B8}" destId="{9E273DA5-3729-4B2F-9CA8-30CF4E02C0F7}" srcOrd="0" destOrd="0" presId="urn:microsoft.com/office/officeart/2005/8/layout/cycle4"/>
    <dgm:cxn modelId="{32C4561C-16A9-45A9-AF08-09E039BD67D1}" type="presOf" srcId="{E38BDA60-DFAD-4261-A8E2-BA77F79FDC95}" destId="{97982188-AE82-4206-9597-BAC031AD7AD7}" srcOrd="0" destOrd="0" presId="urn:microsoft.com/office/officeart/2005/8/layout/cycle4"/>
    <dgm:cxn modelId="{C572A630-FCBB-4701-838D-E6DCFE61A7D5}" srcId="{BC937071-E374-4232-B716-F612EA0AB7B8}" destId="{7B5677A7-CC4E-43FB-9A9B-5316C71E45F6}" srcOrd="0" destOrd="0" parTransId="{5C4C5ACB-0698-4565-893F-3A3AA103C2DD}" sibTransId="{32CE3A4E-053E-4FCB-9A4B-E3D8B4EEA990}"/>
    <dgm:cxn modelId="{4181815C-5628-4651-9430-DA4BA553E174}" srcId="{47637606-C351-42C7-AE7A-090EF36F8445}" destId="{FB058C0F-4FE8-4852-B70B-995B19675D08}" srcOrd="0" destOrd="0" parTransId="{04C34FE8-EEBF-4448-B797-A6B132358BC4}" sibTransId="{31E83D34-C273-44D1-8654-2F5806C1AE64}"/>
    <dgm:cxn modelId="{8AF34E50-F93F-447B-92FB-ADEF090E9033}" type="presOf" srcId="{FB058C0F-4FE8-4852-B70B-995B19675D08}" destId="{6445656B-9BD3-4E3E-BE34-5782D922F5AE}" srcOrd="1" destOrd="0" presId="urn:microsoft.com/office/officeart/2005/8/layout/cycle4"/>
    <dgm:cxn modelId="{38759E50-AD42-44AB-B589-7759A5E552F8}" type="presOf" srcId="{8D73B2B5-A4A1-47E4-AFAC-73F917A5410A}" destId="{C94603A3-D3D9-4F23-8121-1C15FFB87481}" srcOrd="1" destOrd="0" presId="urn:microsoft.com/office/officeart/2005/8/layout/cycle4"/>
    <dgm:cxn modelId="{44BC9957-7544-463B-9ACA-61D00869A6DA}" srcId="{E38BDA60-DFAD-4261-A8E2-BA77F79FDC95}" destId="{8D73B2B5-A4A1-47E4-AFAC-73F917A5410A}" srcOrd="0" destOrd="0" parTransId="{72364877-564B-447C-96A6-194093A04F21}" sibTransId="{60FF023B-C2FD-4CDD-B2C4-1FF73C73AF5C}"/>
    <dgm:cxn modelId="{A3CE4078-F351-4018-A490-5990963AD392}" srcId="{07E003AC-51BF-4D49-B110-49809D287F2D}" destId="{B08E88BC-22BF-4199-802E-B05B2A45197B}" srcOrd="0" destOrd="0" parTransId="{E5BA8B00-3760-4EB2-83F5-5F5ADA4A1387}" sibTransId="{F42ABFD1-0358-490B-8353-A3429A932CE5}"/>
    <dgm:cxn modelId="{AD57EB97-9043-49C3-B876-D5943C4998DF}" type="presOf" srcId="{FB058C0F-4FE8-4852-B70B-995B19675D08}" destId="{4A3887E1-0696-4A40-87EC-8ACDDD18C7E9}" srcOrd="0" destOrd="0" presId="urn:microsoft.com/office/officeart/2005/8/layout/cycle4"/>
    <dgm:cxn modelId="{36DE5FA2-649A-49B9-B419-1470D0B7FEB8}" srcId="{A1B03BA9-7E00-4192-B354-BA32D4BBB8E3}" destId="{07E003AC-51BF-4D49-B110-49809D287F2D}" srcOrd="2" destOrd="0" parTransId="{7A1A21C7-2AAE-40D3-A5D9-2749C7AB5EED}" sibTransId="{F54B51DF-E620-42CA-9671-DDC5F5711358}"/>
    <dgm:cxn modelId="{2D3C92A5-268C-4245-A109-D38E47E5BE28}" type="presOf" srcId="{8D73B2B5-A4A1-47E4-AFAC-73F917A5410A}" destId="{1E827CA7-8BED-4C1F-8E2F-2AC43412339E}" srcOrd="0" destOrd="0" presId="urn:microsoft.com/office/officeart/2005/8/layout/cycle4"/>
    <dgm:cxn modelId="{BF9EC2C4-F269-4767-BC9E-7FBB6D0A0232}" type="presOf" srcId="{47637606-C351-42C7-AE7A-090EF36F8445}" destId="{C5412943-4EF9-429B-81CE-06740C01BE6E}" srcOrd="0" destOrd="0" presId="urn:microsoft.com/office/officeart/2005/8/layout/cycle4"/>
    <dgm:cxn modelId="{155A3CE0-B7BA-42B3-BDDE-696C4DDFB244}" type="presOf" srcId="{7B5677A7-CC4E-43FB-9A9B-5316C71E45F6}" destId="{0EC7D4EA-A15B-4999-A112-CE453A3F5C5E}" srcOrd="0" destOrd="0" presId="urn:microsoft.com/office/officeart/2005/8/layout/cycle4"/>
    <dgm:cxn modelId="{752169E2-B44B-4BF6-9DD1-BD1058D74903}" srcId="{A1B03BA9-7E00-4192-B354-BA32D4BBB8E3}" destId="{E38BDA60-DFAD-4261-A8E2-BA77F79FDC95}" srcOrd="1" destOrd="0" parTransId="{1D4B181F-B868-43CB-8720-5EB37C3976C7}" sibTransId="{9C7ADDE7-E59C-431E-A1C6-B4B2A04968F6}"/>
    <dgm:cxn modelId="{464D8FE4-ABB8-4759-8186-B20C5B50925F}" srcId="{A1B03BA9-7E00-4192-B354-BA32D4BBB8E3}" destId="{47637606-C351-42C7-AE7A-090EF36F8445}" srcOrd="0" destOrd="0" parTransId="{6ABF976F-59BA-47D5-8633-0FB7929CB211}" sibTransId="{ED7FDB86-F5DD-4559-8E13-FBFFD6900C18}"/>
    <dgm:cxn modelId="{E07009ED-001B-4933-A71A-B9297B25A8BE}" type="presOf" srcId="{07E003AC-51BF-4D49-B110-49809D287F2D}" destId="{427AE01E-D22D-4F3F-B5E0-B1E2B36C5957}" srcOrd="0" destOrd="0" presId="urn:microsoft.com/office/officeart/2005/8/layout/cycle4"/>
    <dgm:cxn modelId="{5D6BECF4-8847-4640-B997-1ADBEAE18249}" type="presOf" srcId="{B08E88BC-22BF-4199-802E-B05B2A45197B}" destId="{E74014F4-5FB0-403D-B38B-59884E4B68A9}" srcOrd="1" destOrd="0" presId="urn:microsoft.com/office/officeart/2005/8/layout/cycle4"/>
    <dgm:cxn modelId="{6081C0F6-9657-4A9F-BEE9-A542F312FF7B}" type="presOf" srcId="{B08E88BC-22BF-4199-802E-B05B2A45197B}" destId="{6441BB4A-3924-44C1-9AC8-9C725139D913}" srcOrd="0" destOrd="0" presId="urn:microsoft.com/office/officeart/2005/8/layout/cycle4"/>
    <dgm:cxn modelId="{DCDB32F7-61C2-434D-B55C-8110B5DA315B}" srcId="{A1B03BA9-7E00-4192-B354-BA32D4BBB8E3}" destId="{BC937071-E374-4232-B716-F612EA0AB7B8}" srcOrd="3" destOrd="0" parTransId="{54119D92-FF42-4AFF-B192-6D5FE00AADAE}" sibTransId="{DF1AC38E-6FB8-41BE-8D51-28E0C322689E}"/>
    <dgm:cxn modelId="{011B6DFF-2017-4719-B27C-36254935791D}" type="presOf" srcId="{7B5677A7-CC4E-43FB-9A9B-5316C71E45F6}" destId="{DD573B29-446C-47CC-9FA8-7AFB5243FB05}" srcOrd="1" destOrd="0" presId="urn:microsoft.com/office/officeart/2005/8/layout/cycle4"/>
    <dgm:cxn modelId="{0B2BBD6C-940A-48F1-BA39-78DDD4A1E1FE}" type="presParOf" srcId="{7DA54FE0-4641-4D51-B63F-D0A3BA6790A9}" destId="{B158A689-5FFD-46CC-80BE-3F2C1F716E42}" srcOrd="0" destOrd="0" presId="urn:microsoft.com/office/officeart/2005/8/layout/cycle4"/>
    <dgm:cxn modelId="{0976EE44-1556-4345-823E-0D34F7468F1A}" type="presParOf" srcId="{B158A689-5FFD-46CC-80BE-3F2C1F716E42}" destId="{692665DF-E85C-4A5E-BB75-9F3D34F30D86}" srcOrd="0" destOrd="0" presId="urn:microsoft.com/office/officeart/2005/8/layout/cycle4"/>
    <dgm:cxn modelId="{BF0C9629-D753-4459-86B9-EBED5E45300F}" type="presParOf" srcId="{692665DF-E85C-4A5E-BB75-9F3D34F30D86}" destId="{4A3887E1-0696-4A40-87EC-8ACDDD18C7E9}" srcOrd="0" destOrd="0" presId="urn:microsoft.com/office/officeart/2005/8/layout/cycle4"/>
    <dgm:cxn modelId="{720F1544-C577-491E-B2AD-EA6ACD4C69FD}" type="presParOf" srcId="{692665DF-E85C-4A5E-BB75-9F3D34F30D86}" destId="{6445656B-9BD3-4E3E-BE34-5782D922F5AE}" srcOrd="1" destOrd="0" presId="urn:microsoft.com/office/officeart/2005/8/layout/cycle4"/>
    <dgm:cxn modelId="{FAD96D1B-CCEB-4D6D-B323-C5FDF86C6DE0}" type="presParOf" srcId="{B158A689-5FFD-46CC-80BE-3F2C1F716E42}" destId="{A810B911-5A13-4C34-9095-2BB989DC0EEA}" srcOrd="1" destOrd="0" presId="urn:microsoft.com/office/officeart/2005/8/layout/cycle4"/>
    <dgm:cxn modelId="{71EE4DCD-E779-4E44-AF72-44F9BFEFD9FA}" type="presParOf" srcId="{A810B911-5A13-4C34-9095-2BB989DC0EEA}" destId="{1E827CA7-8BED-4C1F-8E2F-2AC43412339E}" srcOrd="0" destOrd="0" presId="urn:microsoft.com/office/officeart/2005/8/layout/cycle4"/>
    <dgm:cxn modelId="{22DA9459-3F73-4BF2-812E-99C6851215DA}" type="presParOf" srcId="{A810B911-5A13-4C34-9095-2BB989DC0EEA}" destId="{C94603A3-D3D9-4F23-8121-1C15FFB87481}" srcOrd="1" destOrd="0" presId="urn:microsoft.com/office/officeart/2005/8/layout/cycle4"/>
    <dgm:cxn modelId="{A68E2193-923F-4937-8779-D3ADE273E752}" type="presParOf" srcId="{B158A689-5FFD-46CC-80BE-3F2C1F716E42}" destId="{5F59C598-72EA-4083-9C84-C357D2704E87}" srcOrd="2" destOrd="0" presId="urn:microsoft.com/office/officeart/2005/8/layout/cycle4"/>
    <dgm:cxn modelId="{A1C6ABC0-7830-4BD1-9830-C0B92C450052}" type="presParOf" srcId="{5F59C598-72EA-4083-9C84-C357D2704E87}" destId="{6441BB4A-3924-44C1-9AC8-9C725139D913}" srcOrd="0" destOrd="0" presId="urn:microsoft.com/office/officeart/2005/8/layout/cycle4"/>
    <dgm:cxn modelId="{BA590C48-D33C-410D-B493-2A7F673B4C9C}" type="presParOf" srcId="{5F59C598-72EA-4083-9C84-C357D2704E87}" destId="{E74014F4-5FB0-403D-B38B-59884E4B68A9}" srcOrd="1" destOrd="0" presId="urn:microsoft.com/office/officeart/2005/8/layout/cycle4"/>
    <dgm:cxn modelId="{D884A0C7-392C-40DC-BF2C-87576327536B}" type="presParOf" srcId="{B158A689-5FFD-46CC-80BE-3F2C1F716E42}" destId="{6B08EAC1-C06A-4A26-8369-91AB5235D8C0}" srcOrd="3" destOrd="0" presId="urn:microsoft.com/office/officeart/2005/8/layout/cycle4"/>
    <dgm:cxn modelId="{0E5DFDAB-8B3D-453B-B67E-B4ECAF9F4C4C}" type="presParOf" srcId="{6B08EAC1-C06A-4A26-8369-91AB5235D8C0}" destId="{0EC7D4EA-A15B-4999-A112-CE453A3F5C5E}" srcOrd="0" destOrd="0" presId="urn:microsoft.com/office/officeart/2005/8/layout/cycle4"/>
    <dgm:cxn modelId="{10F5C5AD-6BAC-4769-A767-FC8424F0308B}" type="presParOf" srcId="{6B08EAC1-C06A-4A26-8369-91AB5235D8C0}" destId="{DD573B29-446C-47CC-9FA8-7AFB5243FB05}" srcOrd="1" destOrd="0" presId="urn:microsoft.com/office/officeart/2005/8/layout/cycle4"/>
    <dgm:cxn modelId="{B300863C-1FB7-482F-A820-FDB7DF54D087}" type="presParOf" srcId="{B158A689-5FFD-46CC-80BE-3F2C1F716E42}" destId="{BB80F793-2633-45A6-8DB9-5B3755F61AFF}" srcOrd="4" destOrd="0" presId="urn:microsoft.com/office/officeart/2005/8/layout/cycle4"/>
    <dgm:cxn modelId="{F4683C01-7CB4-402D-B647-1838C265FEC6}" type="presParOf" srcId="{7DA54FE0-4641-4D51-B63F-D0A3BA6790A9}" destId="{C80CC6DC-8AE7-4854-8BEC-82E06157C9A8}" srcOrd="1" destOrd="0" presId="urn:microsoft.com/office/officeart/2005/8/layout/cycle4"/>
    <dgm:cxn modelId="{30CA27D3-302C-4359-B82C-50C16C91B728}" type="presParOf" srcId="{C80CC6DC-8AE7-4854-8BEC-82E06157C9A8}" destId="{C5412943-4EF9-429B-81CE-06740C01BE6E}" srcOrd="0" destOrd="0" presId="urn:microsoft.com/office/officeart/2005/8/layout/cycle4"/>
    <dgm:cxn modelId="{D8F40219-C7AF-4329-B528-24099AAFBF55}" type="presParOf" srcId="{C80CC6DC-8AE7-4854-8BEC-82E06157C9A8}" destId="{97982188-AE82-4206-9597-BAC031AD7AD7}" srcOrd="1" destOrd="0" presId="urn:microsoft.com/office/officeart/2005/8/layout/cycle4"/>
    <dgm:cxn modelId="{C15D8AFF-6C32-48AC-B675-FB5AFC6348A3}" type="presParOf" srcId="{C80CC6DC-8AE7-4854-8BEC-82E06157C9A8}" destId="{427AE01E-D22D-4F3F-B5E0-B1E2B36C5957}" srcOrd="2" destOrd="0" presId="urn:microsoft.com/office/officeart/2005/8/layout/cycle4"/>
    <dgm:cxn modelId="{9D3062EA-9C0C-43C1-9676-4ED19DEC40FF}" type="presParOf" srcId="{C80CC6DC-8AE7-4854-8BEC-82E06157C9A8}" destId="{9E273DA5-3729-4B2F-9CA8-30CF4E02C0F7}" srcOrd="3" destOrd="0" presId="urn:microsoft.com/office/officeart/2005/8/layout/cycle4"/>
    <dgm:cxn modelId="{5D53E4D1-181C-4289-B681-5FB98A2C2047}" type="presParOf" srcId="{C80CC6DC-8AE7-4854-8BEC-82E06157C9A8}" destId="{0BAA863A-8CEF-44D0-BDB3-15B3BD8BD4B2}" srcOrd="4" destOrd="0" presId="urn:microsoft.com/office/officeart/2005/8/layout/cycle4"/>
    <dgm:cxn modelId="{99281A10-8DB0-4814-92EE-77EE2537B439}" type="presParOf" srcId="{7DA54FE0-4641-4D51-B63F-D0A3BA6790A9}" destId="{989581A2-2EBB-41CE-9FF9-D5A746FB58A2}" srcOrd="2" destOrd="0" presId="urn:microsoft.com/office/officeart/2005/8/layout/cycle4"/>
    <dgm:cxn modelId="{75873806-1FA0-479F-991F-21BEA895A69C}" type="presParOf" srcId="{7DA54FE0-4641-4D51-B63F-D0A3BA6790A9}" destId="{24403718-6186-4512-97DD-CECD8EAADF56}"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7A091A-667D-4F6F-8079-80EF97D7E95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9F0B144-7B0C-403F-9957-6AFD83BF391B}">
      <dgm:prSet/>
      <dgm:spPr/>
      <dgm:t>
        <a:bodyPr/>
        <a:lstStyle/>
        <a:p>
          <a:r>
            <a:rPr lang="ro-RO" dirty="0"/>
            <a:t>Înțelegerea domeniului, a utilizatorilor, a practicii de lucru, etc.</a:t>
          </a:r>
          <a:endParaRPr lang="en-US" dirty="0"/>
        </a:p>
      </dgm:t>
    </dgm:pt>
    <dgm:pt modelId="{834B1394-52AC-439F-BA4D-3B277F40CA33}" type="parTrans" cxnId="{E453C54D-2993-45A0-BBAF-55E7CA7E3FD8}">
      <dgm:prSet/>
      <dgm:spPr/>
      <dgm:t>
        <a:bodyPr/>
        <a:lstStyle/>
        <a:p>
          <a:endParaRPr lang="en-US"/>
        </a:p>
      </dgm:t>
    </dgm:pt>
    <dgm:pt modelId="{E065045C-EAE9-4CBA-8344-4D23670D14E1}" type="sibTrans" cxnId="{E453C54D-2993-45A0-BBAF-55E7CA7E3FD8}">
      <dgm:prSet/>
      <dgm:spPr/>
      <dgm:t>
        <a:bodyPr/>
        <a:lstStyle/>
        <a:p>
          <a:endParaRPr lang="en-US"/>
        </a:p>
      </dgm:t>
    </dgm:pt>
    <dgm:pt modelId="{5FDBB9A3-CD7D-41CC-8559-E80FB1373A7B}">
      <dgm:prSet/>
      <dgm:spPr/>
      <dgm:t>
        <a:bodyPr/>
        <a:lstStyle/>
        <a:p>
          <a:r>
            <a:rPr lang="ro-RO" dirty="0"/>
            <a:t>Colectarea de date, analiza, modelarea</a:t>
          </a:r>
          <a:endParaRPr lang="en-US" dirty="0"/>
        </a:p>
      </dgm:t>
    </dgm:pt>
    <dgm:pt modelId="{9293FE1E-C768-4EB7-81B1-BC4E886E263B}" type="parTrans" cxnId="{EE56D556-A129-4FD3-80D1-75276D465F0E}">
      <dgm:prSet/>
      <dgm:spPr/>
      <dgm:t>
        <a:bodyPr/>
        <a:lstStyle/>
        <a:p>
          <a:endParaRPr lang="en-US"/>
        </a:p>
      </dgm:t>
    </dgm:pt>
    <dgm:pt modelId="{C056D1CF-2920-4DAA-A168-03FE27C32722}" type="sibTrans" cxnId="{EE56D556-A129-4FD3-80D1-75276D465F0E}">
      <dgm:prSet/>
      <dgm:spPr/>
      <dgm:t>
        <a:bodyPr/>
        <a:lstStyle/>
        <a:p>
          <a:endParaRPr lang="en-US"/>
        </a:p>
      </dgm:t>
    </dgm:pt>
    <dgm:pt modelId="{73D34185-B271-4BCF-BBD0-77B38E081B60}">
      <dgm:prSet/>
      <dgm:spPr/>
      <dgm:t>
        <a:bodyPr/>
        <a:lstStyle/>
        <a:p>
          <a:r>
            <a:rPr lang="ro-RO"/>
            <a:t>Extragerea cerințelor și a specificațiilor </a:t>
          </a:r>
          <a:endParaRPr lang="en-US"/>
        </a:p>
      </dgm:t>
    </dgm:pt>
    <dgm:pt modelId="{08F79C41-3617-4554-BE38-C8EB2D9A4BC8}" type="parTrans" cxnId="{F954E20C-8D79-4D62-916C-68B221FBCEB8}">
      <dgm:prSet/>
      <dgm:spPr/>
      <dgm:t>
        <a:bodyPr/>
        <a:lstStyle/>
        <a:p>
          <a:endParaRPr lang="en-US"/>
        </a:p>
      </dgm:t>
    </dgm:pt>
    <dgm:pt modelId="{FB5636A2-B4B1-435D-B74C-385AFC0D7FE4}" type="sibTrans" cxnId="{F954E20C-8D79-4D62-916C-68B221FBCEB8}">
      <dgm:prSet/>
      <dgm:spPr/>
      <dgm:t>
        <a:bodyPr/>
        <a:lstStyle/>
        <a:p>
          <a:endParaRPr lang="en-US"/>
        </a:p>
      </dgm:t>
    </dgm:pt>
    <dgm:pt modelId="{1EBCD80B-B87B-4EF7-BF66-2DEDFCC0F52D}" type="pres">
      <dgm:prSet presAssocID="{247A091A-667D-4F6F-8079-80EF97D7E95A}" presName="hierChild1" presStyleCnt="0">
        <dgm:presLayoutVars>
          <dgm:chPref val="1"/>
          <dgm:dir/>
          <dgm:animOne val="branch"/>
          <dgm:animLvl val="lvl"/>
          <dgm:resizeHandles/>
        </dgm:presLayoutVars>
      </dgm:prSet>
      <dgm:spPr/>
    </dgm:pt>
    <dgm:pt modelId="{A3A90EE4-4F07-422E-82D5-F134C57E8F3B}" type="pres">
      <dgm:prSet presAssocID="{29F0B144-7B0C-403F-9957-6AFD83BF391B}" presName="hierRoot1" presStyleCnt="0"/>
      <dgm:spPr/>
    </dgm:pt>
    <dgm:pt modelId="{B3E0A6D8-53FB-4A43-B07C-46468FA7D62D}" type="pres">
      <dgm:prSet presAssocID="{29F0B144-7B0C-403F-9957-6AFD83BF391B}" presName="composite" presStyleCnt="0"/>
      <dgm:spPr/>
    </dgm:pt>
    <dgm:pt modelId="{F8BBEBA3-33B3-49F3-BDDC-160FE229A04D}" type="pres">
      <dgm:prSet presAssocID="{29F0B144-7B0C-403F-9957-6AFD83BF391B}" presName="background" presStyleLbl="node0" presStyleIdx="0" presStyleCnt="3"/>
      <dgm:spPr/>
    </dgm:pt>
    <dgm:pt modelId="{A0CD283C-CEEE-4720-91EA-D5E020758389}" type="pres">
      <dgm:prSet presAssocID="{29F0B144-7B0C-403F-9957-6AFD83BF391B}" presName="text" presStyleLbl="fgAcc0" presStyleIdx="0" presStyleCnt="3">
        <dgm:presLayoutVars>
          <dgm:chPref val="3"/>
        </dgm:presLayoutVars>
      </dgm:prSet>
      <dgm:spPr/>
    </dgm:pt>
    <dgm:pt modelId="{9ECBC37F-B864-469B-B8A2-D7599BF0D783}" type="pres">
      <dgm:prSet presAssocID="{29F0B144-7B0C-403F-9957-6AFD83BF391B}" presName="hierChild2" presStyleCnt="0"/>
      <dgm:spPr/>
    </dgm:pt>
    <dgm:pt modelId="{BDE3ED93-1637-4067-A198-D16AF3E93EAB}" type="pres">
      <dgm:prSet presAssocID="{5FDBB9A3-CD7D-41CC-8559-E80FB1373A7B}" presName="hierRoot1" presStyleCnt="0"/>
      <dgm:spPr/>
    </dgm:pt>
    <dgm:pt modelId="{8DF38B6C-4C7F-4A7B-9716-B2366FBDA5E5}" type="pres">
      <dgm:prSet presAssocID="{5FDBB9A3-CD7D-41CC-8559-E80FB1373A7B}" presName="composite" presStyleCnt="0"/>
      <dgm:spPr/>
    </dgm:pt>
    <dgm:pt modelId="{63962CDA-A7C5-457D-9FAD-2E24EA25AD51}" type="pres">
      <dgm:prSet presAssocID="{5FDBB9A3-CD7D-41CC-8559-E80FB1373A7B}" presName="background" presStyleLbl="node0" presStyleIdx="1" presStyleCnt="3"/>
      <dgm:spPr/>
    </dgm:pt>
    <dgm:pt modelId="{3D584BA5-42EB-4D4B-B3F3-40CB52BA9E1A}" type="pres">
      <dgm:prSet presAssocID="{5FDBB9A3-CD7D-41CC-8559-E80FB1373A7B}" presName="text" presStyleLbl="fgAcc0" presStyleIdx="1" presStyleCnt="3" custLinFactNeighborX="2310" custLinFactNeighborY="1819">
        <dgm:presLayoutVars>
          <dgm:chPref val="3"/>
        </dgm:presLayoutVars>
      </dgm:prSet>
      <dgm:spPr/>
    </dgm:pt>
    <dgm:pt modelId="{B56953B6-7CCF-44D4-8AB1-DB127C611AB9}" type="pres">
      <dgm:prSet presAssocID="{5FDBB9A3-CD7D-41CC-8559-E80FB1373A7B}" presName="hierChild2" presStyleCnt="0"/>
      <dgm:spPr/>
    </dgm:pt>
    <dgm:pt modelId="{DC3BC7AF-354F-4B08-B3BA-19FD643B945B}" type="pres">
      <dgm:prSet presAssocID="{73D34185-B271-4BCF-BBD0-77B38E081B60}" presName="hierRoot1" presStyleCnt="0"/>
      <dgm:spPr/>
    </dgm:pt>
    <dgm:pt modelId="{B12971E0-8544-42AF-8295-D7E65437DEEB}" type="pres">
      <dgm:prSet presAssocID="{73D34185-B271-4BCF-BBD0-77B38E081B60}" presName="composite" presStyleCnt="0"/>
      <dgm:spPr/>
    </dgm:pt>
    <dgm:pt modelId="{D95FF648-DAE5-4D16-ACA8-B58B6981C9B1}" type="pres">
      <dgm:prSet presAssocID="{73D34185-B271-4BCF-BBD0-77B38E081B60}" presName="background" presStyleLbl="node0" presStyleIdx="2" presStyleCnt="3"/>
      <dgm:spPr/>
    </dgm:pt>
    <dgm:pt modelId="{A4EA7A05-9712-4974-8047-9A2EDEC841AF}" type="pres">
      <dgm:prSet presAssocID="{73D34185-B271-4BCF-BBD0-77B38E081B60}" presName="text" presStyleLbl="fgAcc0" presStyleIdx="2" presStyleCnt="3">
        <dgm:presLayoutVars>
          <dgm:chPref val="3"/>
        </dgm:presLayoutVars>
      </dgm:prSet>
      <dgm:spPr/>
    </dgm:pt>
    <dgm:pt modelId="{17DCF281-87ED-4D78-9154-65B00DFA539B}" type="pres">
      <dgm:prSet presAssocID="{73D34185-B271-4BCF-BBD0-77B38E081B60}" presName="hierChild2" presStyleCnt="0"/>
      <dgm:spPr/>
    </dgm:pt>
  </dgm:ptLst>
  <dgm:cxnLst>
    <dgm:cxn modelId="{F954E20C-8D79-4D62-916C-68B221FBCEB8}" srcId="{247A091A-667D-4F6F-8079-80EF97D7E95A}" destId="{73D34185-B271-4BCF-BBD0-77B38E081B60}" srcOrd="2" destOrd="0" parTransId="{08F79C41-3617-4554-BE38-C8EB2D9A4BC8}" sibTransId="{FB5636A2-B4B1-435D-B74C-385AFC0D7FE4}"/>
    <dgm:cxn modelId="{E453C54D-2993-45A0-BBAF-55E7CA7E3FD8}" srcId="{247A091A-667D-4F6F-8079-80EF97D7E95A}" destId="{29F0B144-7B0C-403F-9957-6AFD83BF391B}" srcOrd="0" destOrd="0" parTransId="{834B1394-52AC-439F-BA4D-3B277F40CA33}" sibTransId="{E065045C-EAE9-4CBA-8344-4D23670D14E1}"/>
    <dgm:cxn modelId="{EE56D556-A129-4FD3-80D1-75276D465F0E}" srcId="{247A091A-667D-4F6F-8079-80EF97D7E95A}" destId="{5FDBB9A3-CD7D-41CC-8559-E80FB1373A7B}" srcOrd="1" destOrd="0" parTransId="{9293FE1E-C768-4EB7-81B1-BC4E886E263B}" sibTransId="{C056D1CF-2920-4DAA-A168-03FE27C32722}"/>
    <dgm:cxn modelId="{8A817F9A-A9B9-4181-9617-08A29246FE5E}" type="presOf" srcId="{5FDBB9A3-CD7D-41CC-8559-E80FB1373A7B}" destId="{3D584BA5-42EB-4D4B-B3F3-40CB52BA9E1A}" srcOrd="0" destOrd="0" presId="urn:microsoft.com/office/officeart/2005/8/layout/hierarchy1"/>
    <dgm:cxn modelId="{2CBA08B2-88AE-4A66-9802-C9F07AE4907A}" type="presOf" srcId="{247A091A-667D-4F6F-8079-80EF97D7E95A}" destId="{1EBCD80B-B87B-4EF7-BF66-2DEDFCC0F52D}" srcOrd="0" destOrd="0" presId="urn:microsoft.com/office/officeart/2005/8/layout/hierarchy1"/>
    <dgm:cxn modelId="{20C877C3-5FA4-4B0B-AA5A-98C25E2D9CF9}" type="presOf" srcId="{29F0B144-7B0C-403F-9957-6AFD83BF391B}" destId="{A0CD283C-CEEE-4720-91EA-D5E020758389}" srcOrd="0" destOrd="0" presId="urn:microsoft.com/office/officeart/2005/8/layout/hierarchy1"/>
    <dgm:cxn modelId="{B64C7BE1-0759-4B61-8DFC-F20B3F13790E}" type="presOf" srcId="{73D34185-B271-4BCF-BBD0-77B38E081B60}" destId="{A4EA7A05-9712-4974-8047-9A2EDEC841AF}" srcOrd="0" destOrd="0" presId="urn:microsoft.com/office/officeart/2005/8/layout/hierarchy1"/>
    <dgm:cxn modelId="{124CE829-064A-4F53-B8D2-6AC62E19974F}" type="presParOf" srcId="{1EBCD80B-B87B-4EF7-BF66-2DEDFCC0F52D}" destId="{A3A90EE4-4F07-422E-82D5-F134C57E8F3B}" srcOrd="0" destOrd="0" presId="urn:microsoft.com/office/officeart/2005/8/layout/hierarchy1"/>
    <dgm:cxn modelId="{380A40DC-B02B-41D2-94AC-C711140FE8D1}" type="presParOf" srcId="{A3A90EE4-4F07-422E-82D5-F134C57E8F3B}" destId="{B3E0A6D8-53FB-4A43-B07C-46468FA7D62D}" srcOrd="0" destOrd="0" presId="urn:microsoft.com/office/officeart/2005/8/layout/hierarchy1"/>
    <dgm:cxn modelId="{B8F1A826-0DFD-4D9F-8F01-9197B63A85D8}" type="presParOf" srcId="{B3E0A6D8-53FB-4A43-B07C-46468FA7D62D}" destId="{F8BBEBA3-33B3-49F3-BDDC-160FE229A04D}" srcOrd="0" destOrd="0" presId="urn:microsoft.com/office/officeart/2005/8/layout/hierarchy1"/>
    <dgm:cxn modelId="{D17EADCE-0D15-4AAC-8E80-31C16DAC8C56}" type="presParOf" srcId="{B3E0A6D8-53FB-4A43-B07C-46468FA7D62D}" destId="{A0CD283C-CEEE-4720-91EA-D5E020758389}" srcOrd="1" destOrd="0" presId="urn:microsoft.com/office/officeart/2005/8/layout/hierarchy1"/>
    <dgm:cxn modelId="{E0263A73-6A52-40B6-88CE-D9C5F0F9E57B}" type="presParOf" srcId="{A3A90EE4-4F07-422E-82D5-F134C57E8F3B}" destId="{9ECBC37F-B864-469B-B8A2-D7599BF0D783}" srcOrd="1" destOrd="0" presId="urn:microsoft.com/office/officeart/2005/8/layout/hierarchy1"/>
    <dgm:cxn modelId="{0DDC9000-9526-4B6C-AA7E-33C4D55DA6F3}" type="presParOf" srcId="{1EBCD80B-B87B-4EF7-BF66-2DEDFCC0F52D}" destId="{BDE3ED93-1637-4067-A198-D16AF3E93EAB}" srcOrd="1" destOrd="0" presId="urn:microsoft.com/office/officeart/2005/8/layout/hierarchy1"/>
    <dgm:cxn modelId="{5108E2DF-9050-435F-86BF-82DEDBF33B09}" type="presParOf" srcId="{BDE3ED93-1637-4067-A198-D16AF3E93EAB}" destId="{8DF38B6C-4C7F-4A7B-9716-B2366FBDA5E5}" srcOrd="0" destOrd="0" presId="urn:microsoft.com/office/officeart/2005/8/layout/hierarchy1"/>
    <dgm:cxn modelId="{3F20F1FD-B7F9-4A55-B003-98CF0A400EDD}" type="presParOf" srcId="{8DF38B6C-4C7F-4A7B-9716-B2366FBDA5E5}" destId="{63962CDA-A7C5-457D-9FAD-2E24EA25AD51}" srcOrd="0" destOrd="0" presId="urn:microsoft.com/office/officeart/2005/8/layout/hierarchy1"/>
    <dgm:cxn modelId="{A6368DB4-F9EA-46C5-AED2-82A64255A40E}" type="presParOf" srcId="{8DF38B6C-4C7F-4A7B-9716-B2366FBDA5E5}" destId="{3D584BA5-42EB-4D4B-B3F3-40CB52BA9E1A}" srcOrd="1" destOrd="0" presId="urn:microsoft.com/office/officeart/2005/8/layout/hierarchy1"/>
    <dgm:cxn modelId="{F32FAD87-4B8E-4D5A-93FA-12B9AAA7B122}" type="presParOf" srcId="{BDE3ED93-1637-4067-A198-D16AF3E93EAB}" destId="{B56953B6-7CCF-44D4-8AB1-DB127C611AB9}" srcOrd="1" destOrd="0" presId="urn:microsoft.com/office/officeart/2005/8/layout/hierarchy1"/>
    <dgm:cxn modelId="{FAD04D5D-2E94-47D5-B909-15067EE18C86}" type="presParOf" srcId="{1EBCD80B-B87B-4EF7-BF66-2DEDFCC0F52D}" destId="{DC3BC7AF-354F-4B08-B3BA-19FD643B945B}" srcOrd="2" destOrd="0" presId="urn:microsoft.com/office/officeart/2005/8/layout/hierarchy1"/>
    <dgm:cxn modelId="{C8D63AC4-53CF-445C-A868-3B2AEE7F19D9}" type="presParOf" srcId="{DC3BC7AF-354F-4B08-B3BA-19FD643B945B}" destId="{B12971E0-8544-42AF-8295-D7E65437DEEB}" srcOrd="0" destOrd="0" presId="urn:microsoft.com/office/officeart/2005/8/layout/hierarchy1"/>
    <dgm:cxn modelId="{F1F1633A-4E86-4916-A31A-D18B8A2787FE}" type="presParOf" srcId="{B12971E0-8544-42AF-8295-D7E65437DEEB}" destId="{D95FF648-DAE5-4D16-ACA8-B58B6981C9B1}" srcOrd="0" destOrd="0" presId="urn:microsoft.com/office/officeart/2005/8/layout/hierarchy1"/>
    <dgm:cxn modelId="{F797B45C-D92D-4929-A9EF-AC846DC0E835}" type="presParOf" srcId="{B12971E0-8544-42AF-8295-D7E65437DEEB}" destId="{A4EA7A05-9712-4974-8047-9A2EDEC841AF}" srcOrd="1" destOrd="0" presId="urn:microsoft.com/office/officeart/2005/8/layout/hierarchy1"/>
    <dgm:cxn modelId="{A56963A5-9717-4826-BAA1-4BA709F00037}" type="presParOf" srcId="{DC3BC7AF-354F-4B08-B3BA-19FD643B945B}" destId="{17DCF281-87ED-4D78-9154-65B00DFA539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B03BA9-7E00-4192-B354-BA32D4BBB8E3}" type="doc">
      <dgm:prSet loTypeId="urn:microsoft.com/office/officeart/2005/8/layout/cycle4" loCatId="cycle" qsTypeId="urn:microsoft.com/office/officeart/2005/8/quickstyle/simple1" qsCatId="simple" csTypeId="urn:microsoft.com/office/officeart/2005/8/colors/accent5_2" csCatId="accent5" phldr="1"/>
      <dgm:spPr/>
      <dgm:t>
        <a:bodyPr/>
        <a:lstStyle/>
        <a:p>
          <a:endParaRPr lang="en-GB"/>
        </a:p>
      </dgm:t>
    </dgm:pt>
    <dgm:pt modelId="{47637606-C351-42C7-AE7A-090EF36F8445}">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Înțelegerea necesităților</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6ABF976F-59BA-47D5-8633-0FB7929CB211}" type="parTrans" cxnId="{464D8FE4-ABB8-4759-8186-B20C5B50925F}">
      <dgm:prSet/>
      <dgm:spPr/>
      <dgm:t>
        <a:bodyPr/>
        <a:lstStyle/>
        <a:p>
          <a:endParaRPr lang="en-GB"/>
        </a:p>
      </dgm:t>
    </dgm:pt>
    <dgm:pt modelId="{ED7FDB86-F5DD-4559-8E13-FBFFD6900C18}" type="sibTrans" cxnId="{464D8FE4-ABB8-4759-8186-B20C5B50925F}">
      <dgm:prSet/>
      <dgm:spPr/>
      <dgm:t>
        <a:bodyPr/>
        <a:lstStyle/>
        <a:p>
          <a:endParaRPr lang="en-GB"/>
        </a:p>
      </dgm:t>
    </dgm:pt>
    <dgm:pt modelId="{FB058C0F-4FE8-4852-B70B-995B19675D08}">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Înțelegerea cerințelor</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04C34FE8-EEBF-4448-B797-A6B132358BC4}" type="parTrans" cxnId="{4181815C-5628-4651-9430-DA4BA553E174}">
      <dgm:prSet/>
      <dgm:spPr/>
      <dgm:t>
        <a:bodyPr/>
        <a:lstStyle/>
        <a:p>
          <a:endParaRPr lang="en-GB"/>
        </a:p>
      </dgm:t>
    </dgm:pt>
    <dgm:pt modelId="{31E83D34-C273-44D1-8654-2F5806C1AE64}" type="sibTrans" cxnId="{4181815C-5628-4651-9430-DA4BA553E174}">
      <dgm:prSet/>
      <dgm:spPr/>
      <dgm:t>
        <a:bodyPr/>
        <a:lstStyle/>
        <a:p>
          <a:endParaRPr lang="en-GB"/>
        </a:p>
      </dgm:t>
    </dgm:pt>
    <dgm:pt modelId="{E38BDA60-DFAD-4261-A8E2-BA77F79FDC95}">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Concepte de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1D4B181F-B868-43CB-8720-5EB37C3976C7}" type="parTrans" cxnId="{752169E2-B44B-4BF6-9DD1-BD1058D74903}">
      <dgm:prSet/>
      <dgm:spPr/>
      <dgm:t>
        <a:bodyPr/>
        <a:lstStyle/>
        <a:p>
          <a:endParaRPr lang="en-GB"/>
        </a:p>
      </dgm:t>
    </dgm:pt>
    <dgm:pt modelId="{9C7ADDE7-E59C-431E-A1C6-B4B2A04968F6}" type="sibTrans" cxnId="{752169E2-B44B-4BF6-9DD1-BD1058D74903}">
      <dgm:prSet/>
      <dgm:spPr/>
      <dgm:t>
        <a:bodyPr/>
        <a:lstStyle/>
        <a:p>
          <a:endParaRPr lang="en-GB"/>
        </a:p>
      </dgm:t>
    </dgm:pt>
    <dgm:pt modelId="{8D73B2B5-A4A1-47E4-AFAC-73F917A5410A}">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Soluții de design</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72364877-564B-447C-96A6-194093A04F21}" type="parTrans" cxnId="{44BC9957-7544-463B-9ACA-61D00869A6DA}">
      <dgm:prSet/>
      <dgm:spPr/>
      <dgm:t>
        <a:bodyPr/>
        <a:lstStyle/>
        <a:p>
          <a:endParaRPr lang="en-GB"/>
        </a:p>
      </dgm:t>
    </dgm:pt>
    <dgm:pt modelId="{60FF023B-C2FD-4CDD-B2C4-1FF73C73AF5C}" type="sibTrans" cxnId="{44BC9957-7544-463B-9ACA-61D00869A6DA}">
      <dgm:prSet/>
      <dgm:spPr/>
      <dgm:t>
        <a:bodyPr/>
        <a:lstStyle/>
        <a:p>
          <a:endParaRPr lang="en-GB"/>
        </a:p>
      </dgm:t>
    </dgm:pt>
    <dgm:pt modelId="{07E003AC-51BF-4D49-B110-49809D287F2D}">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Verificare / rafinare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7A1A21C7-2AAE-40D3-A5D9-2749C7AB5EED}" type="parTrans" cxnId="{36DE5FA2-649A-49B9-B419-1470D0B7FEB8}">
      <dgm:prSet/>
      <dgm:spPr/>
      <dgm:t>
        <a:bodyPr/>
        <a:lstStyle/>
        <a:p>
          <a:endParaRPr lang="en-GB"/>
        </a:p>
      </dgm:t>
    </dgm:pt>
    <dgm:pt modelId="{F54B51DF-E620-42CA-9671-DDC5F5711358}" type="sibTrans" cxnId="{36DE5FA2-649A-49B9-B419-1470D0B7FEB8}">
      <dgm:prSet/>
      <dgm:spPr/>
      <dgm:t>
        <a:bodyPr/>
        <a:lstStyle/>
        <a:p>
          <a:endParaRPr lang="en-GB"/>
        </a:p>
      </dgm:t>
    </dgm:pt>
    <dgm:pt modelId="{B08E88BC-22BF-4199-802E-B05B2A45197B}">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Evaluarea </a:t>
          </a:r>
          <a:r>
            <a:rPr lang="ro-RO" i="1" dirty="0">
              <a:latin typeface="Tahoma" panose="020B0604030504040204" pitchFamily="34" charset="0"/>
              <a:ea typeface="Tahoma" panose="020B0604030504040204" pitchFamily="34" charset="0"/>
              <a:cs typeface="Tahoma" panose="020B0604030504040204" pitchFamily="34" charset="0"/>
            </a:rPr>
            <a:t>UX</a:t>
          </a:r>
          <a:r>
            <a:rPr lang="ro-RO" i="0"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E5BA8B00-3760-4EB2-83F5-5F5ADA4A1387}" type="parTrans" cxnId="{A3CE4078-F351-4018-A490-5990963AD392}">
      <dgm:prSet/>
      <dgm:spPr/>
      <dgm:t>
        <a:bodyPr/>
        <a:lstStyle/>
        <a:p>
          <a:endParaRPr lang="en-GB"/>
        </a:p>
      </dgm:t>
    </dgm:pt>
    <dgm:pt modelId="{F42ABFD1-0358-490B-8353-A3429A932CE5}" type="sibTrans" cxnId="{A3CE4078-F351-4018-A490-5990963AD392}">
      <dgm:prSet/>
      <dgm:spPr/>
      <dgm:t>
        <a:bodyPr/>
        <a:lstStyle/>
        <a:p>
          <a:endParaRPr lang="en-GB"/>
        </a:p>
      </dgm:t>
    </dgm:pt>
    <dgm:pt modelId="{BC937071-E374-4232-B716-F612EA0AB7B8}">
      <dgm:prSet phldrT="[Text]"/>
      <dgm:spPr/>
      <dgm:t>
        <a:bodyPr/>
        <a:lstStyle/>
        <a:p>
          <a:r>
            <a:rPr lang="ro-RO" b="1" dirty="0">
              <a:latin typeface="Tahoma" panose="020B0604030504040204" pitchFamily="34" charset="0"/>
              <a:ea typeface="Tahoma" panose="020B0604030504040204" pitchFamily="34" charset="0"/>
              <a:cs typeface="Tahoma" panose="020B0604030504040204" pitchFamily="34" charset="0"/>
            </a:rPr>
            <a:t>Alternative de design</a:t>
          </a:r>
          <a:endParaRPr lang="en-GB" b="1" dirty="0">
            <a:latin typeface="Tahoma" panose="020B0604030504040204" pitchFamily="34" charset="0"/>
            <a:ea typeface="Tahoma" panose="020B0604030504040204" pitchFamily="34" charset="0"/>
            <a:cs typeface="Tahoma" panose="020B0604030504040204" pitchFamily="34" charset="0"/>
          </a:endParaRPr>
        </a:p>
      </dgm:t>
    </dgm:pt>
    <dgm:pt modelId="{54119D92-FF42-4AFF-B192-6D5FE00AADAE}" type="parTrans" cxnId="{DCDB32F7-61C2-434D-B55C-8110B5DA315B}">
      <dgm:prSet/>
      <dgm:spPr/>
      <dgm:t>
        <a:bodyPr/>
        <a:lstStyle/>
        <a:p>
          <a:endParaRPr lang="en-GB"/>
        </a:p>
      </dgm:t>
    </dgm:pt>
    <dgm:pt modelId="{DF1AC38E-6FB8-41BE-8D51-28E0C322689E}" type="sibTrans" cxnId="{DCDB32F7-61C2-434D-B55C-8110B5DA315B}">
      <dgm:prSet/>
      <dgm:spPr/>
      <dgm:t>
        <a:bodyPr/>
        <a:lstStyle/>
        <a:p>
          <a:endParaRPr lang="en-GB"/>
        </a:p>
      </dgm:t>
    </dgm:pt>
    <dgm:pt modelId="{7B5677A7-CC4E-43FB-9A9B-5316C71E45F6}">
      <dgm:prSet phldrT="[Text]"/>
      <dgm:spPr/>
      <dgm:t>
        <a:bodyPr/>
        <a:lstStyle/>
        <a:p>
          <a:r>
            <a:rPr lang="ro-RO" dirty="0">
              <a:latin typeface="Tahoma" panose="020B0604030504040204" pitchFamily="34" charset="0"/>
              <a:ea typeface="Tahoma" panose="020B0604030504040204" pitchFamily="34" charset="0"/>
              <a:cs typeface="Tahoma" panose="020B0604030504040204" pitchFamily="34" charset="0"/>
            </a:rPr>
            <a:t>Prototip / candidat. </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5C4C5ACB-0698-4565-893F-3A3AA103C2DD}" type="parTrans" cxnId="{C572A630-FCBB-4701-838D-E6DCFE61A7D5}">
      <dgm:prSet/>
      <dgm:spPr/>
      <dgm:t>
        <a:bodyPr/>
        <a:lstStyle/>
        <a:p>
          <a:endParaRPr lang="en-GB"/>
        </a:p>
      </dgm:t>
    </dgm:pt>
    <dgm:pt modelId="{32CE3A4E-053E-4FCB-9A4B-E3D8B4EEA990}" type="sibTrans" cxnId="{C572A630-FCBB-4701-838D-E6DCFE61A7D5}">
      <dgm:prSet/>
      <dgm:spPr/>
      <dgm:t>
        <a:bodyPr/>
        <a:lstStyle/>
        <a:p>
          <a:endParaRPr lang="en-GB"/>
        </a:p>
      </dgm:t>
    </dgm:pt>
    <dgm:pt modelId="{7DA54FE0-4641-4D51-B63F-D0A3BA6790A9}" type="pres">
      <dgm:prSet presAssocID="{A1B03BA9-7E00-4192-B354-BA32D4BBB8E3}" presName="cycleMatrixDiagram" presStyleCnt="0">
        <dgm:presLayoutVars>
          <dgm:chMax val="1"/>
          <dgm:dir/>
          <dgm:animLvl val="lvl"/>
          <dgm:resizeHandles val="exact"/>
        </dgm:presLayoutVars>
      </dgm:prSet>
      <dgm:spPr/>
    </dgm:pt>
    <dgm:pt modelId="{B158A689-5FFD-46CC-80BE-3F2C1F716E42}" type="pres">
      <dgm:prSet presAssocID="{A1B03BA9-7E00-4192-B354-BA32D4BBB8E3}" presName="children" presStyleCnt="0"/>
      <dgm:spPr/>
    </dgm:pt>
    <dgm:pt modelId="{692665DF-E85C-4A5E-BB75-9F3D34F30D86}" type="pres">
      <dgm:prSet presAssocID="{A1B03BA9-7E00-4192-B354-BA32D4BBB8E3}" presName="child1group" presStyleCnt="0"/>
      <dgm:spPr/>
    </dgm:pt>
    <dgm:pt modelId="{4A3887E1-0696-4A40-87EC-8ACDDD18C7E9}" type="pres">
      <dgm:prSet presAssocID="{A1B03BA9-7E00-4192-B354-BA32D4BBB8E3}" presName="child1" presStyleLbl="bgAcc1" presStyleIdx="0" presStyleCnt="4"/>
      <dgm:spPr/>
    </dgm:pt>
    <dgm:pt modelId="{6445656B-9BD3-4E3E-BE34-5782D922F5AE}" type="pres">
      <dgm:prSet presAssocID="{A1B03BA9-7E00-4192-B354-BA32D4BBB8E3}" presName="child1Text" presStyleLbl="bgAcc1" presStyleIdx="0" presStyleCnt="4">
        <dgm:presLayoutVars>
          <dgm:bulletEnabled val="1"/>
        </dgm:presLayoutVars>
      </dgm:prSet>
      <dgm:spPr/>
    </dgm:pt>
    <dgm:pt modelId="{A810B911-5A13-4C34-9095-2BB989DC0EEA}" type="pres">
      <dgm:prSet presAssocID="{A1B03BA9-7E00-4192-B354-BA32D4BBB8E3}" presName="child2group" presStyleCnt="0"/>
      <dgm:spPr/>
    </dgm:pt>
    <dgm:pt modelId="{1E827CA7-8BED-4C1F-8E2F-2AC43412339E}" type="pres">
      <dgm:prSet presAssocID="{A1B03BA9-7E00-4192-B354-BA32D4BBB8E3}" presName="child2" presStyleLbl="bgAcc1" presStyleIdx="1" presStyleCnt="4"/>
      <dgm:spPr/>
    </dgm:pt>
    <dgm:pt modelId="{C94603A3-D3D9-4F23-8121-1C15FFB87481}" type="pres">
      <dgm:prSet presAssocID="{A1B03BA9-7E00-4192-B354-BA32D4BBB8E3}" presName="child2Text" presStyleLbl="bgAcc1" presStyleIdx="1" presStyleCnt="4">
        <dgm:presLayoutVars>
          <dgm:bulletEnabled val="1"/>
        </dgm:presLayoutVars>
      </dgm:prSet>
      <dgm:spPr/>
    </dgm:pt>
    <dgm:pt modelId="{5F59C598-72EA-4083-9C84-C357D2704E87}" type="pres">
      <dgm:prSet presAssocID="{A1B03BA9-7E00-4192-B354-BA32D4BBB8E3}" presName="child3group" presStyleCnt="0"/>
      <dgm:spPr/>
    </dgm:pt>
    <dgm:pt modelId="{6441BB4A-3924-44C1-9AC8-9C725139D913}" type="pres">
      <dgm:prSet presAssocID="{A1B03BA9-7E00-4192-B354-BA32D4BBB8E3}" presName="child3" presStyleLbl="bgAcc1" presStyleIdx="2" presStyleCnt="4"/>
      <dgm:spPr/>
    </dgm:pt>
    <dgm:pt modelId="{E74014F4-5FB0-403D-B38B-59884E4B68A9}" type="pres">
      <dgm:prSet presAssocID="{A1B03BA9-7E00-4192-B354-BA32D4BBB8E3}" presName="child3Text" presStyleLbl="bgAcc1" presStyleIdx="2" presStyleCnt="4">
        <dgm:presLayoutVars>
          <dgm:bulletEnabled val="1"/>
        </dgm:presLayoutVars>
      </dgm:prSet>
      <dgm:spPr/>
    </dgm:pt>
    <dgm:pt modelId="{6B08EAC1-C06A-4A26-8369-91AB5235D8C0}" type="pres">
      <dgm:prSet presAssocID="{A1B03BA9-7E00-4192-B354-BA32D4BBB8E3}" presName="child4group" presStyleCnt="0"/>
      <dgm:spPr/>
    </dgm:pt>
    <dgm:pt modelId="{0EC7D4EA-A15B-4999-A112-CE453A3F5C5E}" type="pres">
      <dgm:prSet presAssocID="{A1B03BA9-7E00-4192-B354-BA32D4BBB8E3}" presName="child4" presStyleLbl="bgAcc1" presStyleIdx="3" presStyleCnt="4"/>
      <dgm:spPr/>
    </dgm:pt>
    <dgm:pt modelId="{DD573B29-446C-47CC-9FA8-7AFB5243FB05}" type="pres">
      <dgm:prSet presAssocID="{A1B03BA9-7E00-4192-B354-BA32D4BBB8E3}" presName="child4Text" presStyleLbl="bgAcc1" presStyleIdx="3" presStyleCnt="4">
        <dgm:presLayoutVars>
          <dgm:bulletEnabled val="1"/>
        </dgm:presLayoutVars>
      </dgm:prSet>
      <dgm:spPr/>
    </dgm:pt>
    <dgm:pt modelId="{BB80F793-2633-45A6-8DB9-5B3755F61AFF}" type="pres">
      <dgm:prSet presAssocID="{A1B03BA9-7E00-4192-B354-BA32D4BBB8E3}" presName="childPlaceholder" presStyleCnt="0"/>
      <dgm:spPr/>
    </dgm:pt>
    <dgm:pt modelId="{C80CC6DC-8AE7-4854-8BEC-82E06157C9A8}" type="pres">
      <dgm:prSet presAssocID="{A1B03BA9-7E00-4192-B354-BA32D4BBB8E3}" presName="circle" presStyleCnt="0"/>
      <dgm:spPr/>
    </dgm:pt>
    <dgm:pt modelId="{C5412943-4EF9-429B-81CE-06740C01BE6E}" type="pres">
      <dgm:prSet presAssocID="{A1B03BA9-7E00-4192-B354-BA32D4BBB8E3}" presName="quadrant1" presStyleLbl="node1" presStyleIdx="0" presStyleCnt="4">
        <dgm:presLayoutVars>
          <dgm:chMax val="1"/>
          <dgm:bulletEnabled val="1"/>
        </dgm:presLayoutVars>
      </dgm:prSet>
      <dgm:spPr/>
    </dgm:pt>
    <dgm:pt modelId="{97982188-AE82-4206-9597-BAC031AD7AD7}" type="pres">
      <dgm:prSet presAssocID="{A1B03BA9-7E00-4192-B354-BA32D4BBB8E3}" presName="quadrant2" presStyleLbl="node1" presStyleIdx="1" presStyleCnt="4">
        <dgm:presLayoutVars>
          <dgm:chMax val="1"/>
          <dgm:bulletEnabled val="1"/>
        </dgm:presLayoutVars>
      </dgm:prSet>
      <dgm:spPr/>
    </dgm:pt>
    <dgm:pt modelId="{427AE01E-D22D-4F3F-B5E0-B1E2B36C5957}" type="pres">
      <dgm:prSet presAssocID="{A1B03BA9-7E00-4192-B354-BA32D4BBB8E3}" presName="quadrant3" presStyleLbl="node1" presStyleIdx="2" presStyleCnt="4">
        <dgm:presLayoutVars>
          <dgm:chMax val="1"/>
          <dgm:bulletEnabled val="1"/>
        </dgm:presLayoutVars>
      </dgm:prSet>
      <dgm:spPr/>
    </dgm:pt>
    <dgm:pt modelId="{9E273DA5-3729-4B2F-9CA8-30CF4E02C0F7}" type="pres">
      <dgm:prSet presAssocID="{A1B03BA9-7E00-4192-B354-BA32D4BBB8E3}" presName="quadrant4" presStyleLbl="node1" presStyleIdx="3" presStyleCnt="4">
        <dgm:presLayoutVars>
          <dgm:chMax val="1"/>
          <dgm:bulletEnabled val="1"/>
        </dgm:presLayoutVars>
      </dgm:prSet>
      <dgm:spPr/>
    </dgm:pt>
    <dgm:pt modelId="{0BAA863A-8CEF-44D0-BDB3-15B3BD8BD4B2}" type="pres">
      <dgm:prSet presAssocID="{A1B03BA9-7E00-4192-B354-BA32D4BBB8E3}" presName="quadrantPlaceholder" presStyleCnt="0"/>
      <dgm:spPr/>
    </dgm:pt>
    <dgm:pt modelId="{989581A2-2EBB-41CE-9FF9-D5A746FB58A2}" type="pres">
      <dgm:prSet presAssocID="{A1B03BA9-7E00-4192-B354-BA32D4BBB8E3}" presName="center1" presStyleLbl="fgShp" presStyleIdx="0" presStyleCnt="2"/>
      <dgm:spPr/>
    </dgm:pt>
    <dgm:pt modelId="{24403718-6186-4512-97DD-CECD8EAADF56}" type="pres">
      <dgm:prSet presAssocID="{A1B03BA9-7E00-4192-B354-BA32D4BBB8E3}" presName="center2" presStyleLbl="fgShp" presStyleIdx="1" presStyleCnt="2"/>
      <dgm:spPr/>
    </dgm:pt>
  </dgm:ptLst>
  <dgm:cxnLst>
    <dgm:cxn modelId="{B1907C03-DB16-4B1A-9AEE-9472190F6F6B}" type="presOf" srcId="{A1B03BA9-7E00-4192-B354-BA32D4BBB8E3}" destId="{7DA54FE0-4641-4D51-B63F-D0A3BA6790A9}" srcOrd="0" destOrd="0" presId="urn:microsoft.com/office/officeart/2005/8/layout/cycle4"/>
    <dgm:cxn modelId="{0001E814-63CE-4FF6-A355-15F917DA608F}" type="presOf" srcId="{BC937071-E374-4232-B716-F612EA0AB7B8}" destId="{9E273DA5-3729-4B2F-9CA8-30CF4E02C0F7}" srcOrd="0" destOrd="0" presId="urn:microsoft.com/office/officeart/2005/8/layout/cycle4"/>
    <dgm:cxn modelId="{32C4561C-16A9-45A9-AF08-09E039BD67D1}" type="presOf" srcId="{E38BDA60-DFAD-4261-A8E2-BA77F79FDC95}" destId="{97982188-AE82-4206-9597-BAC031AD7AD7}" srcOrd="0" destOrd="0" presId="urn:microsoft.com/office/officeart/2005/8/layout/cycle4"/>
    <dgm:cxn modelId="{C572A630-FCBB-4701-838D-E6DCFE61A7D5}" srcId="{BC937071-E374-4232-B716-F612EA0AB7B8}" destId="{7B5677A7-CC4E-43FB-9A9B-5316C71E45F6}" srcOrd="0" destOrd="0" parTransId="{5C4C5ACB-0698-4565-893F-3A3AA103C2DD}" sibTransId="{32CE3A4E-053E-4FCB-9A4B-E3D8B4EEA990}"/>
    <dgm:cxn modelId="{4181815C-5628-4651-9430-DA4BA553E174}" srcId="{47637606-C351-42C7-AE7A-090EF36F8445}" destId="{FB058C0F-4FE8-4852-B70B-995B19675D08}" srcOrd="0" destOrd="0" parTransId="{04C34FE8-EEBF-4448-B797-A6B132358BC4}" sibTransId="{31E83D34-C273-44D1-8654-2F5806C1AE64}"/>
    <dgm:cxn modelId="{8AF34E50-F93F-447B-92FB-ADEF090E9033}" type="presOf" srcId="{FB058C0F-4FE8-4852-B70B-995B19675D08}" destId="{6445656B-9BD3-4E3E-BE34-5782D922F5AE}" srcOrd="1" destOrd="0" presId="urn:microsoft.com/office/officeart/2005/8/layout/cycle4"/>
    <dgm:cxn modelId="{38759E50-AD42-44AB-B589-7759A5E552F8}" type="presOf" srcId="{8D73B2B5-A4A1-47E4-AFAC-73F917A5410A}" destId="{C94603A3-D3D9-4F23-8121-1C15FFB87481}" srcOrd="1" destOrd="0" presId="urn:microsoft.com/office/officeart/2005/8/layout/cycle4"/>
    <dgm:cxn modelId="{44BC9957-7544-463B-9ACA-61D00869A6DA}" srcId="{E38BDA60-DFAD-4261-A8E2-BA77F79FDC95}" destId="{8D73B2B5-A4A1-47E4-AFAC-73F917A5410A}" srcOrd="0" destOrd="0" parTransId="{72364877-564B-447C-96A6-194093A04F21}" sibTransId="{60FF023B-C2FD-4CDD-B2C4-1FF73C73AF5C}"/>
    <dgm:cxn modelId="{A3CE4078-F351-4018-A490-5990963AD392}" srcId="{07E003AC-51BF-4D49-B110-49809D287F2D}" destId="{B08E88BC-22BF-4199-802E-B05B2A45197B}" srcOrd="0" destOrd="0" parTransId="{E5BA8B00-3760-4EB2-83F5-5F5ADA4A1387}" sibTransId="{F42ABFD1-0358-490B-8353-A3429A932CE5}"/>
    <dgm:cxn modelId="{AD57EB97-9043-49C3-B876-D5943C4998DF}" type="presOf" srcId="{FB058C0F-4FE8-4852-B70B-995B19675D08}" destId="{4A3887E1-0696-4A40-87EC-8ACDDD18C7E9}" srcOrd="0" destOrd="0" presId="urn:microsoft.com/office/officeart/2005/8/layout/cycle4"/>
    <dgm:cxn modelId="{36DE5FA2-649A-49B9-B419-1470D0B7FEB8}" srcId="{A1B03BA9-7E00-4192-B354-BA32D4BBB8E3}" destId="{07E003AC-51BF-4D49-B110-49809D287F2D}" srcOrd="2" destOrd="0" parTransId="{7A1A21C7-2AAE-40D3-A5D9-2749C7AB5EED}" sibTransId="{F54B51DF-E620-42CA-9671-DDC5F5711358}"/>
    <dgm:cxn modelId="{2D3C92A5-268C-4245-A109-D38E47E5BE28}" type="presOf" srcId="{8D73B2B5-A4A1-47E4-AFAC-73F917A5410A}" destId="{1E827CA7-8BED-4C1F-8E2F-2AC43412339E}" srcOrd="0" destOrd="0" presId="urn:microsoft.com/office/officeart/2005/8/layout/cycle4"/>
    <dgm:cxn modelId="{BF9EC2C4-F269-4767-BC9E-7FBB6D0A0232}" type="presOf" srcId="{47637606-C351-42C7-AE7A-090EF36F8445}" destId="{C5412943-4EF9-429B-81CE-06740C01BE6E}" srcOrd="0" destOrd="0" presId="urn:microsoft.com/office/officeart/2005/8/layout/cycle4"/>
    <dgm:cxn modelId="{155A3CE0-B7BA-42B3-BDDE-696C4DDFB244}" type="presOf" srcId="{7B5677A7-CC4E-43FB-9A9B-5316C71E45F6}" destId="{0EC7D4EA-A15B-4999-A112-CE453A3F5C5E}" srcOrd="0" destOrd="0" presId="urn:microsoft.com/office/officeart/2005/8/layout/cycle4"/>
    <dgm:cxn modelId="{752169E2-B44B-4BF6-9DD1-BD1058D74903}" srcId="{A1B03BA9-7E00-4192-B354-BA32D4BBB8E3}" destId="{E38BDA60-DFAD-4261-A8E2-BA77F79FDC95}" srcOrd="1" destOrd="0" parTransId="{1D4B181F-B868-43CB-8720-5EB37C3976C7}" sibTransId="{9C7ADDE7-E59C-431E-A1C6-B4B2A04968F6}"/>
    <dgm:cxn modelId="{464D8FE4-ABB8-4759-8186-B20C5B50925F}" srcId="{A1B03BA9-7E00-4192-B354-BA32D4BBB8E3}" destId="{47637606-C351-42C7-AE7A-090EF36F8445}" srcOrd="0" destOrd="0" parTransId="{6ABF976F-59BA-47D5-8633-0FB7929CB211}" sibTransId="{ED7FDB86-F5DD-4559-8E13-FBFFD6900C18}"/>
    <dgm:cxn modelId="{E07009ED-001B-4933-A71A-B9297B25A8BE}" type="presOf" srcId="{07E003AC-51BF-4D49-B110-49809D287F2D}" destId="{427AE01E-D22D-4F3F-B5E0-B1E2B36C5957}" srcOrd="0" destOrd="0" presId="urn:microsoft.com/office/officeart/2005/8/layout/cycle4"/>
    <dgm:cxn modelId="{5D6BECF4-8847-4640-B997-1ADBEAE18249}" type="presOf" srcId="{B08E88BC-22BF-4199-802E-B05B2A45197B}" destId="{E74014F4-5FB0-403D-B38B-59884E4B68A9}" srcOrd="1" destOrd="0" presId="urn:microsoft.com/office/officeart/2005/8/layout/cycle4"/>
    <dgm:cxn modelId="{6081C0F6-9657-4A9F-BEE9-A542F312FF7B}" type="presOf" srcId="{B08E88BC-22BF-4199-802E-B05B2A45197B}" destId="{6441BB4A-3924-44C1-9AC8-9C725139D913}" srcOrd="0" destOrd="0" presId="urn:microsoft.com/office/officeart/2005/8/layout/cycle4"/>
    <dgm:cxn modelId="{DCDB32F7-61C2-434D-B55C-8110B5DA315B}" srcId="{A1B03BA9-7E00-4192-B354-BA32D4BBB8E3}" destId="{BC937071-E374-4232-B716-F612EA0AB7B8}" srcOrd="3" destOrd="0" parTransId="{54119D92-FF42-4AFF-B192-6D5FE00AADAE}" sibTransId="{DF1AC38E-6FB8-41BE-8D51-28E0C322689E}"/>
    <dgm:cxn modelId="{011B6DFF-2017-4719-B27C-36254935791D}" type="presOf" srcId="{7B5677A7-CC4E-43FB-9A9B-5316C71E45F6}" destId="{DD573B29-446C-47CC-9FA8-7AFB5243FB05}" srcOrd="1" destOrd="0" presId="urn:microsoft.com/office/officeart/2005/8/layout/cycle4"/>
    <dgm:cxn modelId="{0B2BBD6C-940A-48F1-BA39-78DDD4A1E1FE}" type="presParOf" srcId="{7DA54FE0-4641-4D51-B63F-D0A3BA6790A9}" destId="{B158A689-5FFD-46CC-80BE-3F2C1F716E42}" srcOrd="0" destOrd="0" presId="urn:microsoft.com/office/officeart/2005/8/layout/cycle4"/>
    <dgm:cxn modelId="{0976EE44-1556-4345-823E-0D34F7468F1A}" type="presParOf" srcId="{B158A689-5FFD-46CC-80BE-3F2C1F716E42}" destId="{692665DF-E85C-4A5E-BB75-9F3D34F30D86}" srcOrd="0" destOrd="0" presId="urn:microsoft.com/office/officeart/2005/8/layout/cycle4"/>
    <dgm:cxn modelId="{BF0C9629-D753-4459-86B9-EBED5E45300F}" type="presParOf" srcId="{692665DF-E85C-4A5E-BB75-9F3D34F30D86}" destId="{4A3887E1-0696-4A40-87EC-8ACDDD18C7E9}" srcOrd="0" destOrd="0" presId="urn:microsoft.com/office/officeart/2005/8/layout/cycle4"/>
    <dgm:cxn modelId="{720F1544-C577-491E-B2AD-EA6ACD4C69FD}" type="presParOf" srcId="{692665DF-E85C-4A5E-BB75-9F3D34F30D86}" destId="{6445656B-9BD3-4E3E-BE34-5782D922F5AE}" srcOrd="1" destOrd="0" presId="urn:microsoft.com/office/officeart/2005/8/layout/cycle4"/>
    <dgm:cxn modelId="{FAD96D1B-CCEB-4D6D-B323-C5FDF86C6DE0}" type="presParOf" srcId="{B158A689-5FFD-46CC-80BE-3F2C1F716E42}" destId="{A810B911-5A13-4C34-9095-2BB989DC0EEA}" srcOrd="1" destOrd="0" presId="urn:microsoft.com/office/officeart/2005/8/layout/cycle4"/>
    <dgm:cxn modelId="{71EE4DCD-E779-4E44-AF72-44F9BFEFD9FA}" type="presParOf" srcId="{A810B911-5A13-4C34-9095-2BB989DC0EEA}" destId="{1E827CA7-8BED-4C1F-8E2F-2AC43412339E}" srcOrd="0" destOrd="0" presId="urn:microsoft.com/office/officeart/2005/8/layout/cycle4"/>
    <dgm:cxn modelId="{22DA9459-3F73-4BF2-812E-99C6851215DA}" type="presParOf" srcId="{A810B911-5A13-4C34-9095-2BB989DC0EEA}" destId="{C94603A3-D3D9-4F23-8121-1C15FFB87481}" srcOrd="1" destOrd="0" presId="urn:microsoft.com/office/officeart/2005/8/layout/cycle4"/>
    <dgm:cxn modelId="{A68E2193-923F-4937-8779-D3ADE273E752}" type="presParOf" srcId="{B158A689-5FFD-46CC-80BE-3F2C1F716E42}" destId="{5F59C598-72EA-4083-9C84-C357D2704E87}" srcOrd="2" destOrd="0" presId="urn:microsoft.com/office/officeart/2005/8/layout/cycle4"/>
    <dgm:cxn modelId="{A1C6ABC0-7830-4BD1-9830-C0B92C450052}" type="presParOf" srcId="{5F59C598-72EA-4083-9C84-C357D2704E87}" destId="{6441BB4A-3924-44C1-9AC8-9C725139D913}" srcOrd="0" destOrd="0" presId="urn:microsoft.com/office/officeart/2005/8/layout/cycle4"/>
    <dgm:cxn modelId="{BA590C48-D33C-410D-B493-2A7F673B4C9C}" type="presParOf" srcId="{5F59C598-72EA-4083-9C84-C357D2704E87}" destId="{E74014F4-5FB0-403D-B38B-59884E4B68A9}" srcOrd="1" destOrd="0" presId="urn:microsoft.com/office/officeart/2005/8/layout/cycle4"/>
    <dgm:cxn modelId="{D884A0C7-392C-40DC-BF2C-87576327536B}" type="presParOf" srcId="{B158A689-5FFD-46CC-80BE-3F2C1F716E42}" destId="{6B08EAC1-C06A-4A26-8369-91AB5235D8C0}" srcOrd="3" destOrd="0" presId="urn:microsoft.com/office/officeart/2005/8/layout/cycle4"/>
    <dgm:cxn modelId="{0E5DFDAB-8B3D-453B-B67E-B4ECAF9F4C4C}" type="presParOf" srcId="{6B08EAC1-C06A-4A26-8369-91AB5235D8C0}" destId="{0EC7D4EA-A15B-4999-A112-CE453A3F5C5E}" srcOrd="0" destOrd="0" presId="urn:microsoft.com/office/officeart/2005/8/layout/cycle4"/>
    <dgm:cxn modelId="{10F5C5AD-6BAC-4769-A767-FC8424F0308B}" type="presParOf" srcId="{6B08EAC1-C06A-4A26-8369-91AB5235D8C0}" destId="{DD573B29-446C-47CC-9FA8-7AFB5243FB05}" srcOrd="1" destOrd="0" presId="urn:microsoft.com/office/officeart/2005/8/layout/cycle4"/>
    <dgm:cxn modelId="{B300863C-1FB7-482F-A820-FDB7DF54D087}" type="presParOf" srcId="{B158A689-5FFD-46CC-80BE-3F2C1F716E42}" destId="{BB80F793-2633-45A6-8DB9-5B3755F61AFF}" srcOrd="4" destOrd="0" presId="urn:microsoft.com/office/officeart/2005/8/layout/cycle4"/>
    <dgm:cxn modelId="{F4683C01-7CB4-402D-B647-1838C265FEC6}" type="presParOf" srcId="{7DA54FE0-4641-4D51-B63F-D0A3BA6790A9}" destId="{C80CC6DC-8AE7-4854-8BEC-82E06157C9A8}" srcOrd="1" destOrd="0" presId="urn:microsoft.com/office/officeart/2005/8/layout/cycle4"/>
    <dgm:cxn modelId="{30CA27D3-302C-4359-B82C-50C16C91B728}" type="presParOf" srcId="{C80CC6DC-8AE7-4854-8BEC-82E06157C9A8}" destId="{C5412943-4EF9-429B-81CE-06740C01BE6E}" srcOrd="0" destOrd="0" presId="urn:microsoft.com/office/officeart/2005/8/layout/cycle4"/>
    <dgm:cxn modelId="{D8F40219-C7AF-4329-B528-24099AAFBF55}" type="presParOf" srcId="{C80CC6DC-8AE7-4854-8BEC-82E06157C9A8}" destId="{97982188-AE82-4206-9597-BAC031AD7AD7}" srcOrd="1" destOrd="0" presId="urn:microsoft.com/office/officeart/2005/8/layout/cycle4"/>
    <dgm:cxn modelId="{C15D8AFF-6C32-48AC-B675-FB5AFC6348A3}" type="presParOf" srcId="{C80CC6DC-8AE7-4854-8BEC-82E06157C9A8}" destId="{427AE01E-D22D-4F3F-B5E0-B1E2B36C5957}" srcOrd="2" destOrd="0" presId="urn:microsoft.com/office/officeart/2005/8/layout/cycle4"/>
    <dgm:cxn modelId="{9D3062EA-9C0C-43C1-9676-4ED19DEC40FF}" type="presParOf" srcId="{C80CC6DC-8AE7-4854-8BEC-82E06157C9A8}" destId="{9E273DA5-3729-4B2F-9CA8-30CF4E02C0F7}" srcOrd="3" destOrd="0" presId="urn:microsoft.com/office/officeart/2005/8/layout/cycle4"/>
    <dgm:cxn modelId="{5D53E4D1-181C-4289-B681-5FB98A2C2047}" type="presParOf" srcId="{C80CC6DC-8AE7-4854-8BEC-82E06157C9A8}" destId="{0BAA863A-8CEF-44D0-BDB3-15B3BD8BD4B2}" srcOrd="4" destOrd="0" presId="urn:microsoft.com/office/officeart/2005/8/layout/cycle4"/>
    <dgm:cxn modelId="{99281A10-8DB0-4814-92EE-77EE2537B439}" type="presParOf" srcId="{7DA54FE0-4641-4D51-B63F-D0A3BA6790A9}" destId="{989581A2-2EBB-41CE-9FF9-D5A746FB58A2}" srcOrd="2" destOrd="0" presId="urn:microsoft.com/office/officeart/2005/8/layout/cycle4"/>
    <dgm:cxn modelId="{75873806-1FA0-479F-991F-21BEA895A69C}" type="presParOf" srcId="{7DA54FE0-4641-4D51-B63F-D0A3BA6790A9}" destId="{24403718-6186-4512-97DD-CECD8EAADF56}"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71A45-E03D-4BDE-ADB4-159A597D383D}">
      <dsp:nvSpPr>
        <dsp:cNvPr id="0" name=""/>
        <dsp:cNvSpPr/>
      </dsp:nvSpPr>
      <dsp:spPr>
        <a:xfrm>
          <a:off x="0" y="0"/>
          <a:ext cx="729361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34CE7-35FB-411C-9CFB-190449F4FE44}">
      <dsp:nvSpPr>
        <dsp:cNvPr id="0" name=""/>
        <dsp:cNvSpPr/>
      </dsp:nvSpPr>
      <dsp:spPr>
        <a:xfrm>
          <a:off x="0" y="0"/>
          <a:ext cx="7293610" cy="1260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ro-RO" sz="2800" b="1" kern="1200">
              <a:latin typeface="Tahoma" panose="020B0604030504040204" pitchFamily="34" charset="0"/>
              <a:ea typeface="Tahoma" panose="020B0604030504040204" pitchFamily="34" charset="0"/>
              <a:cs typeface="Tahoma" panose="020B0604030504040204" pitchFamily="34" charset="0"/>
            </a:rPr>
            <a:t>10p </a:t>
          </a:r>
          <a:r>
            <a:rPr lang="ro-RO" sz="2800" kern="1200">
              <a:latin typeface="Tahoma" panose="020B0604030504040204" pitchFamily="34" charset="0"/>
              <a:ea typeface="Tahoma" panose="020B0604030504040204" pitchFamily="34" charset="0"/>
              <a:cs typeface="Tahoma" panose="020B0604030504040204" pitchFamily="34" charset="0"/>
            </a:rPr>
            <a:t>– oficiu</a:t>
          </a:r>
          <a:endParaRPr lang="en-US" sz="2800" kern="1200">
            <a:latin typeface="Tahoma" panose="020B0604030504040204" pitchFamily="34" charset="0"/>
            <a:ea typeface="Tahoma" panose="020B0604030504040204" pitchFamily="34" charset="0"/>
            <a:cs typeface="Tahoma" panose="020B0604030504040204" pitchFamily="34" charset="0"/>
          </a:endParaRPr>
        </a:p>
      </dsp:txBody>
      <dsp:txXfrm>
        <a:off x="0" y="0"/>
        <a:ext cx="7293610" cy="1260457"/>
      </dsp:txXfrm>
    </dsp:sp>
    <dsp:sp modelId="{60A41E8A-AC0A-45FF-AD50-27DCDDDA6243}">
      <dsp:nvSpPr>
        <dsp:cNvPr id="0" name=""/>
        <dsp:cNvSpPr/>
      </dsp:nvSpPr>
      <dsp:spPr>
        <a:xfrm>
          <a:off x="0" y="1260457"/>
          <a:ext cx="7293610" cy="0"/>
        </a:xfrm>
        <a:prstGeom prst="line">
          <a:avLst/>
        </a:prstGeom>
        <a:solidFill>
          <a:schemeClr val="accent2">
            <a:hueOff val="651485"/>
            <a:satOff val="-10511"/>
            <a:lumOff val="-1830"/>
            <a:alphaOff val="0"/>
          </a:schemeClr>
        </a:solidFill>
        <a:ln w="10795" cap="flat" cmpd="sng" algn="ctr">
          <a:solidFill>
            <a:schemeClr val="accent2">
              <a:hueOff val="651485"/>
              <a:satOff val="-10511"/>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7A2646-B067-499E-BAEE-C941D726E267}">
      <dsp:nvSpPr>
        <dsp:cNvPr id="0" name=""/>
        <dsp:cNvSpPr/>
      </dsp:nvSpPr>
      <dsp:spPr>
        <a:xfrm>
          <a:off x="0" y="1260457"/>
          <a:ext cx="7293610" cy="1260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40p </a:t>
          </a:r>
          <a:r>
            <a:rPr lang="ro-RO" sz="2800" kern="1200" dirty="0">
              <a:latin typeface="Tahoma" panose="020B0604030504040204" pitchFamily="34" charset="0"/>
              <a:ea typeface="Tahoma" panose="020B0604030504040204" pitchFamily="34" charset="0"/>
              <a:cs typeface="Tahoma" panose="020B0604030504040204" pitchFamily="34" charset="0"/>
            </a:rPr>
            <a:t>– evaluare finală (test scris)</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0" y="1260457"/>
        <a:ext cx="7293610" cy="1260457"/>
      </dsp:txXfrm>
    </dsp:sp>
    <dsp:sp modelId="{A730B498-9F5A-41B5-8ECF-6DDD3015B735}">
      <dsp:nvSpPr>
        <dsp:cNvPr id="0" name=""/>
        <dsp:cNvSpPr/>
      </dsp:nvSpPr>
      <dsp:spPr>
        <a:xfrm>
          <a:off x="0" y="2520914"/>
          <a:ext cx="7293610" cy="0"/>
        </a:xfrm>
        <a:prstGeom prst="line">
          <a:avLst/>
        </a:prstGeom>
        <a:solidFill>
          <a:schemeClr val="accent2">
            <a:hueOff val="1302969"/>
            <a:satOff val="-21023"/>
            <a:lumOff val="-3660"/>
            <a:alphaOff val="0"/>
          </a:schemeClr>
        </a:solidFill>
        <a:ln w="10795" cap="flat" cmpd="sng" algn="ctr">
          <a:solidFill>
            <a:schemeClr val="accent2">
              <a:hueOff val="1302969"/>
              <a:satOff val="-21023"/>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5BB6A1-EAD4-434F-A5AE-C073B9E68825}">
      <dsp:nvSpPr>
        <dsp:cNvPr id="0" name=""/>
        <dsp:cNvSpPr/>
      </dsp:nvSpPr>
      <dsp:spPr>
        <a:xfrm>
          <a:off x="0" y="2520914"/>
          <a:ext cx="7293610" cy="1260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ro-RO" sz="2800" b="1" kern="1200">
              <a:latin typeface="Tahoma" panose="020B0604030504040204" pitchFamily="34" charset="0"/>
              <a:ea typeface="Tahoma" panose="020B0604030504040204" pitchFamily="34" charset="0"/>
              <a:cs typeface="Tahoma" panose="020B0604030504040204" pitchFamily="34" charset="0"/>
            </a:rPr>
            <a:t>50p</a:t>
          </a:r>
          <a:r>
            <a:rPr lang="ro-RO" sz="2800" kern="1200">
              <a:latin typeface="Tahoma" panose="020B0604030504040204" pitchFamily="34" charset="0"/>
              <a:ea typeface="Tahoma" panose="020B0604030504040204" pitchFamily="34" charset="0"/>
              <a:cs typeface="Tahoma" panose="020B0604030504040204" pitchFamily="34" charset="0"/>
            </a:rPr>
            <a:t> – laborator (proiecte)</a:t>
          </a:r>
          <a:endParaRPr lang="en-US" sz="2800" kern="1200">
            <a:latin typeface="Tahoma" panose="020B0604030504040204" pitchFamily="34" charset="0"/>
            <a:ea typeface="Tahoma" panose="020B0604030504040204" pitchFamily="34" charset="0"/>
            <a:cs typeface="Tahoma" panose="020B0604030504040204" pitchFamily="34" charset="0"/>
          </a:endParaRPr>
        </a:p>
      </dsp:txBody>
      <dsp:txXfrm>
        <a:off x="0" y="2520914"/>
        <a:ext cx="7293610" cy="1260457"/>
      </dsp:txXfrm>
    </dsp:sp>
    <dsp:sp modelId="{83F4637F-7005-4BDF-8183-5115A7929952}">
      <dsp:nvSpPr>
        <dsp:cNvPr id="0" name=""/>
        <dsp:cNvSpPr/>
      </dsp:nvSpPr>
      <dsp:spPr>
        <a:xfrm>
          <a:off x="0" y="3781371"/>
          <a:ext cx="7293610" cy="0"/>
        </a:xfrm>
        <a:prstGeom prst="line">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F83CA2-4F90-420E-BE00-423C9E2DB6AF}">
      <dsp:nvSpPr>
        <dsp:cNvPr id="0" name=""/>
        <dsp:cNvSpPr/>
      </dsp:nvSpPr>
      <dsp:spPr>
        <a:xfrm>
          <a:off x="0" y="3781371"/>
          <a:ext cx="7293610" cy="1260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 </a:t>
          </a:r>
          <a:r>
            <a:rPr lang="ro-RO" sz="2800" kern="1200" dirty="0">
              <a:latin typeface="Tahoma" panose="020B0604030504040204" pitchFamily="34" charset="0"/>
              <a:ea typeface="Tahoma" panose="020B0604030504040204" pitchFamily="34" charset="0"/>
              <a:cs typeface="Tahoma" panose="020B0604030504040204" pitchFamily="34" charset="0"/>
            </a:rPr>
            <a:t>– bonusuri (quiz-uri la final de curs,...)</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0" y="3781371"/>
        <a:ext cx="7293610" cy="12604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F14BD-0312-45DD-832F-BA87404F9370}">
      <dsp:nvSpPr>
        <dsp:cNvPr id="0" name=""/>
        <dsp:cNvSpPr/>
      </dsp:nvSpPr>
      <dsp:spPr>
        <a:xfrm>
          <a:off x="0" y="0"/>
          <a:ext cx="772826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77E722-3619-4E79-9E47-F89979A5363F}">
      <dsp:nvSpPr>
        <dsp:cNvPr id="0" name=""/>
        <dsp:cNvSpPr/>
      </dsp:nvSpPr>
      <dsp:spPr>
        <a:xfrm>
          <a:off x="0" y="0"/>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3.1 Colectarea datelor </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empiric)</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0"/>
        <a:ext cx="7728267" cy="1271831"/>
      </dsp:txXfrm>
    </dsp:sp>
    <dsp:sp modelId="{D3730130-6CDF-4B0E-B1E9-5DEB0DFD6DB2}">
      <dsp:nvSpPr>
        <dsp:cNvPr id="0" name=""/>
        <dsp:cNvSpPr/>
      </dsp:nvSpPr>
      <dsp:spPr>
        <a:xfrm>
          <a:off x="0" y="1271831"/>
          <a:ext cx="7728267" cy="0"/>
        </a:xfrm>
        <a:prstGeom prst="line">
          <a:avLst/>
        </a:prstGeom>
        <a:solidFill>
          <a:schemeClr val="accent2">
            <a:hueOff val="651485"/>
            <a:satOff val="-10511"/>
            <a:lumOff val="-1830"/>
            <a:alphaOff val="0"/>
          </a:schemeClr>
        </a:solidFill>
        <a:ln w="10795" cap="flat" cmpd="sng" algn="ctr">
          <a:solidFill>
            <a:schemeClr val="accent2">
              <a:hueOff val="651485"/>
              <a:satOff val="-10511"/>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8B95C-9314-4FB3-8326-216A88CDD995}">
      <dsp:nvSpPr>
        <dsp:cNvPr id="0" name=""/>
        <dsp:cNvSpPr/>
      </dsp:nvSpPr>
      <dsp:spPr>
        <a:xfrm>
          <a:off x="0" y="1271831"/>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3.2 Analiza datelor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inductiv – </a:t>
          </a:r>
          <a:r>
            <a:rPr lang="ro-RO" sz="2400" b="0" i="1" kern="1200" dirty="0">
              <a:latin typeface="Tahoma" panose="020B0604030504040204" pitchFamily="34" charset="0"/>
              <a:ea typeface="Tahoma" panose="020B0604030504040204" pitchFamily="34" charset="0"/>
              <a:cs typeface="Tahoma" panose="020B0604030504040204" pitchFamily="34" charset="0"/>
            </a:rPr>
            <a:t>bottom-up</a:t>
          </a:r>
          <a:r>
            <a:rPr lang="ro-RO" sz="2400" b="0" kern="1200" dirty="0">
              <a:latin typeface="Tahoma" panose="020B0604030504040204" pitchFamily="34" charset="0"/>
              <a:ea typeface="Tahoma" panose="020B0604030504040204" pitchFamily="34" charset="0"/>
              <a:cs typeface="Tahoma" panose="020B0604030504040204" pitchFamily="34" charset="0"/>
            </a:rPr>
            <a:t>)</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1271831"/>
        <a:ext cx="7728267" cy="1271831"/>
      </dsp:txXfrm>
    </dsp:sp>
    <dsp:sp modelId="{0C8751B8-2138-41E9-8FA4-333869958CC7}">
      <dsp:nvSpPr>
        <dsp:cNvPr id="0" name=""/>
        <dsp:cNvSpPr/>
      </dsp:nvSpPr>
      <dsp:spPr>
        <a:xfrm>
          <a:off x="0" y="2543662"/>
          <a:ext cx="7728267" cy="0"/>
        </a:xfrm>
        <a:prstGeom prst="line">
          <a:avLst/>
        </a:prstGeom>
        <a:solidFill>
          <a:schemeClr val="accent2">
            <a:hueOff val="1302969"/>
            <a:satOff val="-21023"/>
            <a:lumOff val="-3660"/>
            <a:alphaOff val="0"/>
          </a:schemeClr>
        </a:solidFill>
        <a:ln w="10795" cap="flat" cmpd="sng" algn="ctr">
          <a:solidFill>
            <a:schemeClr val="accent2">
              <a:hueOff val="1302969"/>
              <a:satOff val="-21023"/>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DD6FCD-6B02-4D54-BF07-29A3A227AFC5}">
      <dsp:nvSpPr>
        <dsp:cNvPr id="0" name=""/>
        <dsp:cNvSpPr/>
      </dsp:nvSpPr>
      <dsp:spPr>
        <a:xfrm>
          <a:off x="0" y="2543662"/>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3.3 Modelarea datelor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de  sinteză)</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2543662"/>
        <a:ext cx="7728267" cy="1271831"/>
      </dsp:txXfrm>
    </dsp:sp>
    <dsp:sp modelId="{79C52045-A340-48B9-B6E3-3DA1E2B7D74A}">
      <dsp:nvSpPr>
        <dsp:cNvPr id="0" name=""/>
        <dsp:cNvSpPr/>
      </dsp:nvSpPr>
      <dsp:spPr>
        <a:xfrm>
          <a:off x="0" y="3815493"/>
          <a:ext cx="7728267" cy="0"/>
        </a:xfrm>
        <a:prstGeom prst="line">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A0B96-FD2C-4043-8CC9-1582681A773C}">
      <dsp:nvSpPr>
        <dsp:cNvPr id="0" name=""/>
        <dsp:cNvSpPr/>
      </dsp:nvSpPr>
      <dsp:spPr>
        <a:xfrm>
          <a:off x="0" y="3815493"/>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3.4 Extragerea cerințelor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deductiv-analitic)</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3815493"/>
        <a:ext cx="7728267" cy="12718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F14BD-0312-45DD-832F-BA87404F9370}">
      <dsp:nvSpPr>
        <dsp:cNvPr id="0" name=""/>
        <dsp:cNvSpPr/>
      </dsp:nvSpPr>
      <dsp:spPr>
        <a:xfrm>
          <a:off x="0" y="0"/>
          <a:ext cx="772826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77E722-3619-4E79-9E47-F89979A5363F}">
      <dsp:nvSpPr>
        <dsp:cNvPr id="0" name=""/>
        <dsp:cNvSpPr/>
      </dsp:nvSpPr>
      <dsp:spPr>
        <a:xfrm>
          <a:off x="0" y="0"/>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3.1 Colectarea datelor </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empiric)</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0"/>
        <a:ext cx="7728267" cy="1271831"/>
      </dsp:txXfrm>
    </dsp:sp>
    <dsp:sp modelId="{D3730130-6CDF-4B0E-B1E9-5DEB0DFD6DB2}">
      <dsp:nvSpPr>
        <dsp:cNvPr id="0" name=""/>
        <dsp:cNvSpPr/>
      </dsp:nvSpPr>
      <dsp:spPr>
        <a:xfrm>
          <a:off x="0" y="1271831"/>
          <a:ext cx="7728267" cy="0"/>
        </a:xfrm>
        <a:prstGeom prst="line">
          <a:avLst/>
        </a:prstGeom>
        <a:solidFill>
          <a:schemeClr val="accent2">
            <a:hueOff val="651485"/>
            <a:satOff val="-10511"/>
            <a:lumOff val="-1830"/>
            <a:alphaOff val="0"/>
          </a:schemeClr>
        </a:solidFill>
        <a:ln w="10795" cap="flat" cmpd="sng" algn="ctr">
          <a:solidFill>
            <a:schemeClr val="accent2">
              <a:hueOff val="651485"/>
              <a:satOff val="-10511"/>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8B95C-9314-4FB3-8326-216A88CDD995}">
      <dsp:nvSpPr>
        <dsp:cNvPr id="0" name=""/>
        <dsp:cNvSpPr/>
      </dsp:nvSpPr>
      <dsp:spPr>
        <a:xfrm>
          <a:off x="0" y="1271831"/>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3.2 Analiza datelor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inductiv – </a:t>
          </a:r>
          <a:r>
            <a:rPr lang="ro-RO" sz="2400" b="0" i="1" kern="1200" dirty="0">
              <a:latin typeface="Tahoma" panose="020B0604030504040204" pitchFamily="34" charset="0"/>
              <a:ea typeface="Tahoma" panose="020B0604030504040204" pitchFamily="34" charset="0"/>
              <a:cs typeface="Tahoma" panose="020B0604030504040204" pitchFamily="34" charset="0"/>
            </a:rPr>
            <a:t>bottom-up</a:t>
          </a:r>
          <a:r>
            <a:rPr lang="ro-RO" sz="2400" b="0" kern="1200" dirty="0">
              <a:latin typeface="Tahoma" panose="020B0604030504040204" pitchFamily="34" charset="0"/>
              <a:ea typeface="Tahoma" panose="020B0604030504040204" pitchFamily="34" charset="0"/>
              <a:cs typeface="Tahoma" panose="020B0604030504040204" pitchFamily="34" charset="0"/>
            </a:rPr>
            <a:t>)</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1271831"/>
        <a:ext cx="7728267" cy="1271831"/>
      </dsp:txXfrm>
    </dsp:sp>
    <dsp:sp modelId="{0C8751B8-2138-41E9-8FA4-333869958CC7}">
      <dsp:nvSpPr>
        <dsp:cNvPr id="0" name=""/>
        <dsp:cNvSpPr/>
      </dsp:nvSpPr>
      <dsp:spPr>
        <a:xfrm>
          <a:off x="0" y="2543662"/>
          <a:ext cx="7728267" cy="0"/>
        </a:xfrm>
        <a:prstGeom prst="line">
          <a:avLst/>
        </a:prstGeom>
        <a:solidFill>
          <a:schemeClr val="accent2">
            <a:hueOff val="1302969"/>
            <a:satOff val="-21023"/>
            <a:lumOff val="-3660"/>
            <a:alphaOff val="0"/>
          </a:schemeClr>
        </a:solidFill>
        <a:ln w="10795" cap="flat" cmpd="sng" algn="ctr">
          <a:solidFill>
            <a:schemeClr val="accent2">
              <a:hueOff val="1302969"/>
              <a:satOff val="-21023"/>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DD6FCD-6B02-4D54-BF07-29A3A227AFC5}">
      <dsp:nvSpPr>
        <dsp:cNvPr id="0" name=""/>
        <dsp:cNvSpPr/>
      </dsp:nvSpPr>
      <dsp:spPr>
        <a:xfrm>
          <a:off x="0" y="2543662"/>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3.3 Modelarea datelor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de  sinteză)</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2543662"/>
        <a:ext cx="7728267" cy="1271831"/>
      </dsp:txXfrm>
    </dsp:sp>
    <dsp:sp modelId="{79C52045-A340-48B9-B6E3-3DA1E2B7D74A}">
      <dsp:nvSpPr>
        <dsp:cNvPr id="0" name=""/>
        <dsp:cNvSpPr/>
      </dsp:nvSpPr>
      <dsp:spPr>
        <a:xfrm>
          <a:off x="0" y="3815493"/>
          <a:ext cx="7728267" cy="0"/>
        </a:xfrm>
        <a:prstGeom prst="line">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A0B96-FD2C-4043-8CC9-1582681A773C}">
      <dsp:nvSpPr>
        <dsp:cNvPr id="0" name=""/>
        <dsp:cNvSpPr/>
      </dsp:nvSpPr>
      <dsp:spPr>
        <a:xfrm>
          <a:off x="0" y="3815493"/>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3.4 Extragerea cerințelor</a:t>
          </a:r>
        </a:p>
        <a:p>
          <a:pPr marL="0" lvl="0" indent="0" algn="l" defTabSz="1600200">
            <a:lnSpc>
              <a:spcPct val="90000"/>
            </a:lnSpc>
            <a:spcBef>
              <a:spcPct val="0"/>
            </a:spcBef>
            <a:spcAft>
              <a:spcPct val="35000"/>
            </a:spcAft>
            <a:buNone/>
          </a:pPr>
          <a:r>
            <a:rPr lang="ro-RO" sz="2400" b="0" kern="1200" dirty="0">
              <a:latin typeface="Tahoma" panose="020B0604030504040204" pitchFamily="34" charset="0"/>
              <a:ea typeface="Tahoma" panose="020B0604030504040204" pitchFamily="34" charset="0"/>
              <a:cs typeface="Tahoma" panose="020B0604030504040204" pitchFamily="34" charset="0"/>
            </a:rPr>
            <a:t>(proces deductiv-analitic)</a:t>
          </a:r>
          <a:endParaRPr lang="en-US" sz="2400" b="0" kern="1200" dirty="0">
            <a:latin typeface="Tahoma" panose="020B0604030504040204" pitchFamily="34" charset="0"/>
            <a:ea typeface="Tahoma" panose="020B0604030504040204" pitchFamily="34" charset="0"/>
            <a:cs typeface="Tahoma" panose="020B0604030504040204" pitchFamily="34" charset="0"/>
          </a:endParaRPr>
        </a:p>
      </dsp:txBody>
      <dsp:txXfrm>
        <a:off x="0" y="3815493"/>
        <a:ext cx="7728267" cy="12718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E04E6-68EA-406B-8F96-5D4C68E1B96D}">
      <dsp:nvSpPr>
        <dsp:cNvPr id="0" name=""/>
        <dsp:cNvSpPr/>
      </dsp:nvSpPr>
      <dsp:spPr>
        <a:xfrm>
          <a:off x="3401536" y="2304573"/>
          <a:ext cx="2816701" cy="2816701"/>
        </a:xfrm>
        <a:prstGeom prst="gear9">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3967818" y="2964372"/>
        <a:ext cx="1684137" cy="1447842"/>
      </dsp:txXfrm>
    </dsp:sp>
    <dsp:sp modelId="{2E2462F3-4E52-4E2A-869D-7E3161F1A7BA}">
      <dsp:nvSpPr>
        <dsp:cNvPr id="0" name=""/>
        <dsp:cNvSpPr/>
      </dsp:nvSpPr>
      <dsp:spPr>
        <a:xfrm>
          <a:off x="1762728" y="1638808"/>
          <a:ext cx="2048510" cy="2048510"/>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278447" y="2157644"/>
        <a:ext cx="1017072" cy="1010838"/>
      </dsp:txXfrm>
    </dsp:sp>
    <dsp:sp modelId="{D687B7C5-AAF8-4299-B049-DC830DA1CB76}">
      <dsp:nvSpPr>
        <dsp:cNvPr id="0" name=""/>
        <dsp:cNvSpPr/>
      </dsp:nvSpPr>
      <dsp:spPr>
        <a:xfrm rot="20700000">
          <a:off x="2910102" y="225545"/>
          <a:ext cx="2007121" cy="2007121"/>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rot="-20700000">
        <a:off x="3350323" y="665765"/>
        <a:ext cx="1126680" cy="1126680"/>
      </dsp:txXfrm>
    </dsp:sp>
    <dsp:sp modelId="{8FB93AB7-79EF-42A3-A451-7CFADB7040AE}">
      <dsp:nvSpPr>
        <dsp:cNvPr id="0" name=""/>
        <dsp:cNvSpPr/>
      </dsp:nvSpPr>
      <dsp:spPr>
        <a:xfrm>
          <a:off x="3195261" y="1873649"/>
          <a:ext cx="3605377" cy="3605377"/>
        </a:xfrm>
        <a:prstGeom prst="circularArrow">
          <a:avLst>
            <a:gd name="adj1" fmla="val 4687"/>
            <a:gd name="adj2" fmla="val 299029"/>
            <a:gd name="adj3" fmla="val 2534601"/>
            <a:gd name="adj4" fmla="val 15822121"/>
            <a:gd name="adj5" fmla="val 5469"/>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26F3687E-E3BC-4A5F-A946-65E8B3E16A23}">
      <dsp:nvSpPr>
        <dsp:cNvPr id="0" name=""/>
        <dsp:cNvSpPr/>
      </dsp:nvSpPr>
      <dsp:spPr>
        <a:xfrm>
          <a:off x="1399941" y="1181572"/>
          <a:ext cx="2619532" cy="2619532"/>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85FA75A0-5B33-4FFF-A3D4-34F89672D1C4}">
      <dsp:nvSpPr>
        <dsp:cNvPr id="0" name=""/>
        <dsp:cNvSpPr/>
      </dsp:nvSpPr>
      <dsp:spPr>
        <a:xfrm>
          <a:off x="2445834" y="-218068"/>
          <a:ext cx="2824383" cy="2824383"/>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E04E6-68EA-406B-8F96-5D4C68E1B96D}">
      <dsp:nvSpPr>
        <dsp:cNvPr id="0" name=""/>
        <dsp:cNvSpPr/>
      </dsp:nvSpPr>
      <dsp:spPr>
        <a:xfrm>
          <a:off x="3401536" y="2304573"/>
          <a:ext cx="2816701" cy="2816701"/>
        </a:xfrm>
        <a:prstGeom prst="gear9">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3967818" y="2964372"/>
        <a:ext cx="1684137" cy="1447842"/>
      </dsp:txXfrm>
    </dsp:sp>
    <dsp:sp modelId="{2E2462F3-4E52-4E2A-869D-7E3161F1A7BA}">
      <dsp:nvSpPr>
        <dsp:cNvPr id="0" name=""/>
        <dsp:cNvSpPr/>
      </dsp:nvSpPr>
      <dsp:spPr>
        <a:xfrm>
          <a:off x="1762728" y="1638808"/>
          <a:ext cx="2048510" cy="2048510"/>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278447" y="2157644"/>
        <a:ext cx="1017072" cy="1010838"/>
      </dsp:txXfrm>
    </dsp:sp>
    <dsp:sp modelId="{D687B7C5-AAF8-4299-B049-DC830DA1CB76}">
      <dsp:nvSpPr>
        <dsp:cNvPr id="0" name=""/>
        <dsp:cNvSpPr/>
      </dsp:nvSpPr>
      <dsp:spPr>
        <a:xfrm rot="20700000">
          <a:off x="2910102" y="225545"/>
          <a:ext cx="2007121" cy="2007121"/>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rot="-20700000">
        <a:off x="3350323" y="665765"/>
        <a:ext cx="1126680" cy="1126680"/>
      </dsp:txXfrm>
    </dsp:sp>
    <dsp:sp modelId="{8FB93AB7-79EF-42A3-A451-7CFADB7040AE}">
      <dsp:nvSpPr>
        <dsp:cNvPr id="0" name=""/>
        <dsp:cNvSpPr/>
      </dsp:nvSpPr>
      <dsp:spPr>
        <a:xfrm>
          <a:off x="3195261" y="1873649"/>
          <a:ext cx="3605377" cy="3605377"/>
        </a:xfrm>
        <a:prstGeom prst="circularArrow">
          <a:avLst>
            <a:gd name="adj1" fmla="val 4687"/>
            <a:gd name="adj2" fmla="val 299029"/>
            <a:gd name="adj3" fmla="val 2534601"/>
            <a:gd name="adj4" fmla="val 15822121"/>
            <a:gd name="adj5" fmla="val 5469"/>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26F3687E-E3BC-4A5F-A946-65E8B3E16A23}">
      <dsp:nvSpPr>
        <dsp:cNvPr id="0" name=""/>
        <dsp:cNvSpPr/>
      </dsp:nvSpPr>
      <dsp:spPr>
        <a:xfrm>
          <a:off x="1399941" y="1181572"/>
          <a:ext cx="2619532" cy="2619532"/>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85FA75A0-5B33-4FFF-A3D4-34F89672D1C4}">
      <dsp:nvSpPr>
        <dsp:cNvPr id="0" name=""/>
        <dsp:cNvSpPr/>
      </dsp:nvSpPr>
      <dsp:spPr>
        <a:xfrm>
          <a:off x="2445834" y="-218068"/>
          <a:ext cx="2824383" cy="2824383"/>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E04E6-68EA-406B-8F96-5D4C68E1B96D}">
      <dsp:nvSpPr>
        <dsp:cNvPr id="0" name=""/>
        <dsp:cNvSpPr/>
      </dsp:nvSpPr>
      <dsp:spPr>
        <a:xfrm>
          <a:off x="3401536" y="2304573"/>
          <a:ext cx="2816701" cy="2816701"/>
        </a:xfrm>
        <a:prstGeom prst="gear9">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3967818" y="2964372"/>
        <a:ext cx="1684137" cy="1447842"/>
      </dsp:txXfrm>
    </dsp:sp>
    <dsp:sp modelId="{2E2462F3-4E52-4E2A-869D-7E3161F1A7BA}">
      <dsp:nvSpPr>
        <dsp:cNvPr id="0" name=""/>
        <dsp:cNvSpPr/>
      </dsp:nvSpPr>
      <dsp:spPr>
        <a:xfrm>
          <a:off x="1762728" y="1638808"/>
          <a:ext cx="2048510" cy="2048510"/>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 timpul colectării datelor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278447" y="2157644"/>
        <a:ext cx="1017072" cy="1010838"/>
      </dsp:txXfrm>
    </dsp:sp>
    <dsp:sp modelId="{D687B7C5-AAF8-4299-B049-DC830DA1CB76}">
      <dsp:nvSpPr>
        <dsp:cNvPr id="0" name=""/>
        <dsp:cNvSpPr/>
      </dsp:nvSpPr>
      <dsp:spPr>
        <a:xfrm rot="20700000">
          <a:off x="2910102" y="225545"/>
          <a:ext cx="2007121" cy="2007121"/>
        </a:xfrm>
        <a:prstGeom prst="gear6">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o-RO" sz="1800" kern="1200" dirty="0">
              <a:latin typeface="Tahoma" panose="020B0604030504040204" pitchFamily="34" charset="0"/>
              <a:ea typeface="Tahoma" panose="020B0604030504040204" pitchFamily="34" charset="0"/>
              <a:cs typeface="Tahoma" panose="020B0604030504040204" pitchFamily="34" charset="0"/>
            </a:rPr>
            <a:t>Înainte de demararea vizitelor</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rot="-20700000">
        <a:off x="3350323" y="665765"/>
        <a:ext cx="1126680" cy="1126680"/>
      </dsp:txXfrm>
    </dsp:sp>
    <dsp:sp modelId="{8FB93AB7-79EF-42A3-A451-7CFADB7040AE}">
      <dsp:nvSpPr>
        <dsp:cNvPr id="0" name=""/>
        <dsp:cNvSpPr/>
      </dsp:nvSpPr>
      <dsp:spPr>
        <a:xfrm>
          <a:off x="3195261" y="1873649"/>
          <a:ext cx="3605377" cy="3605377"/>
        </a:xfrm>
        <a:prstGeom prst="circularArrow">
          <a:avLst>
            <a:gd name="adj1" fmla="val 4687"/>
            <a:gd name="adj2" fmla="val 299029"/>
            <a:gd name="adj3" fmla="val 2534601"/>
            <a:gd name="adj4" fmla="val 15822121"/>
            <a:gd name="adj5" fmla="val 5469"/>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26F3687E-E3BC-4A5F-A946-65E8B3E16A23}">
      <dsp:nvSpPr>
        <dsp:cNvPr id="0" name=""/>
        <dsp:cNvSpPr/>
      </dsp:nvSpPr>
      <dsp:spPr>
        <a:xfrm>
          <a:off x="1399941" y="1181572"/>
          <a:ext cx="2619532" cy="2619532"/>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85FA75A0-5B33-4FFF-A3D4-34F89672D1C4}">
      <dsp:nvSpPr>
        <dsp:cNvPr id="0" name=""/>
        <dsp:cNvSpPr/>
      </dsp:nvSpPr>
      <dsp:spPr>
        <a:xfrm>
          <a:off x="2445834" y="-218068"/>
          <a:ext cx="2824383" cy="2824383"/>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5418F-D8CC-4378-8793-0F3E3AB39968}">
      <dsp:nvSpPr>
        <dsp:cNvPr id="0" name=""/>
        <dsp:cNvSpPr/>
      </dsp:nvSpPr>
      <dsp:spPr>
        <a:xfrm>
          <a:off x="0" y="0"/>
          <a:ext cx="698713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4D4EE-344C-45CE-9B4E-57A4F9008969}">
      <dsp:nvSpPr>
        <dsp:cNvPr id="0" name=""/>
        <dsp:cNvSpPr/>
      </dsp:nvSpPr>
      <dsp:spPr>
        <a:xfrm>
          <a:off x="0" y="0"/>
          <a:ext cx="6987135" cy="128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o-RO" sz="2600" kern="1200" dirty="0">
              <a:latin typeface="Tahoma" panose="020B0604030504040204" pitchFamily="34" charset="0"/>
              <a:ea typeface="Tahoma" panose="020B0604030504040204" pitchFamily="34" charset="0"/>
              <a:cs typeface="Tahoma" panose="020B0604030504040204" pitchFamily="34" charset="0"/>
            </a:rPr>
            <a:t>Nu o persoană, ci anumite sarcini specifice. Mai multe persoane pot juca același rol.</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0" y="0"/>
        <a:ext cx="6987135" cy="1280159"/>
      </dsp:txXfrm>
    </dsp:sp>
    <dsp:sp modelId="{F7F46EB3-4CBA-446F-8C11-87EC2715B366}">
      <dsp:nvSpPr>
        <dsp:cNvPr id="0" name=""/>
        <dsp:cNvSpPr/>
      </dsp:nvSpPr>
      <dsp:spPr>
        <a:xfrm>
          <a:off x="0" y="1280160"/>
          <a:ext cx="698713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0D18D9-D938-4C8C-AC78-7A9D5A7B14DF}">
      <dsp:nvSpPr>
        <dsp:cNvPr id="0" name=""/>
        <dsp:cNvSpPr/>
      </dsp:nvSpPr>
      <dsp:spPr>
        <a:xfrm>
          <a:off x="0" y="1280159"/>
          <a:ext cx="6987135" cy="128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o-RO" sz="2600" kern="1200" dirty="0">
              <a:latin typeface="Tahoma" panose="020B0604030504040204" pitchFamily="34" charset="0"/>
              <a:ea typeface="Tahoma" panose="020B0604030504040204" pitchFamily="34" charset="0"/>
              <a:cs typeface="Tahoma" panose="020B0604030504040204" pitchFamily="34" charset="0"/>
            </a:rPr>
            <a:t>Definit prin responsabilități, sarcini, modul de interacțiune cu produsul. Poate fi intern sau extern în raport cu organizația.</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0" y="1280159"/>
        <a:ext cx="6987135" cy="1280159"/>
      </dsp:txXfrm>
    </dsp:sp>
    <dsp:sp modelId="{56ACC538-4D82-4BA5-9D0B-C01EC7E0F8E3}">
      <dsp:nvSpPr>
        <dsp:cNvPr id="0" name=""/>
        <dsp:cNvSpPr/>
      </dsp:nvSpPr>
      <dsp:spPr>
        <a:xfrm>
          <a:off x="0" y="2560320"/>
          <a:ext cx="698713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C7CC8-A201-4BC5-B63B-1736DDBC4DB3}">
      <dsp:nvSpPr>
        <dsp:cNvPr id="0" name=""/>
        <dsp:cNvSpPr/>
      </dsp:nvSpPr>
      <dsp:spPr>
        <a:xfrm>
          <a:off x="0" y="2560319"/>
          <a:ext cx="6987135" cy="128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o-RO" sz="2600" kern="1200" dirty="0">
              <a:latin typeface="Tahoma" panose="020B0604030504040204" pitchFamily="34" charset="0"/>
              <a:ea typeface="Tahoma" panose="020B0604030504040204" pitchFamily="34" charset="0"/>
              <a:cs typeface="Tahoma" panose="020B0604030504040204" pitchFamily="34" charset="0"/>
            </a:rPr>
            <a:t>Este util să fie considerate și subroluri. </a:t>
          </a:r>
          <a:r>
            <a:rPr lang="ro-RO" sz="2600" i="0" kern="1200" dirty="0">
              <a:latin typeface="Tahoma" panose="020B0604030504040204" pitchFamily="34" charset="0"/>
              <a:ea typeface="Tahoma" panose="020B0604030504040204" pitchFamily="34" charset="0"/>
              <a:cs typeface="Tahoma" panose="020B0604030504040204" pitchFamily="34" charset="0"/>
            </a:rPr>
            <a:t>Există roluri mediate. </a:t>
          </a:r>
          <a:r>
            <a:rPr lang="ro-RO" sz="2600" kern="1200" dirty="0">
              <a:latin typeface="Tahoma" panose="020B0604030504040204" pitchFamily="34" charset="0"/>
              <a:ea typeface="Tahoma" panose="020B0604030504040204" pitchFamily="34" charset="0"/>
              <a:cs typeface="Tahoma" panose="020B0604030504040204" pitchFamily="34" charset="0"/>
            </a:rPr>
            <a:t> </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0" y="2560319"/>
        <a:ext cx="6987135" cy="1280159"/>
      </dsp:txXfrm>
    </dsp:sp>
    <dsp:sp modelId="{770316F2-D803-423C-A03E-05B86754B574}">
      <dsp:nvSpPr>
        <dsp:cNvPr id="0" name=""/>
        <dsp:cNvSpPr/>
      </dsp:nvSpPr>
      <dsp:spPr>
        <a:xfrm>
          <a:off x="0" y="3840480"/>
          <a:ext cx="698713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F424E-13AC-48C7-9E60-D6100C02FECF}">
      <dsp:nvSpPr>
        <dsp:cNvPr id="0" name=""/>
        <dsp:cNvSpPr/>
      </dsp:nvSpPr>
      <dsp:spPr>
        <a:xfrm>
          <a:off x="0" y="3840479"/>
          <a:ext cx="6987135" cy="128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o-RO" sz="2600" b="1" i="0" kern="1200" dirty="0">
              <a:latin typeface="Tahoma" panose="020B0604030504040204" pitchFamily="34" charset="0"/>
              <a:ea typeface="Tahoma" panose="020B0604030504040204" pitchFamily="34" charset="0"/>
              <a:cs typeface="Tahoma" panose="020B0604030504040204" pitchFamily="34" charset="0"/>
            </a:rPr>
            <a:t>Exemplu? </a:t>
          </a:r>
          <a:r>
            <a:rPr lang="ro-RO" sz="2600" b="0" i="0" kern="1200" dirty="0">
              <a:latin typeface="Tahoma" panose="020B0604030504040204" pitchFamily="34" charset="0"/>
              <a:ea typeface="Tahoma" panose="020B0604030504040204" pitchFamily="34" charset="0"/>
              <a:cs typeface="Tahoma" panose="020B0604030504040204" pitchFamily="34" charset="0"/>
            </a:rPr>
            <a:t>Aplicație pentru vânzare de bilete pentru evenimente culturale. </a:t>
          </a:r>
          <a:r>
            <a:rPr lang="ro-RO" sz="2600" i="0" kern="1200" dirty="0">
              <a:latin typeface="Tahoma" panose="020B0604030504040204" pitchFamily="34" charset="0"/>
              <a:ea typeface="Tahoma" panose="020B0604030504040204" pitchFamily="34" charset="0"/>
              <a:cs typeface="Tahoma" panose="020B0604030504040204" pitchFamily="34" charset="0"/>
            </a:rPr>
            <a:t> </a:t>
          </a:r>
          <a:endParaRPr lang="en-US" sz="2600" i="0" kern="1200" dirty="0">
            <a:latin typeface="Tahoma" panose="020B0604030504040204" pitchFamily="34" charset="0"/>
            <a:ea typeface="Tahoma" panose="020B0604030504040204" pitchFamily="34" charset="0"/>
            <a:cs typeface="Tahoma" panose="020B0604030504040204" pitchFamily="34" charset="0"/>
          </a:endParaRPr>
        </a:p>
      </dsp:txBody>
      <dsp:txXfrm>
        <a:off x="0" y="3840479"/>
        <a:ext cx="6987135" cy="12801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1A896-F9A3-4385-BBAC-007C18E6B658}">
      <dsp:nvSpPr>
        <dsp:cNvPr id="0" name=""/>
        <dsp:cNvSpPr/>
      </dsp:nvSpPr>
      <dsp:spPr>
        <a:xfrm>
          <a:off x="0" y="0"/>
          <a:ext cx="772826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B07121-FDC6-4FAA-A8B7-8D07CCD39158}">
      <dsp:nvSpPr>
        <dsp:cNvPr id="0" name=""/>
        <dsp:cNvSpPr/>
      </dsp:nvSpPr>
      <dsp:spPr>
        <a:xfrm>
          <a:off x="0" y="0"/>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o-RO" sz="2000" kern="1200" dirty="0">
              <a:latin typeface="Tahoma" panose="020B0604030504040204" pitchFamily="34" charset="0"/>
              <a:ea typeface="Tahoma" panose="020B0604030504040204" pitchFamily="34" charset="0"/>
              <a:cs typeface="Tahoma" panose="020B0604030504040204" pitchFamily="34" charset="0"/>
            </a:rPr>
            <a:t>O clasă: definită printr-o descriere a caracteristicilor relevante ale comunității potențiale de utilizatori. Fiecare rol / subrol va avea asociată cel puțin o clasă de utilizatori.</a:t>
          </a:r>
        </a:p>
      </dsp:txBody>
      <dsp:txXfrm>
        <a:off x="0" y="0"/>
        <a:ext cx="7728267" cy="1271831"/>
      </dsp:txXfrm>
    </dsp:sp>
    <dsp:sp modelId="{2BE3C1E0-731E-40C2-9FDC-A1F23C881EE7}">
      <dsp:nvSpPr>
        <dsp:cNvPr id="0" name=""/>
        <dsp:cNvSpPr/>
      </dsp:nvSpPr>
      <dsp:spPr>
        <a:xfrm>
          <a:off x="0" y="1271831"/>
          <a:ext cx="7728267" cy="0"/>
        </a:xfrm>
        <a:prstGeom prst="line">
          <a:avLst/>
        </a:prstGeom>
        <a:solidFill>
          <a:schemeClr val="accent2">
            <a:hueOff val="651485"/>
            <a:satOff val="-10511"/>
            <a:lumOff val="-1830"/>
            <a:alphaOff val="0"/>
          </a:schemeClr>
        </a:solidFill>
        <a:ln w="10795" cap="flat" cmpd="sng" algn="ctr">
          <a:solidFill>
            <a:schemeClr val="accent2">
              <a:hueOff val="651485"/>
              <a:satOff val="-10511"/>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DE823-4382-4F40-83C5-78A210AACE34}">
      <dsp:nvSpPr>
        <dsp:cNvPr id="0" name=""/>
        <dsp:cNvSpPr/>
      </dsp:nvSpPr>
      <dsp:spPr>
        <a:xfrm>
          <a:off x="0" y="1271831"/>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o-RO" sz="2000" kern="1200" dirty="0">
              <a:latin typeface="Tahoma" panose="020B0604030504040204" pitchFamily="34" charset="0"/>
              <a:ea typeface="Tahoma" panose="020B0604030504040204" pitchFamily="34" charset="0"/>
              <a:cs typeface="Tahoma" panose="020B0604030504040204" pitchFamily="34" charset="0"/>
            </a:rPr>
            <a:t>Pot fi definite pe baza unor caracteristici cum ar fi aspecte demografice, abilități, cunoștințe, caracteristici personale/fiziologice, nevoi speciale.</a:t>
          </a:r>
          <a:r>
            <a:rPr lang="en-GB" sz="2000" kern="1200" dirty="0">
              <a:latin typeface="Tahoma" panose="020B0604030504040204" pitchFamily="34" charset="0"/>
              <a:ea typeface="Tahoma" panose="020B0604030504040204" pitchFamily="34" charset="0"/>
              <a:cs typeface="Tahoma" panose="020B0604030504040204" pitchFamily="34" charset="0"/>
            </a:rPr>
            <a:t> </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0" y="1271831"/>
        <a:ext cx="7728267" cy="1271831"/>
      </dsp:txXfrm>
    </dsp:sp>
    <dsp:sp modelId="{CE1410D9-EB15-4DB2-9F5A-3A34F79167E7}">
      <dsp:nvSpPr>
        <dsp:cNvPr id="0" name=""/>
        <dsp:cNvSpPr/>
      </dsp:nvSpPr>
      <dsp:spPr>
        <a:xfrm>
          <a:off x="0" y="2543662"/>
          <a:ext cx="7728267" cy="0"/>
        </a:xfrm>
        <a:prstGeom prst="line">
          <a:avLst/>
        </a:prstGeom>
        <a:solidFill>
          <a:schemeClr val="accent2">
            <a:hueOff val="1302969"/>
            <a:satOff val="-21023"/>
            <a:lumOff val="-3660"/>
            <a:alphaOff val="0"/>
          </a:schemeClr>
        </a:solidFill>
        <a:ln w="10795" cap="flat" cmpd="sng" algn="ctr">
          <a:solidFill>
            <a:schemeClr val="accent2">
              <a:hueOff val="1302969"/>
              <a:satOff val="-21023"/>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D9CEBA-B821-49B6-B8ED-53595BC3AF3A}">
      <dsp:nvSpPr>
        <dsp:cNvPr id="0" name=""/>
        <dsp:cNvSpPr/>
      </dsp:nvSpPr>
      <dsp:spPr>
        <a:xfrm>
          <a:off x="0" y="2543662"/>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o-RO" sz="2000" kern="1200" dirty="0">
              <a:latin typeface="Tahoma" panose="020B0604030504040204" pitchFamily="34" charset="0"/>
              <a:ea typeface="Tahoma" panose="020B0604030504040204" pitchFamily="34" charset="0"/>
              <a:cs typeface="Tahoma" panose="020B0604030504040204" pitchFamily="34" charset="0"/>
            </a:rPr>
            <a:t>Cunoștințe și abilități: educație, </a:t>
          </a:r>
          <a:r>
            <a:rPr lang="ro-RO" sz="2000" i="0" kern="1200" dirty="0">
              <a:latin typeface="Tahoma" panose="020B0604030504040204" pitchFamily="34" charset="0"/>
              <a:ea typeface="Tahoma" panose="020B0604030504040204" pitchFamily="34" charset="0"/>
              <a:cs typeface="Tahoma" panose="020B0604030504040204" pitchFamily="34" charset="0"/>
            </a:rPr>
            <a:t>background, domenii de expertiză, abilități specifice unui anumit rol, experiența</a:t>
          </a:r>
          <a:r>
            <a:rPr lang="ro-RO" sz="2000" kern="1200" dirty="0">
              <a:latin typeface="Tahoma" panose="020B0604030504040204" pitchFamily="34" charset="0"/>
              <a:ea typeface="Tahoma" panose="020B0604030504040204" pitchFamily="34" charset="0"/>
              <a:cs typeface="Tahoma" panose="020B0604030504040204" pitchFamily="34" charset="0"/>
            </a:rPr>
            <a:t> în domeniu, experiența de lucru la calculator, experiența de utilizare a unor sisteme similare.</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0" y="2543662"/>
        <a:ext cx="7728267" cy="1271831"/>
      </dsp:txXfrm>
    </dsp:sp>
    <dsp:sp modelId="{FF7B893F-178D-44F8-9BE5-14AEBD5A6EBC}">
      <dsp:nvSpPr>
        <dsp:cNvPr id="0" name=""/>
        <dsp:cNvSpPr/>
      </dsp:nvSpPr>
      <dsp:spPr>
        <a:xfrm>
          <a:off x="0" y="3815493"/>
          <a:ext cx="7728267" cy="0"/>
        </a:xfrm>
        <a:prstGeom prst="line">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E82CD7-C286-4DCC-9961-1D0182E754C9}">
      <dsp:nvSpPr>
        <dsp:cNvPr id="0" name=""/>
        <dsp:cNvSpPr/>
      </dsp:nvSpPr>
      <dsp:spPr>
        <a:xfrm>
          <a:off x="0" y="3815493"/>
          <a:ext cx="7728267" cy="127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o-RO" sz="2000" b="0" i="0" kern="1200" dirty="0">
              <a:latin typeface="Tahoma" panose="020B0604030504040204" pitchFamily="34" charset="0"/>
              <a:ea typeface="Tahoma" panose="020B0604030504040204" pitchFamily="34" charset="0"/>
              <a:cs typeface="Tahoma" panose="020B0604030504040204" pitchFamily="34" charset="0"/>
            </a:rPr>
            <a:t>Caracteristici personale/fiziologice: limitări, vârstă, etc. </a:t>
          </a:r>
          <a:endParaRPr lang="en-US" sz="2000" i="0" kern="1200" dirty="0">
            <a:latin typeface="Tahoma" panose="020B0604030504040204" pitchFamily="34" charset="0"/>
            <a:ea typeface="Tahoma" panose="020B0604030504040204" pitchFamily="34" charset="0"/>
            <a:cs typeface="Tahoma" panose="020B0604030504040204" pitchFamily="34" charset="0"/>
          </a:endParaRPr>
        </a:p>
      </dsp:txBody>
      <dsp:txXfrm>
        <a:off x="0" y="3815493"/>
        <a:ext cx="7728267" cy="127183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.0 </a:t>
          </a:r>
          <a:r>
            <a:rPr lang="en-GB" sz="3600" b="0" kern="1200" dirty="0">
              <a:latin typeface="Tahoma" panose="020B0604030504040204" pitchFamily="34" charset="0"/>
              <a:ea typeface="Tahoma" panose="020B0604030504040204" pitchFamily="34" charset="0"/>
              <a:cs typeface="Tahoma" panose="020B0604030504040204" pitchFamily="34" charset="0"/>
            </a:rPr>
            <a:t>Natura </a:t>
          </a:r>
          <a:r>
            <a:rPr lang="en-GB" sz="3600" b="0" i="1" kern="1200" dirty="0">
              <a:latin typeface="Tahoma" panose="020B0604030504040204" pitchFamily="34" charset="0"/>
              <a:ea typeface="Tahoma" panose="020B0604030504040204" pitchFamily="34" charset="0"/>
              <a:cs typeface="Tahoma" panose="020B0604030504040204" pitchFamily="34" charset="0"/>
            </a:rPr>
            <a:t>UX design</a:t>
          </a:r>
          <a:r>
            <a:rPr lang="ro-RO" sz="3600" b="0" i="1" kern="1200" dirty="0">
              <a:latin typeface="Tahoma" panose="020B0604030504040204" pitchFamily="34" charset="0"/>
              <a:ea typeface="Tahoma" panose="020B0604030504040204" pitchFamily="34" charset="0"/>
              <a:cs typeface="Tahoma" panose="020B0604030504040204" pitchFamily="34" charset="0"/>
            </a:rPr>
            <a:t>. </a:t>
          </a:r>
          <a:r>
            <a:rPr lang="en-GB" sz="3600" b="0" kern="1200" dirty="0">
              <a:latin typeface="Tahoma" panose="020B0604030504040204" pitchFamily="34" charset="0"/>
              <a:ea typeface="Tahoma" panose="020B0604030504040204" pitchFamily="34" charset="0"/>
              <a:cs typeface="Tahoma" panose="020B0604030504040204" pitchFamily="34" charset="0"/>
            </a:rPr>
            <a:t>Principii </a:t>
          </a:r>
          <a:r>
            <a:rPr lang="ro-RO" sz="3600" b="0" kern="1200" dirty="0">
              <a:latin typeface="Tahoma" panose="020B0604030504040204" pitchFamily="34" charset="0"/>
              <a:ea typeface="Tahoma" panose="020B0604030504040204" pitchFamily="34" charset="0"/>
              <a:cs typeface="Tahoma" panose="020B0604030504040204" pitchFamily="34" charset="0"/>
            </a:rPr>
            <a:t>și abordări în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kern="1200" dirty="0">
              <a:latin typeface="Tahoma" panose="020B0604030504040204" pitchFamily="34" charset="0"/>
              <a:ea typeface="Tahoma" panose="020B0604030504040204" pitchFamily="34" charset="0"/>
              <a:cs typeface="Tahoma" panose="020B0604030504040204" pitchFamily="34" charset="0"/>
            </a:rPr>
            <a:t> </a:t>
          </a:r>
        </a:p>
      </dsp:txBody>
      <dsp:txXfrm>
        <a:off x="0" y="0"/>
        <a:ext cx="10793412" cy="977106"/>
      </dsp:txXfrm>
    </dsp:sp>
    <dsp:sp modelId="{154270D9-90E9-46AC-96BD-169BB70C92DA}">
      <dsp:nvSpPr>
        <dsp:cNvPr id="0" name=""/>
        <dsp:cNvSpPr/>
      </dsp:nvSpPr>
      <dsp:spPr>
        <a:xfrm>
          <a:off x="0" y="977106"/>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77106"/>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.1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generativ</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77106"/>
        <a:ext cx="10793412" cy="977106"/>
      </dsp:txXfrm>
    </dsp:sp>
    <dsp:sp modelId="{0D8A3FF3-F8CD-4240-98F2-66D96E7E4351}">
      <dsp:nvSpPr>
        <dsp:cNvPr id="0" name=""/>
        <dsp:cNvSpPr/>
      </dsp:nvSpPr>
      <dsp:spPr>
        <a:xfrm>
          <a:off x="0" y="1954212"/>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954212"/>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a:latin typeface="Tahoma" panose="020B0604030504040204" pitchFamily="34" charset="0"/>
              <a:ea typeface="Tahoma" panose="020B0604030504040204" pitchFamily="34" charset="0"/>
              <a:cs typeface="Tahoma" panose="020B0604030504040204" pitchFamily="34" charset="0"/>
            </a:rPr>
            <a:t>4.2 </a:t>
          </a:r>
          <a:r>
            <a:rPr lang="ro-RO" sz="3600" b="0" i="1" kern="1200">
              <a:latin typeface="Tahoma" panose="020B0604030504040204" pitchFamily="34" charset="0"/>
              <a:ea typeface="Tahoma" panose="020B0604030504040204" pitchFamily="34" charset="0"/>
              <a:cs typeface="Tahoma" panose="020B0604030504040204" pitchFamily="34" charset="0"/>
            </a:rPr>
            <a:t>Design </a:t>
          </a:r>
          <a:r>
            <a:rPr lang="ro-RO" sz="3600" b="0" i="0" kern="1200">
              <a:latin typeface="Tahoma" panose="020B0604030504040204" pitchFamily="34" charset="0"/>
              <a:ea typeface="Tahoma" panose="020B0604030504040204" pitchFamily="34" charset="0"/>
              <a:cs typeface="Tahoma" panose="020B0604030504040204" pitchFamily="34" charset="0"/>
            </a:rPr>
            <a:t>conceptual</a:t>
          </a:r>
          <a:endParaRPr lang="ro-RO" sz="3600" b="0" kern="1200">
            <a:latin typeface="Tahoma" panose="020B0604030504040204" pitchFamily="34" charset="0"/>
            <a:ea typeface="Tahoma" panose="020B0604030504040204" pitchFamily="34" charset="0"/>
            <a:cs typeface="Tahoma" panose="020B0604030504040204" pitchFamily="34" charset="0"/>
          </a:endParaRPr>
        </a:p>
      </dsp:txBody>
      <dsp:txXfrm>
        <a:off x="0" y="1954212"/>
        <a:ext cx="10793412" cy="977106"/>
      </dsp:txXfrm>
    </dsp:sp>
    <dsp:sp modelId="{EDA4067C-8B95-48B4-AE84-996A6BBF5883}">
      <dsp:nvSpPr>
        <dsp:cNvPr id="0" name=""/>
        <dsp:cNvSpPr/>
      </dsp:nvSpPr>
      <dsp:spPr>
        <a:xfrm>
          <a:off x="0" y="2931318"/>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931318"/>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4.3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intermediar și detaliat</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931318"/>
        <a:ext cx="10793412" cy="9771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.0 </a:t>
          </a:r>
          <a:r>
            <a:rPr lang="en-GB" sz="3600" b="0" kern="1200" dirty="0">
              <a:latin typeface="Tahoma" panose="020B0604030504040204" pitchFamily="34" charset="0"/>
              <a:ea typeface="Tahoma" panose="020B0604030504040204" pitchFamily="34" charset="0"/>
              <a:cs typeface="Tahoma" panose="020B0604030504040204" pitchFamily="34" charset="0"/>
            </a:rPr>
            <a:t>Natura </a:t>
          </a:r>
          <a:r>
            <a:rPr lang="en-GB" sz="3600" b="0" i="1" kern="1200" dirty="0">
              <a:latin typeface="Tahoma" panose="020B0604030504040204" pitchFamily="34" charset="0"/>
              <a:ea typeface="Tahoma" panose="020B0604030504040204" pitchFamily="34" charset="0"/>
              <a:cs typeface="Tahoma" panose="020B0604030504040204" pitchFamily="34" charset="0"/>
            </a:rPr>
            <a:t>UX design</a:t>
          </a:r>
          <a:r>
            <a:rPr lang="ro-RO" sz="3600" b="0" i="1" kern="1200" dirty="0">
              <a:latin typeface="Tahoma" panose="020B0604030504040204" pitchFamily="34" charset="0"/>
              <a:ea typeface="Tahoma" panose="020B0604030504040204" pitchFamily="34" charset="0"/>
              <a:cs typeface="Tahoma" panose="020B0604030504040204" pitchFamily="34" charset="0"/>
            </a:rPr>
            <a:t>. </a:t>
          </a:r>
          <a:r>
            <a:rPr lang="en-GB" sz="3600" b="0" kern="1200" dirty="0">
              <a:latin typeface="Tahoma" panose="020B0604030504040204" pitchFamily="34" charset="0"/>
              <a:ea typeface="Tahoma" panose="020B0604030504040204" pitchFamily="34" charset="0"/>
              <a:cs typeface="Tahoma" panose="020B0604030504040204" pitchFamily="34" charset="0"/>
            </a:rPr>
            <a:t>Principii </a:t>
          </a:r>
          <a:r>
            <a:rPr lang="ro-RO" sz="3600" b="0" kern="1200" dirty="0">
              <a:latin typeface="Tahoma" panose="020B0604030504040204" pitchFamily="34" charset="0"/>
              <a:ea typeface="Tahoma" panose="020B0604030504040204" pitchFamily="34" charset="0"/>
              <a:cs typeface="Tahoma" panose="020B0604030504040204" pitchFamily="34" charset="0"/>
            </a:rPr>
            <a:t>și abordări în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kern="1200" dirty="0">
              <a:latin typeface="Tahoma" panose="020B0604030504040204" pitchFamily="34" charset="0"/>
              <a:ea typeface="Tahoma" panose="020B0604030504040204" pitchFamily="34" charset="0"/>
              <a:cs typeface="Tahoma" panose="020B0604030504040204" pitchFamily="34" charset="0"/>
            </a:rPr>
            <a:t> </a:t>
          </a:r>
        </a:p>
      </dsp:txBody>
      <dsp:txXfrm>
        <a:off x="0" y="0"/>
        <a:ext cx="10793412" cy="977106"/>
      </dsp:txXfrm>
    </dsp:sp>
    <dsp:sp modelId="{154270D9-90E9-46AC-96BD-169BB70C92DA}">
      <dsp:nvSpPr>
        <dsp:cNvPr id="0" name=""/>
        <dsp:cNvSpPr/>
      </dsp:nvSpPr>
      <dsp:spPr>
        <a:xfrm>
          <a:off x="0" y="977106"/>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77106"/>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.1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generativ</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77106"/>
        <a:ext cx="10793412" cy="977106"/>
      </dsp:txXfrm>
    </dsp:sp>
    <dsp:sp modelId="{0D8A3FF3-F8CD-4240-98F2-66D96E7E4351}">
      <dsp:nvSpPr>
        <dsp:cNvPr id="0" name=""/>
        <dsp:cNvSpPr/>
      </dsp:nvSpPr>
      <dsp:spPr>
        <a:xfrm>
          <a:off x="0" y="1954212"/>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954212"/>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a:latin typeface="Tahoma" panose="020B0604030504040204" pitchFamily="34" charset="0"/>
              <a:ea typeface="Tahoma" panose="020B0604030504040204" pitchFamily="34" charset="0"/>
              <a:cs typeface="Tahoma" panose="020B0604030504040204" pitchFamily="34" charset="0"/>
            </a:rPr>
            <a:t>4.2 </a:t>
          </a:r>
          <a:r>
            <a:rPr lang="ro-RO" sz="3600" b="0" i="1" kern="1200">
              <a:latin typeface="Tahoma" panose="020B0604030504040204" pitchFamily="34" charset="0"/>
              <a:ea typeface="Tahoma" panose="020B0604030504040204" pitchFamily="34" charset="0"/>
              <a:cs typeface="Tahoma" panose="020B0604030504040204" pitchFamily="34" charset="0"/>
            </a:rPr>
            <a:t>Design </a:t>
          </a:r>
          <a:r>
            <a:rPr lang="ro-RO" sz="3600" b="0" i="0" kern="1200">
              <a:latin typeface="Tahoma" panose="020B0604030504040204" pitchFamily="34" charset="0"/>
              <a:ea typeface="Tahoma" panose="020B0604030504040204" pitchFamily="34" charset="0"/>
              <a:cs typeface="Tahoma" panose="020B0604030504040204" pitchFamily="34" charset="0"/>
            </a:rPr>
            <a:t>conceptual</a:t>
          </a:r>
          <a:endParaRPr lang="ro-RO" sz="3600" b="0" kern="1200">
            <a:latin typeface="Tahoma" panose="020B0604030504040204" pitchFamily="34" charset="0"/>
            <a:ea typeface="Tahoma" panose="020B0604030504040204" pitchFamily="34" charset="0"/>
            <a:cs typeface="Tahoma" panose="020B0604030504040204" pitchFamily="34" charset="0"/>
          </a:endParaRPr>
        </a:p>
      </dsp:txBody>
      <dsp:txXfrm>
        <a:off x="0" y="1954212"/>
        <a:ext cx="10793412" cy="977106"/>
      </dsp:txXfrm>
    </dsp:sp>
    <dsp:sp modelId="{EDA4067C-8B95-48B4-AE84-996A6BBF5883}">
      <dsp:nvSpPr>
        <dsp:cNvPr id="0" name=""/>
        <dsp:cNvSpPr/>
      </dsp:nvSpPr>
      <dsp:spPr>
        <a:xfrm>
          <a:off x="0" y="2931318"/>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931318"/>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4.3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intermediar și detaliat</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931318"/>
        <a:ext cx="10793412" cy="9771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.0 </a:t>
          </a:r>
          <a:r>
            <a:rPr lang="en-GB" sz="3600" b="0" kern="1200" dirty="0">
              <a:latin typeface="Tahoma" panose="020B0604030504040204" pitchFamily="34" charset="0"/>
              <a:ea typeface="Tahoma" panose="020B0604030504040204" pitchFamily="34" charset="0"/>
              <a:cs typeface="Tahoma" panose="020B0604030504040204" pitchFamily="34" charset="0"/>
            </a:rPr>
            <a:t>Natura </a:t>
          </a:r>
          <a:r>
            <a:rPr lang="en-GB" sz="3600" b="0" i="1" kern="1200" dirty="0">
              <a:latin typeface="Tahoma" panose="020B0604030504040204" pitchFamily="34" charset="0"/>
              <a:ea typeface="Tahoma" panose="020B0604030504040204" pitchFamily="34" charset="0"/>
              <a:cs typeface="Tahoma" panose="020B0604030504040204" pitchFamily="34" charset="0"/>
            </a:rPr>
            <a:t>UX design</a:t>
          </a:r>
          <a:r>
            <a:rPr lang="ro-RO" sz="3600" b="0" i="1" kern="1200" dirty="0">
              <a:latin typeface="Tahoma" panose="020B0604030504040204" pitchFamily="34" charset="0"/>
              <a:ea typeface="Tahoma" panose="020B0604030504040204" pitchFamily="34" charset="0"/>
              <a:cs typeface="Tahoma" panose="020B0604030504040204" pitchFamily="34" charset="0"/>
            </a:rPr>
            <a:t>. </a:t>
          </a:r>
          <a:r>
            <a:rPr lang="en-GB" sz="3600" b="0" kern="1200" dirty="0">
              <a:latin typeface="Tahoma" panose="020B0604030504040204" pitchFamily="34" charset="0"/>
              <a:ea typeface="Tahoma" panose="020B0604030504040204" pitchFamily="34" charset="0"/>
              <a:cs typeface="Tahoma" panose="020B0604030504040204" pitchFamily="34" charset="0"/>
            </a:rPr>
            <a:t>Principii </a:t>
          </a:r>
          <a:r>
            <a:rPr lang="ro-RO" sz="3600" b="0" kern="1200" dirty="0">
              <a:latin typeface="Tahoma" panose="020B0604030504040204" pitchFamily="34" charset="0"/>
              <a:ea typeface="Tahoma" panose="020B0604030504040204" pitchFamily="34" charset="0"/>
              <a:cs typeface="Tahoma" panose="020B0604030504040204" pitchFamily="34" charset="0"/>
            </a:rPr>
            <a:t>și abordări în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kern="1200" dirty="0">
              <a:latin typeface="Tahoma" panose="020B0604030504040204" pitchFamily="34" charset="0"/>
              <a:ea typeface="Tahoma" panose="020B0604030504040204" pitchFamily="34" charset="0"/>
              <a:cs typeface="Tahoma" panose="020B0604030504040204" pitchFamily="34" charset="0"/>
            </a:rPr>
            <a:t> </a:t>
          </a:r>
        </a:p>
      </dsp:txBody>
      <dsp:txXfrm>
        <a:off x="0" y="0"/>
        <a:ext cx="10793412" cy="977106"/>
      </dsp:txXfrm>
    </dsp:sp>
    <dsp:sp modelId="{154270D9-90E9-46AC-96BD-169BB70C92DA}">
      <dsp:nvSpPr>
        <dsp:cNvPr id="0" name=""/>
        <dsp:cNvSpPr/>
      </dsp:nvSpPr>
      <dsp:spPr>
        <a:xfrm>
          <a:off x="0" y="977106"/>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77106"/>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.1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generativ</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77106"/>
        <a:ext cx="10793412" cy="977106"/>
      </dsp:txXfrm>
    </dsp:sp>
    <dsp:sp modelId="{0D8A3FF3-F8CD-4240-98F2-66D96E7E4351}">
      <dsp:nvSpPr>
        <dsp:cNvPr id="0" name=""/>
        <dsp:cNvSpPr/>
      </dsp:nvSpPr>
      <dsp:spPr>
        <a:xfrm>
          <a:off x="0" y="1954212"/>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954212"/>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a:latin typeface="Tahoma" panose="020B0604030504040204" pitchFamily="34" charset="0"/>
              <a:ea typeface="Tahoma" panose="020B0604030504040204" pitchFamily="34" charset="0"/>
              <a:cs typeface="Tahoma" panose="020B0604030504040204" pitchFamily="34" charset="0"/>
            </a:rPr>
            <a:t>4.2 </a:t>
          </a:r>
          <a:r>
            <a:rPr lang="ro-RO" sz="3600" b="0" i="1" kern="1200">
              <a:latin typeface="Tahoma" panose="020B0604030504040204" pitchFamily="34" charset="0"/>
              <a:ea typeface="Tahoma" panose="020B0604030504040204" pitchFamily="34" charset="0"/>
              <a:cs typeface="Tahoma" panose="020B0604030504040204" pitchFamily="34" charset="0"/>
            </a:rPr>
            <a:t>Design </a:t>
          </a:r>
          <a:r>
            <a:rPr lang="ro-RO" sz="3600" b="0" i="0" kern="1200">
              <a:latin typeface="Tahoma" panose="020B0604030504040204" pitchFamily="34" charset="0"/>
              <a:ea typeface="Tahoma" panose="020B0604030504040204" pitchFamily="34" charset="0"/>
              <a:cs typeface="Tahoma" panose="020B0604030504040204" pitchFamily="34" charset="0"/>
            </a:rPr>
            <a:t>conceptual</a:t>
          </a:r>
          <a:endParaRPr lang="ro-RO" sz="3600" b="0" kern="1200">
            <a:latin typeface="Tahoma" panose="020B0604030504040204" pitchFamily="34" charset="0"/>
            <a:ea typeface="Tahoma" panose="020B0604030504040204" pitchFamily="34" charset="0"/>
            <a:cs typeface="Tahoma" panose="020B0604030504040204" pitchFamily="34" charset="0"/>
          </a:endParaRPr>
        </a:p>
      </dsp:txBody>
      <dsp:txXfrm>
        <a:off x="0" y="1954212"/>
        <a:ext cx="10793412" cy="977106"/>
      </dsp:txXfrm>
    </dsp:sp>
    <dsp:sp modelId="{EDA4067C-8B95-48B4-AE84-996A6BBF5883}">
      <dsp:nvSpPr>
        <dsp:cNvPr id="0" name=""/>
        <dsp:cNvSpPr/>
      </dsp:nvSpPr>
      <dsp:spPr>
        <a:xfrm>
          <a:off x="0" y="2931318"/>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931318"/>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4.3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intermediar și detaliat</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931318"/>
        <a:ext cx="10793412" cy="97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A625E-4485-44AC-BFC1-8DE7DB2E1DE9}">
      <dsp:nvSpPr>
        <dsp:cNvPr id="0" name=""/>
        <dsp:cNvSpPr/>
      </dsp:nvSpPr>
      <dsp:spPr>
        <a:xfrm>
          <a:off x="96046" y="1625"/>
          <a:ext cx="4319856" cy="2743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7BA898-AB0E-4F4F-9FA5-FC3DB9D3AF0F}">
      <dsp:nvSpPr>
        <dsp:cNvPr id="0" name=""/>
        <dsp:cNvSpPr/>
      </dsp:nvSpPr>
      <dsp:spPr>
        <a:xfrm>
          <a:off x="576031" y="457610"/>
          <a:ext cx="4319856" cy="274310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ro-RO" sz="3300" kern="1200"/>
            <a:t>Înțelegerea elementelor cheie, realizarea unui proiect prin care să urmăriți etapele principale</a:t>
          </a:r>
          <a:endParaRPr lang="en-US" sz="3300" kern="1200"/>
        </a:p>
      </dsp:txBody>
      <dsp:txXfrm>
        <a:off x="656374" y="537953"/>
        <a:ext cx="4159170" cy="2582423"/>
      </dsp:txXfrm>
    </dsp:sp>
    <dsp:sp modelId="{C2C155F1-6698-4CC0-A5A0-4417FE541F1B}">
      <dsp:nvSpPr>
        <dsp:cNvPr id="0" name=""/>
        <dsp:cNvSpPr/>
      </dsp:nvSpPr>
      <dsp:spPr>
        <a:xfrm>
          <a:off x="5375872" y="1625"/>
          <a:ext cx="4319856" cy="2743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44F398-9BAB-4FD4-AE01-5A5CB344D505}">
      <dsp:nvSpPr>
        <dsp:cNvPr id="0" name=""/>
        <dsp:cNvSpPr/>
      </dsp:nvSpPr>
      <dsp:spPr>
        <a:xfrm>
          <a:off x="5855856" y="457610"/>
          <a:ext cx="4319856" cy="274310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ro-RO" sz="3300" kern="1200"/>
            <a:t>Invitați din industrie cu experiență în domeniu</a:t>
          </a:r>
          <a:endParaRPr lang="en-US" sz="3300" kern="1200"/>
        </a:p>
      </dsp:txBody>
      <dsp:txXfrm>
        <a:off x="5936199" y="537953"/>
        <a:ext cx="4159170" cy="25824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5364444"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Schițare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135400"/>
        <a:ext cx="2140998" cy="2140998"/>
      </dsp:txXfrm>
    </dsp:sp>
    <dsp:sp modelId="{A56FB457-4823-4559-B7C3-1903D472BEA9}">
      <dsp:nvSpPr>
        <dsp:cNvPr id="0" name=""/>
        <dsp:cNvSpPr/>
      </dsp:nvSpPr>
      <dsp:spPr>
        <a:xfrm>
          <a:off x="1590233" y="-6"/>
          <a:ext cx="6050617" cy="6050617"/>
        </a:xfrm>
        <a:prstGeom prst="circularArrow">
          <a:avLst>
            <a:gd name="adj1" fmla="val 6900"/>
            <a:gd name="adj2" fmla="val 465191"/>
            <a:gd name="adj3" fmla="val 550092"/>
            <a:gd name="adj4" fmla="val 205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5364444"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Critică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3774204"/>
        <a:ext cx="2140998" cy="2140998"/>
      </dsp:txXfrm>
    </dsp:sp>
    <dsp:sp modelId="{D6454D70-79AB-43B4-95AC-A71179130908}">
      <dsp:nvSpPr>
        <dsp:cNvPr id="0" name=""/>
        <dsp:cNvSpPr/>
      </dsp:nvSpPr>
      <dsp:spPr>
        <a:xfrm>
          <a:off x="1590233" y="-6"/>
          <a:ext cx="6050617" cy="6050617"/>
        </a:xfrm>
        <a:prstGeom prst="circularArrow">
          <a:avLst>
            <a:gd name="adj1" fmla="val 6900"/>
            <a:gd name="adj2" fmla="val 465191"/>
            <a:gd name="adj3" fmla="val 5950092"/>
            <a:gd name="adj4" fmla="val 43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FE17B-B320-48FC-AB24-E9E358F53497}">
      <dsp:nvSpPr>
        <dsp:cNvPr id="0" name=""/>
        <dsp:cNvSpPr/>
      </dsp:nvSpPr>
      <dsp:spPr>
        <a:xfrm>
          <a:off x="1725641"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Sinteză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3774204"/>
        <a:ext cx="2140998" cy="2140998"/>
      </dsp:txXfrm>
    </dsp:sp>
    <dsp:sp modelId="{96C88B69-A047-4B4E-90D9-32FED84B12CE}">
      <dsp:nvSpPr>
        <dsp:cNvPr id="0" name=""/>
        <dsp:cNvSpPr/>
      </dsp:nvSpPr>
      <dsp:spPr>
        <a:xfrm>
          <a:off x="1590233" y="-6"/>
          <a:ext cx="6050617" cy="6050617"/>
        </a:xfrm>
        <a:prstGeom prst="circularArrow">
          <a:avLst>
            <a:gd name="adj1" fmla="val 6900"/>
            <a:gd name="adj2" fmla="val 465191"/>
            <a:gd name="adj3" fmla="val 11350092"/>
            <a:gd name="adj4" fmla="val 97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1725641"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Ideație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135400"/>
        <a:ext cx="2140998" cy="2140998"/>
      </dsp:txXfrm>
    </dsp:sp>
    <dsp:sp modelId="{51462CDC-B3BA-4F27-BF54-B28AC84D46D7}">
      <dsp:nvSpPr>
        <dsp:cNvPr id="0" name=""/>
        <dsp:cNvSpPr/>
      </dsp:nvSpPr>
      <dsp:spPr>
        <a:xfrm>
          <a:off x="1590233" y="-6"/>
          <a:ext cx="6050617" cy="6050617"/>
        </a:xfrm>
        <a:prstGeom prst="circularArrow">
          <a:avLst>
            <a:gd name="adj1" fmla="val 6900"/>
            <a:gd name="adj2" fmla="val 465191"/>
            <a:gd name="adj3" fmla="val 16750092"/>
            <a:gd name="adj4" fmla="val 151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5364444"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Schițare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135400"/>
        <a:ext cx="2140998" cy="2140998"/>
      </dsp:txXfrm>
    </dsp:sp>
    <dsp:sp modelId="{A56FB457-4823-4559-B7C3-1903D472BEA9}">
      <dsp:nvSpPr>
        <dsp:cNvPr id="0" name=""/>
        <dsp:cNvSpPr/>
      </dsp:nvSpPr>
      <dsp:spPr>
        <a:xfrm>
          <a:off x="1590233" y="-6"/>
          <a:ext cx="6050617" cy="6050617"/>
        </a:xfrm>
        <a:prstGeom prst="circularArrow">
          <a:avLst>
            <a:gd name="adj1" fmla="val 6900"/>
            <a:gd name="adj2" fmla="val 465191"/>
            <a:gd name="adj3" fmla="val 550092"/>
            <a:gd name="adj4" fmla="val 205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5364444"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Critică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3774204"/>
        <a:ext cx="2140998" cy="2140998"/>
      </dsp:txXfrm>
    </dsp:sp>
    <dsp:sp modelId="{D6454D70-79AB-43B4-95AC-A71179130908}">
      <dsp:nvSpPr>
        <dsp:cNvPr id="0" name=""/>
        <dsp:cNvSpPr/>
      </dsp:nvSpPr>
      <dsp:spPr>
        <a:xfrm>
          <a:off x="1590233" y="-6"/>
          <a:ext cx="6050617" cy="6050617"/>
        </a:xfrm>
        <a:prstGeom prst="circularArrow">
          <a:avLst>
            <a:gd name="adj1" fmla="val 6900"/>
            <a:gd name="adj2" fmla="val 465191"/>
            <a:gd name="adj3" fmla="val 5950092"/>
            <a:gd name="adj4" fmla="val 43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FE17B-B320-48FC-AB24-E9E358F53497}">
      <dsp:nvSpPr>
        <dsp:cNvPr id="0" name=""/>
        <dsp:cNvSpPr/>
      </dsp:nvSpPr>
      <dsp:spPr>
        <a:xfrm>
          <a:off x="1725641"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Sinteză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3774204"/>
        <a:ext cx="2140998" cy="2140998"/>
      </dsp:txXfrm>
    </dsp:sp>
    <dsp:sp modelId="{96C88B69-A047-4B4E-90D9-32FED84B12CE}">
      <dsp:nvSpPr>
        <dsp:cNvPr id="0" name=""/>
        <dsp:cNvSpPr/>
      </dsp:nvSpPr>
      <dsp:spPr>
        <a:xfrm>
          <a:off x="1590233" y="-6"/>
          <a:ext cx="6050617" cy="6050617"/>
        </a:xfrm>
        <a:prstGeom prst="circularArrow">
          <a:avLst>
            <a:gd name="adj1" fmla="val 6900"/>
            <a:gd name="adj2" fmla="val 465191"/>
            <a:gd name="adj3" fmla="val 11350092"/>
            <a:gd name="adj4" fmla="val 97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1725641"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Ideație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135400"/>
        <a:ext cx="2140998" cy="2140998"/>
      </dsp:txXfrm>
    </dsp:sp>
    <dsp:sp modelId="{51462CDC-B3BA-4F27-BF54-B28AC84D46D7}">
      <dsp:nvSpPr>
        <dsp:cNvPr id="0" name=""/>
        <dsp:cNvSpPr/>
      </dsp:nvSpPr>
      <dsp:spPr>
        <a:xfrm>
          <a:off x="1590233" y="-6"/>
          <a:ext cx="6050617" cy="6050617"/>
        </a:xfrm>
        <a:prstGeom prst="circularArrow">
          <a:avLst>
            <a:gd name="adj1" fmla="val 6900"/>
            <a:gd name="adj2" fmla="val 465191"/>
            <a:gd name="adj3" fmla="val 16750092"/>
            <a:gd name="adj4" fmla="val 151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5364444"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Schițare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135400"/>
        <a:ext cx="2140998" cy="2140998"/>
      </dsp:txXfrm>
    </dsp:sp>
    <dsp:sp modelId="{A56FB457-4823-4559-B7C3-1903D472BEA9}">
      <dsp:nvSpPr>
        <dsp:cNvPr id="0" name=""/>
        <dsp:cNvSpPr/>
      </dsp:nvSpPr>
      <dsp:spPr>
        <a:xfrm>
          <a:off x="1590233" y="-6"/>
          <a:ext cx="6050617" cy="6050617"/>
        </a:xfrm>
        <a:prstGeom prst="circularArrow">
          <a:avLst>
            <a:gd name="adj1" fmla="val 6900"/>
            <a:gd name="adj2" fmla="val 465191"/>
            <a:gd name="adj3" fmla="val 550092"/>
            <a:gd name="adj4" fmla="val 205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5364444"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Critică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3774204"/>
        <a:ext cx="2140998" cy="2140998"/>
      </dsp:txXfrm>
    </dsp:sp>
    <dsp:sp modelId="{D6454D70-79AB-43B4-95AC-A71179130908}">
      <dsp:nvSpPr>
        <dsp:cNvPr id="0" name=""/>
        <dsp:cNvSpPr/>
      </dsp:nvSpPr>
      <dsp:spPr>
        <a:xfrm>
          <a:off x="1590233" y="-6"/>
          <a:ext cx="6050617" cy="6050617"/>
        </a:xfrm>
        <a:prstGeom prst="circularArrow">
          <a:avLst>
            <a:gd name="adj1" fmla="val 6900"/>
            <a:gd name="adj2" fmla="val 465191"/>
            <a:gd name="adj3" fmla="val 5950092"/>
            <a:gd name="adj4" fmla="val 43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FE17B-B320-48FC-AB24-E9E358F53497}">
      <dsp:nvSpPr>
        <dsp:cNvPr id="0" name=""/>
        <dsp:cNvSpPr/>
      </dsp:nvSpPr>
      <dsp:spPr>
        <a:xfrm>
          <a:off x="1725641"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Sinteză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3774204"/>
        <a:ext cx="2140998" cy="2140998"/>
      </dsp:txXfrm>
    </dsp:sp>
    <dsp:sp modelId="{96C88B69-A047-4B4E-90D9-32FED84B12CE}">
      <dsp:nvSpPr>
        <dsp:cNvPr id="0" name=""/>
        <dsp:cNvSpPr/>
      </dsp:nvSpPr>
      <dsp:spPr>
        <a:xfrm>
          <a:off x="1590233" y="-6"/>
          <a:ext cx="6050617" cy="6050617"/>
        </a:xfrm>
        <a:prstGeom prst="circularArrow">
          <a:avLst>
            <a:gd name="adj1" fmla="val 6900"/>
            <a:gd name="adj2" fmla="val 465191"/>
            <a:gd name="adj3" fmla="val 11350092"/>
            <a:gd name="adj4" fmla="val 97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1725641"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Ideație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135400"/>
        <a:ext cx="2140998" cy="2140998"/>
      </dsp:txXfrm>
    </dsp:sp>
    <dsp:sp modelId="{51462CDC-B3BA-4F27-BF54-B28AC84D46D7}">
      <dsp:nvSpPr>
        <dsp:cNvPr id="0" name=""/>
        <dsp:cNvSpPr/>
      </dsp:nvSpPr>
      <dsp:spPr>
        <a:xfrm>
          <a:off x="1590233" y="-6"/>
          <a:ext cx="6050617" cy="6050617"/>
        </a:xfrm>
        <a:prstGeom prst="circularArrow">
          <a:avLst>
            <a:gd name="adj1" fmla="val 6900"/>
            <a:gd name="adj2" fmla="val 465191"/>
            <a:gd name="adj3" fmla="val 16750092"/>
            <a:gd name="adj4" fmla="val 151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5364444"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Schițare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135400"/>
        <a:ext cx="2140998" cy="2140998"/>
      </dsp:txXfrm>
    </dsp:sp>
    <dsp:sp modelId="{A56FB457-4823-4559-B7C3-1903D472BEA9}">
      <dsp:nvSpPr>
        <dsp:cNvPr id="0" name=""/>
        <dsp:cNvSpPr/>
      </dsp:nvSpPr>
      <dsp:spPr>
        <a:xfrm>
          <a:off x="1590233" y="-6"/>
          <a:ext cx="6050617" cy="6050617"/>
        </a:xfrm>
        <a:prstGeom prst="circularArrow">
          <a:avLst>
            <a:gd name="adj1" fmla="val 6900"/>
            <a:gd name="adj2" fmla="val 465191"/>
            <a:gd name="adj3" fmla="val 550092"/>
            <a:gd name="adj4" fmla="val 205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5364444"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Critică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5364444" y="3774204"/>
        <a:ext cx="2140998" cy="2140998"/>
      </dsp:txXfrm>
    </dsp:sp>
    <dsp:sp modelId="{D6454D70-79AB-43B4-95AC-A71179130908}">
      <dsp:nvSpPr>
        <dsp:cNvPr id="0" name=""/>
        <dsp:cNvSpPr/>
      </dsp:nvSpPr>
      <dsp:spPr>
        <a:xfrm>
          <a:off x="1590233" y="-6"/>
          <a:ext cx="6050617" cy="6050617"/>
        </a:xfrm>
        <a:prstGeom prst="circularArrow">
          <a:avLst>
            <a:gd name="adj1" fmla="val 6900"/>
            <a:gd name="adj2" fmla="val 465191"/>
            <a:gd name="adj3" fmla="val 5950092"/>
            <a:gd name="adj4" fmla="val 43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FE17B-B320-48FC-AB24-E9E358F53497}">
      <dsp:nvSpPr>
        <dsp:cNvPr id="0" name=""/>
        <dsp:cNvSpPr/>
      </dsp:nvSpPr>
      <dsp:spPr>
        <a:xfrm>
          <a:off x="1725641" y="3774204"/>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Sinteză</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3774204"/>
        <a:ext cx="2140998" cy="2140998"/>
      </dsp:txXfrm>
    </dsp:sp>
    <dsp:sp modelId="{96C88B69-A047-4B4E-90D9-32FED84B12CE}">
      <dsp:nvSpPr>
        <dsp:cNvPr id="0" name=""/>
        <dsp:cNvSpPr/>
      </dsp:nvSpPr>
      <dsp:spPr>
        <a:xfrm>
          <a:off x="1590233" y="-6"/>
          <a:ext cx="6050617" cy="6050617"/>
        </a:xfrm>
        <a:prstGeom prst="circularArrow">
          <a:avLst>
            <a:gd name="adj1" fmla="val 6900"/>
            <a:gd name="adj2" fmla="val 465191"/>
            <a:gd name="adj3" fmla="val 11350092"/>
            <a:gd name="adj4" fmla="val 97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1725641" y="135400"/>
          <a:ext cx="2140998" cy="214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ro-RO" sz="4000" kern="1200" dirty="0">
              <a:latin typeface="Tahoma" panose="020B0604030504040204" pitchFamily="34" charset="0"/>
              <a:ea typeface="Tahoma" panose="020B0604030504040204" pitchFamily="34" charset="0"/>
              <a:cs typeface="Tahoma" panose="020B0604030504040204" pitchFamily="34" charset="0"/>
            </a:rPr>
            <a:t>Ideație</a:t>
          </a:r>
          <a:endParaRPr lang="en-GB" sz="4000" kern="1200" dirty="0">
            <a:latin typeface="Tahoma" panose="020B0604030504040204" pitchFamily="34" charset="0"/>
            <a:ea typeface="Tahoma" panose="020B0604030504040204" pitchFamily="34" charset="0"/>
            <a:cs typeface="Tahoma" panose="020B0604030504040204" pitchFamily="34" charset="0"/>
          </a:endParaRPr>
        </a:p>
      </dsp:txBody>
      <dsp:txXfrm>
        <a:off x="1725641" y="135400"/>
        <a:ext cx="2140998" cy="2140998"/>
      </dsp:txXfrm>
    </dsp:sp>
    <dsp:sp modelId="{51462CDC-B3BA-4F27-BF54-B28AC84D46D7}">
      <dsp:nvSpPr>
        <dsp:cNvPr id="0" name=""/>
        <dsp:cNvSpPr/>
      </dsp:nvSpPr>
      <dsp:spPr>
        <a:xfrm>
          <a:off x="1590233" y="-6"/>
          <a:ext cx="6050617" cy="6050617"/>
        </a:xfrm>
        <a:prstGeom prst="circularArrow">
          <a:avLst>
            <a:gd name="adj1" fmla="val 6900"/>
            <a:gd name="adj2" fmla="val 465191"/>
            <a:gd name="adj3" fmla="val 16750092"/>
            <a:gd name="adj4" fmla="val 15184717"/>
            <a:gd name="adj5" fmla="val 80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.0 </a:t>
          </a:r>
          <a:r>
            <a:rPr lang="en-GB" sz="3600" b="0" kern="1200" dirty="0">
              <a:latin typeface="Tahoma" panose="020B0604030504040204" pitchFamily="34" charset="0"/>
              <a:ea typeface="Tahoma" panose="020B0604030504040204" pitchFamily="34" charset="0"/>
              <a:cs typeface="Tahoma" panose="020B0604030504040204" pitchFamily="34" charset="0"/>
            </a:rPr>
            <a:t>Natura </a:t>
          </a:r>
          <a:r>
            <a:rPr lang="en-GB" sz="3600" b="0" i="1" kern="1200" dirty="0">
              <a:latin typeface="Tahoma" panose="020B0604030504040204" pitchFamily="34" charset="0"/>
              <a:ea typeface="Tahoma" panose="020B0604030504040204" pitchFamily="34" charset="0"/>
              <a:cs typeface="Tahoma" panose="020B0604030504040204" pitchFamily="34" charset="0"/>
            </a:rPr>
            <a:t>UX design</a:t>
          </a:r>
          <a:r>
            <a:rPr lang="ro-RO" sz="3600" b="0" i="1" kern="1200" dirty="0">
              <a:latin typeface="Tahoma" panose="020B0604030504040204" pitchFamily="34" charset="0"/>
              <a:ea typeface="Tahoma" panose="020B0604030504040204" pitchFamily="34" charset="0"/>
              <a:cs typeface="Tahoma" panose="020B0604030504040204" pitchFamily="34" charset="0"/>
            </a:rPr>
            <a:t>. </a:t>
          </a:r>
          <a:r>
            <a:rPr lang="en-GB" sz="3600" b="0" kern="1200" dirty="0">
              <a:latin typeface="Tahoma" panose="020B0604030504040204" pitchFamily="34" charset="0"/>
              <a:ea typeface="Tahoma" panose="020B0604030504040204" pitchFamily="34" charset="0"/>
              <a:cs typeface="Tahoma" panose="020B0604030504040204" pitchFamily="34" charset="0"/>
            </a:rPr>
            <a:t>Principii </a:t>
          </a:r>
          <a:r>
            <a:rPr lang="ro-RO" sz="3600" b="0" kern="1200" dirty="0">
              <a:latin typeface="Tahoma" panose="020B0604030504040204" pitchFamily="34" charset="0"/>
              <a:ea typeface="Tahoma" panose="020B0604030504040204" pitchFamily="34" charset="0"/>
              <a:cs typeface="Tahoma" panose="020B0604030504040204" pitchFamily="34" charset="0"/>
            </a:rPr>
            <a:t>și abordări în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kern="1200" dirty="0">
              <a:latin typeface="Tahoma" panose="020B0604030504040204" pitchFamily="34" charset="0"/>
              <a:ea typeface="Tahoma" panose="020B0604030504040204" pitchFamily="34" charset="0"/>
              <a:cs typeface="Tahoma" panose="020B0604030504040204" pitchFamily="34" charset="0"/>
            </a:rPr>
            <a:t> </a:t>
          </a:r>
        </a:p>
      </dsp:txBody>
      <dsp:txXfrm>
        <a:off x="0" y="0"/>
        <a:ext cx="10793412" cy="977106"/>
      </dsp:txXfrm>
    </dsp:sp>
    <dsp:sp modelId="{154270D9-90E9-46AC-96BD-169BB70C92DA}">
      <dsp:nvSpPr>
        <dsp:cNvPr id="0" name=""/>
        <dsp:cNvSpPr/>
      </dsp:nvSpPr>
      <dsp:spPr>
        <a:xfrm>
          <a:off x="0" y="977106"/>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77106"/>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.1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generativ</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77106"/>
        <a:ext cx="10793412" cy="977106"/>
      </dsp:txXfrm>
    </dsp:sp>
    <dsp:sp modelId="{0D8A3FF3-F8CD-4240-98F2-66D96E7E4351}">
      <dsp:nvSpPr>
        <dsp:cNvPr id="0" name=""/>
        <dsp:cNvSpPr/>
      </dsp:nvSpPr>
      <dsp:spPr>
        <a:xfrm>
          <a:off x="0" y="1954212"/>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954212"/>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a:latin typeface="Tahoma" panose="020B0604030504040204" pitchFamily="34" charset="0"/>
              <a:ea typeface="Tahoma" panose="020B0604030504040204" pitchFamily="34" charset="0"/>
              <a:cs typeface="Tahoma" panose="020B0604030504040204" pitchFamily="34" charset="0"/>
            </a:rPr>
            <a:t>4.2 </a:t>
          </a:r>
          <a:r>
            <a:rPr lang="ro-RO" sz="3600" b="0" i="1" kern="1200">
              <a:latin typeface="Tahoma" panose="020B0604030504040204" pitchFamily="34" charset="0"/>
              <a:ea typeface="Tahoma" panose="020B0604030504040204" pitchFamily="34" charset="0"/>
              <a:cs typeface="Tahoma" panose="020B0604030504040204" pitchFamily="34" charset="0"/>
            </a:rPr>
            <a:t>Design </a:t>
          </a:r>
          <a:r>
            <a:rPr lang="ro-RO" sz="3600" b="0" i="0" kern="1200">
              <a:latin typeface="Tahoma" panose="020B0604030504040204" pitchFamily="34" charset="0"/>
              <a:ea typeface="Tahoma" panose="020B0604030504040204" pitchFamily="34" charset="0"/>
              <a:cs typeface="Tahoma" panose="020B0604030504040204" pitchFamily="34" charset="0"/>
            </a:rPr>
            <a:t>conceptual</a:t>
          </a:r>
          <a:endParaRPr lang="ro-RO" sz="3600" b="0" kern="1200">
            <a:latin typeface="Tahoma" panose="020B0604030504040204" pitchFamily="34" charset="0"/>
            <a:ea typeface="Tahoma" panose="020B0604030504040204" pitchFamily="34" charset="0"/>
            <a:cs typeface="Tahoma" panose="020B0604030504040204" pitchFamily="34" charset="0"/>
          </a:endParaRPr>
        </a:p>
      </dsp:txBody>
      <dsp:txXfrm>
        <a:off x="0" y="1954212"/>
        <a:ext cx="10793412" cy="977106"/>
      </dsp:txXfrm>
    </dsp:sp>
    <dsp:sp modelId="{EDA4067C-8B95-48B4-AE84-996A6BBF5883}">
      <dsp:nvSpPr>
        <dsp:cNvPr id="0" name=""/>
        <dsp:cNvSpPr/>
      </dsp:nvSpPr>
      <dsp:spPr>
        <a:xfrm>
          <a:off x="0" y="2931318"/>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931318"/>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4.3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intermediar și detaliat</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931318"/>
        <a:ext cx="10793412" cy="9771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.0 </a:t>
          </a:r>
          <a:r>
            <a:rPr lang="en-GB" sz="3600" b="0" kern="1200" dirty="0">
              <a:latin typeface="Tahoma" panose="020B0604030504040204" pitchFamily="34" charset="0"/>
              <a:ea typeface="Tahoma" panose="020B0604030504040204" pitchFamily="34" charset="0"/>
              <a:cs typeface="Tahoma" panose="020B0604030504040204" pitchFamily="34" charset="0"/>
            </a:rPr>
            <a:t>Natura </a:t>
          </a:r>
          <a:r>
            <a:rPr lang="en-GB" sz="3600" b="0" i="1" kern="1200" dirty="0">
              <a:latin typeface="Tahoma" panose="020B0604030504040204" pitchFamily="34" charset="0"/>
              <a:ea typeface="Tahoma" panose="020B0604030504040204" pitchFamily="34" charset="0"/>
              <a:cs typeface="Tahoma" panose="020B0604030504040204" pitchFamily="34" charset="0"/>
            </a:rPr>
            <a:t>UX design</a:t>
          </a:r>
          <a:r>
            <a:rPr lang="ro-RO" sz="3600" b="0" i="1" kern="1200" dirty="0">
              <a:latin typeface="Tahoma" panose="020B0604030504040204" pitchFamily="34" charset="0"/>
              <a:ea typeface="Tahoma" panose="020B0604030504040204" pitchFamily="34" charset="0"/>
              <a:cs typeface="Tahoma" panose="020B0604030504040204" pitchFamily="34" charset="0"/>
            </a:rPr>
            <a:t>. </a:t>
          </a:r>
          <a:r>
            <a:rPr lang="en-GB" sz="3600" b="0" kern="1200" dirty="0">
              <a:latin typeface="Tahoma" panose="020B0604030504040204" pitchFamily="34" charset="0"/>
              <a:ea typeface="Tahoma" panose="020B0604030504040204" pitchFamily="34" charset="0"/>
              <a:cs typeface="Tahoma" panose="020B0604030504040204" pitchFamily="34" charset="0"/>
            </a:rPr>
            <a:t>Principii </a:t>
          </a:r>
          <a:r>
            <a:rPr lang="ro-RO" sz="3600" b="0" kern="1200" dirty="0">
              <a:latin typeface="Tahoma" panose="020B0604030504040204" pitchFamily="34" charset="0"/>
              <a:ea typeface="Tahoma" panose="020B0604030504040204" pitchFamily="34" charset="0"/>
              <a:cs typeface="Tahoma" panose="020B0604030504040204" pitchFamily="34" charset="0"/>
            </a:rPr>
            <a:t>și abordări în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kern="1200" dirty="0">
              <a:latin typeface="Tahoma" panose="020B0604030504040204" pitchFamily="34" charset="0"/>
              <a:ea typeface="Tahoma" panose="020B0604030504040204" pitchFamily="34" charset="0"/>
              <a:cs typeface="Tahoma" panose="020B0604030504040204" pitchFamily="34" charset="0"/>
            </a:rPr>
            <a:t> </a:t>
          </a:r>
        </a:p>
      </dsp:txBody>
      <dsp:txXfrm>
        <a:off x="0" y="0"/>
        <a:ext cx="10793412" cy="977106"/>
      </dsp:txXfrm>
    </dsp:sp>
    <dsp:sp modelId="{154270D9-90E9-46AC-96BD-169BB70C92DA}">
      <dsp:nvSpPr>
        <dsp:cNvPr id="0" name=""/>
        <dsp:cNvSpPr/>
      </dsp:nvSpPr>
      <dsp:spPr>
        <a:xfrm>
          <a:off x="0" y="977106"/>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77106"/>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0" kern="1200" dirty="0">
              <a:latin typeface="Tahoma" panose="020B0604030504040204" pitchFamily="34" charset="0"/>
              <a:ea typeface="Tahoma" panose="020B0604030504040204" pitchFamily="34" charset="0"/>
              <a:cs typeface="Tahoma" panose="020B0604030504040204" pitchFamily="34" charset="0"/>
            </a:rPr>
            <a:t>4</a:t>
          </a:r>
          <a:r>
            <a:rPr lang="ro-RO" sz="3600" b="0" kern="1200" dirty="0">
              <a:latin typeface="Tahoma" panose="020B0604030504040204" pitchFamily="34" charset="0"/>
              <a:ea typeface="Tahoma" panose="020B0604030504040204" pitchFamily="34" charset="0"/>
              <a:cs typeface="Tahoma" panose="020B0604030504040204" pitchFamily="34" charset="0"/>
            </a:rPr>
            <a:t>.1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generativ</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77106"/>
        <a:ext cx="10793412" cy="977106"/>
      </dsp:txXfrm>
    </dsp:sp>
    <dsp:sp modelId="{0D8A3FF3-F8CD-4240-98F2-66D96E7E4351}">
      <dsp:nvSpPr>
        <dsp:cNvPr id="0" name=""/>
        <dsp:cNvSpPr/>
      </dsp:nvSpPr>
      <dsp:spPr>
        <a:xfrm>
          <a:off x="0" y="1954212"/>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954212"/>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a:latin typeface="Tahoma" panose="020B0604030504040204" pitchFamily="34" charset="0"/>
              <a:ea typeface="Tahoma" panose="020B0604030504040204" pitchFamily="34" charset="0"/>
              <a:cs typeface="Tahoma" panose="020B0604030504040204" pitchFamily="34" charset="0"/>
            </a:rPr>
            <a:t>4.2 </a:t>
          </a:r>
          <a:r>
            <a:rPr lang="ro-RO" sz="3600" b="0" i="1" kern="1200">
              <a:latin typeface="Tahoma" panose="020B0604030504040204" pitchFamily="34" charset="0"/>
              <a:ea typeface="Tahoma" panose="020B0604030504040204" pitchFamily="34" charset="0"/>
              <a:cs typeface="Tahoma" panose="020B0604030504040204" pitchFamily="34" charset="0"/>
            </a:rPr>
            <a:t>Design </a:t>
          </a:r>
          <a:r>
            <a:rPr lang="ro-RO" sz="3600" b="0" i="0" kern="1200">
              <a:latin typeface="Tahoma" panose="020B0604030504040204" pitchFamily="34" charset="0"/>
              <a:ea typeface="Tahoma" panose="020B0604030504040204" pitchFamily="34" charset="0"/>
              <a:cs typeface="Tahoma" panose="020B0604030504040204" pitchFamily="34" charset="0"/>
            </a:rPr>
            <a:t>conceptual</a:t>
          </a:r>
          <a:endParaRPr lang="ro-RO" sz="3600" b="0" kern="1200">
            <a:latin typeface="Tahoma" panose="020B0604030504040204" pitchFamily="34" charset="0"/>
            <a:ea typeface="Tahoma" panose="020B0604030504040204" pitchFamily="34" charset="0"/>
            <a:cs typeface="Tahoma" panose="020B0604030504040204" pitchFamily="34" charset="0"/>
          </a:endParaRPr>
        </a:p>
      </dsp:txBody>
      <dsp:txXfrm>
        <a:off x="0" y="1954212"/>
        <a:ext cx="10793412" cy="977106"/>
      </dsp:txXfrm>
    </dsp:sp>
    <dsp:sp modelId="{EDA4067C-8B95-48B4-AE84-996A6BBF5883}">
      <dsp:nvSpPr>
        <dsp:cNvPr id="0" name=""/>
        <dsp:cNvSpPr/>
      </dsp:nvSpPr>
      <dsp:spPr>
        <a:xfrm>
          <a:off x="0" y="2931318"/>
          <a:ext cx="10793412" cy="0"/>
        </a:xfrm>
        <a:prstGeom prst="lin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931318"/>
          <a:ext cx="10793412" cy="9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4.3 </a:t>
          </a:r>
          <a:r>
            <a:rPr lang="ro-RO" sz="3600" b="0" i="1" kern="1200" dirty="0">
              <a:latin typeface="Tahoma" panose="020B0604030504040204" pitchFamily="34" charset="0"/>
              <a:ea typeface="Tahoma" panose="020B0604030504040204" pitchFamily="34" charset="0"/>
              <a:cs typeface="Tahoma" panose="020B0604030504040204" pitchFamily="34" charset="0"/>
            </a:rPr>
            <a:t>Design </a:t>
          </a:r>
          <a:r>
            <a:rPr lang="ro-RO" sz="3600" b="0" i="0" kern="1200" dirty="0">
              <a:latin typeface="Tahoma" panose="020B0604030504040204" pitchFamily="34" charset="0"/>
              <a:ea typeface="Tahoma" panose="020B0604030504040204" pitchFamily="34" charset="0"/>
              <a:cs typeface="Tahoma" panose="020B0604030504040204" pitchFamily="34" charset="0"/>
            </a:rPr>
            <a:t>intermediar și detaliat</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931318"/>
        <a:ext cx="10793412" cy="97710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4600191" y="1400769"/>
          <a:ext cx="4483118" cy="110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Scenarii ilustrate, </a:t>
          </a:r>
          <a:r>
            <a:rPr lang="ro-RO" sz="2400" i="1" kern="1200" dirty="0">
              <a:latin typeface="Tahoma" panose="020B0604030504040204" pitchFamily="34" charset="0"/>
              <a:ea typeface="Tahoma" panose="020B0604030504040204" pitchFamily="34" charset="0"/>
              <a:cs typeface="Tahoma" panose="020B0604030504040204" pitchFamily="34" charset="0"/>
            </a:rPr>
            <a:t>wireframes</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4600191" y="1400769"/>
        <a:ext cx="4483118" cy="1109028"/>
      </dsp:txXfrm>
    </dsp:sp>
    <dsp:sp modelId="{A56FB457-4823-4559-B7C3-1903D472BEA9}">
      <dsp:nvSpPr>
        <dsp:cNvPr id="0" name=""/>
        <dsp:cNvSpPr/>
      </dsp:nvSpPr>
      <dsp:spPr>
        <a:xfrm>
          <a:off x="1880882" y="-632560"/>
          <a:ext cx="5712227" cy="5712227"/>
        </a:xfrm>
        <a:prstGeom prst="circularArrow">
          <a:avLst>
            <a:gd name="adj1" fmla="val 8241"/>
            <a:gd name="adj2" fmla="val 575513"/>
            <a:gd name="adj3" fmla="val 3382917"/>
            <a:gd name="adj4" fmla="val 420480"/>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3251878" y="4296892"/>
          <a:ext cx="2414185" cy="1246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ts val="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Validare a conceptelor cu </a:t>
          </a:r>
          <a:r>
            <a:rPr lang="ro-RO" sz="2400" i="1" kern="1200" dirty="0">
              <a:latin typeface="Tahoma" panose="020B0604030504040204" pitchFamily="34" charset="0"/>
              <a:ea typeface="Tahoma" panose="020B0604030504040204" pitchFamily="34" charset="0"/>
              <a:cs typeface="Tahoma" panose="020B0604030504040204" pitchFamily="34" charset="0"/>
            </a:rPr>
            <a:t>stakeholders</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3251878" y="4296892"/>
        <a:ext cx="2414185" cy="1246757"/>
      </dsp:txXfrm>
    </dsp:sp>
    <dsp:sp modelId="{D6454D70-79AB-43B4-95AC-A71179130908}">
      <dsp:nvSpPr>
        <dsp:cNvPr id="0" name=""/>
        <dsp:cNvSpPr/>
      </dsp:nvSpPr>
      <dsp:spPr>
        <a:xfrm>
          <a:off x="1298247" y="-500571"/>
          <a:ext cx="5712227" cy="5712227"/>
        </a:xfrm>
        <a:prstGeom prst="circularArrow">
          <a:avLst>
            <a:gd name="adj1" fmla="val 8241"/>
            <a:gd name="adj2" fmla="val 575513"/>
            <a:gd name="adj3" fmla="val 10224888"/>
            <a:gd name="adj4" fmla="val 6757399"/>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498755" y="1491013"/>
          <a:ext cx="2970148" cy="86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Concept de </a:t>
          </a:r>
          <a:r>
            <a:rPr lang="ro-RO" sz="2400" i="1" kern="1200" dirty="0">
              <a:latin typeface="Tahoma" panose="020B0604030504040204" pitchFamily="34" charset="0"/>
              <a:ea typeface="Tahoma" panose="020B0604030504040204" pitchFamily="34" charset="0"/>
              <a:cs typeface="Tahoma" panose="020B0604030504040204" pitchFamily="34" charset="0"/>
            </a:rPr>
            <a:t>design</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498755" y="1491013"/>
        <a:ext cx="2970148" cy="864254"/>
      </dsp:txXfrm>
    </dsp:sp>
    <dsp:sp modelId="{51462CDC-B3BA-4F27-BF54-B28AC84D46D7}">
      <dsp:nvSpPr>
        <dsp:cNvPr id="0" name=""/>
        <dsp:cNvSpPr/>
      </dsp:nvSpPr>
      <dsp:spPr>
        <a:xfrm>
          <a:off x="1538441" y="-391807"/>
          <a:ext cx="5712227" cy="5712227"/>
        </a:xfrm>
        <a:prstGeom prst="circularArrow">
          <a:avLst>
            <a:gd name="adj1" fmla="val 8241"/>
            <a:gd name="adj2" fmla="val 575513"/>
            <a:gd name="adj3" fmla="val 19407082"/>
            <a:gd name="adj4" fmla="val 12270602"/>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D0E28-A365-4A6A-8832-AE803BDAEF98}">
      <dsp:nvSpPr>
        <dsp:cNvPr id="0" name=""/>
        <dsp:cNvSpPr/>
      </dsp:nvSpPr>
      <dsp:spPr>
        <a:xfrm>
          <a:off x="4600191" y="1400769"/>
          <a:ext cx="4483118" cy="110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ro-RO" sz="2400" i="1" kern="1200" dirty="0">
              <a:latin typeface="Tahoma" panose="020B0604030504040204" pitchFamily="34" charset="0"/>
              <a:ea typeface="Tahoma" panose="020B0604030504040204" pitchFamily="34" charset="0"/>
              <a:cs typeface="Tahoma" panose="020B0604030504040204" pitchFamily="34" charset="0"/>
            </a:rPr>
            <a:t>Wireframes </a:t>
          </a:r>
          <a:r>
            <a:rPr lang="ro-RO" sz="2400" i="0" kern="1200" dirty="0">
              <a:latin typeface="Tahoma" panose="020B0604030504040204" pitchFamily="34" charset="0"/>
              <a:ea typeface="Tahoma" panose="020B0604030504040204" pitchFamily="34" charset="0"/>
              <a:cs typeface="Tahoma" panose="020B0604030504040204" pitchFamily="34" charset="0"/>
            </a:rPr>
            <a:t>cu adnotări</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4600191" y="1400769"/>
        <a:ext cx="4483118" cy="1109028"/>
      </dsp:txXfrm>
    </dsp:sp>
    <dsp:sp modelId="{A56FB457-4823-4559-B7C3-1903D472BEA9}">
      <dsp:nvSpPr>
        <dsp:cNvPr id="0" name=""/>
        <dsp:cNvSpPr/>
      </dsp:nvSpPr>
      <dsp:spPr>
        <a:xfrm>
          <a:off x="1880882" y="-632560"/>
          <a:ext cx="5712227" cy="5712227"/>
        </a:xfrm>
        <a:prstGeom prst="circularArrow">
          <a:avLst>
            <a:gd name="adj1" fmla="val 8241"/>
            <a:gd name="adj2" fmla="val 575513"/>
            <a:gd name="adj3" fmla="val 3382917"/>
            <a:gd name="adj4" fmla="val 420480"/>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96DF2-A3C4-4601-97E4-072C3D8D92E4}">
      <dsp:nvSpPr>
        <dsp:cNvPr id="0" name=""/>
        <dsp:cNvSpPr/>
      </dsp:nvSpPr>
      <dsp:spPr>
        <a:xfrm>
          <a:off x="3251878" y="4296892"/>
          <a:ext cx="2414185" cy="1246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ts val="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Evaluare formativă cu utilizatorii</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3251878" y="4296892"/>
        <a:ext cx="2414185" cy="1246757"/>
      </dsp:txXfrm>
    </dsp:sp>
    <dsp:sp modelId="{D6454D70-79AB-43B4-95AC-A71179130908}">
      <dsp:nvSpPr>
        <dsp:cNvPr id="0" name=""/>
        <dsp:cNvSpPr/>
      </dsp:nvSpPr>
      <dsp:spPr>
        <a:xfrm>
          <a:off x="1298247" y="-500571"/>
          <a:ext cx="5712227" cy="5712227"/>
        </a:xfrm>
        <a:prstGeom prst="circularArrow">
          <a:avLst>
            <a:gd name="adj1" fmla="val 8241"/>
            <a:gd name="adj2" fmla="val 575513"/>
            <a:gd name="adj3" fmla="val 10224888"/>
            <a:gd name="adj4" fmla="val 6757399"/>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B8FE7-545B-45A4-B878-754C47508F0B}">
      <dsp:nvSpPr>
        <dsp:cNvPr id="0" name=""/>
        <dsp:cNvSpPr/>
      </dsp:nvSpPr>
      <dsp:spPr>
        <a:xfrm>
          <a:off x="498755" y="1491013"/>
          <a:ext cx="2970148" cy="86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Specificații</a:t>
          </a:r>
          <a:endParaRPr lang="en-GB" sz="2400" kern="1200" dirty="0">
            <a:latin typeface="Tahoma" panose="020B0604030504040204" pitchFamily="34" charset="0"/>
            <a:ea typeface="Tahoma" panose="020B0604030504040204" pitchFamily="34" charset="0"/>
            <a:cs typeface="Tahoma" panose="020B0604030504040204" pitchFamily="34" charset="0"/>
          </a:endParaRPr>
        </a:p>
      </dsp:txBody>
      <dsp:txXfrm>
        <a:off x="498755" y="1491013"/>
        <a:ext cx="2970148" cy="864254"/>
      </dsp:txXfrm>
    </dsp:sp>
    <dsp:sp modelId="{51462CDC-B3BA-4F27-BF54-B28AC84D46D7}">
      <dsp:nvSpPr>
        <dsp:cNvPr id="0" name=""/>
        <dsp:cNvSpPr/>
      </dsp:nvSpPr>
      <dsp:spPr>
        <a:xfrm>
          <a:off x="1538441" y="-391807"/>
          <a:ext cx="5712227" cy="5712227"/>
        </a:xfrm>
        <a:prstGeom prst="circularArrow">
          <a:avLst>
            <a:gd name="adj1" fmla="val 8241"/>
            <a:gd name="adj2" fmla="val 575513"/>
            <a:gd name="adj3" fmla="val 19407082"/>
            <a:gd name="adj4" fmla="val 12270602"/>
            <a:gd name="adj5" fmla="val 9615"/>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EA20B-69A1-4086-9516-F3BA3C71DD59}">
      <dsp:nvSpPr>
        <dsp:cNvPr id="0" name=""/>
        <dsp:cNvSpPr/>
      </dsp:nvSpPr>
      <dsp:spPr>
        <a:xfrm>
          <a:off x="0" y="395305"/>
          <a:ext cx="6237359" cy="1853279"/>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o-RO" sz="2400" b="1" kern="1200" dirty="0">
              <a:latin typeface="Tahoma" panose="020B0604030504040204" pitchFamily="34" charset="0"/>
              <a:ea typeface="Tahoma" panose="020B0604030504040204" pitchFamily="34" charset="0"/>
              <a:cs typeface="Tahoma" panose="020B0604030504040204" pitchFamily="34" charset="0"/>
            </a:rPr>
            <a:t>Obiectivă</a:t>
          </a:r>
          <a:r>
            <a:rPr lang="ro-RO" sz="2400" kern="1200" dirty="0">
              <a:latin typeface="Tahoma" panose="020B0604030504040204" pitchFamily="34" charset="0"/>
              <a:ea typeface="Tahoma" panose="020B0604030504040204" pitchFamily="34" charset="0"/>
              <a:cs typeface="Tahoma" panose="020B0604030504040204" pitchFamily="34" charset="0"/>
            </a:rPr>
            <a:t> (date observate direct de evaluator sau de participant) </a:t>
          </a:r>
        </a:p>
        <a:p>
          <a:pPr marL="0" lvl="0" indent="0" algn="l" defTabSz="1066800">
            <a:lnSpc>
              <a:spcPct val="90000"/>
            </a:lnSpc>
            <a:spcBef>
              <a:spcPct val="0"/>
            </a:spcBef>
            <a:spcAft>
              <a:spcPct val="35000"/>
            </a:spcAft>
            <a:buNone/>
          </a:pPr>
          <a:r>
            <a:rPr lang="ro-RO" sz="2400" b="1" kern="1200" dirty="0">
              <a:latin typeface="Tahoma" panose="020B0604030504040204" pitchFamily="34" charset="0"/>
              <a:ea typeface="Tahoma" panose="020B0604030504040204" pitchFamily="34" charset="0"/>
              <a:cs typeface="Tahoma" panose="020B0604030504040204" pitchFamily="34" charset="0"/>
            </a:rPr>
            <a:t>Subiectivă</a:t>
          </a:r>
          <a:r>
            <a:rPr lang="ro-RO" sz="2400" kern="1200" dirty="0">
              <a:latin typeface="Tahoma" panose="020B0604030504040204" pitchFamily="34" charset="0"/>
              <a:ea typeface="Tahoma" panose="020B0604030504040204" pitchFamily="34" charset="0"/>
              <a:cs typeface="Tahoma" panose="020B0604030504040204" pitchFamily="34" charset="0"/>
            </a:rPr>
            <a:t> (date bazate pe opinii/judecăți – de exemplu chestionare).</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90470" y="485775"/>
        <a:ext cx="6056419" cy="1672339"/>
      </dsp:txXfrm>
    </dsp:sp>
    <dsp:sp modelId="{52DA7AA9-990D-4733-9DA9-A4CADBF9978E}">
      <dsp:nvSpPr>
        <dsp:cNvPr id="0" name=""/>
        <dsp:cNvSpPr/>
      </dsp:nvSpPr>
      <dsp:spPr>
        <a:xfrm>
          <a:off x="0" y="2317705"/>
          <a:ext cx="6237359" cy="1853279"/>
        </a:xfrm>
        <a:prstGeom prst="roundRect">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o-RO" sz="2400" b="1" kern="1200" dirty="0">
              <a:latin typeface="Tahoma" panose="020B0604030504040204" pitchFamily="34" charset="0"/>
              <a:ea typeface="Tahoma" panose="020B0604030504040204" pitchFamily="34" charset="0"/>
              <a:cs typeface="Tahoma" panose="020B0604030504040204" pitchFamily="34" charset="0"/>
            </a:rPr>
            <a:t>Cantitativă</a:t>
          </a:r>
          <a:r>
            <a:rPr lang="ro-RO" sz="2400" kern="1200" dirty="0">
              <a:latin typeface="Tahoma" panose="020B0604030504040204" pitchFamily="34" charset="0"/>
              <a:ea typeface="Tahoma" panose="020B0604030504040204" pitchFamily="34" charset="0"/>
              <a:cs typeface="Tahoma" panose="020B0604030504040204" pitchFamily="34" charset="0"/>
            </a:rPr>
            <a:t> (date numerice)  </a:t>
          </a:r>
        </a:p>
        <a:p>
          <a:pPr marL="0" lvl="0" indent="0" algn="l" defTabSz="1066800">
            <a:lnSpc>
              <a:spcPct val="90000"/>
            </a:lnSpc>
            <a:spcBef>
              <a:spcPct val="0"/>
            </a:spcBef>
            <a:spcAft>
              <a:spcPct val="35000"/>
            </a:spcAft>
            <a:buNone/>
          </a:pPr>
          <a:r>
            <a:rPr lang="ro-RO" sz="2400" b="1" kern="1200" dirty="0">
              <a:latin typeface="Tahoma" panose="020B0604030504040204" pitchFamily="34" charset="0"/>
              <a:ea typeface="Tahoma" panose="020B0604030504040204" pitchFamily="34" charset="0"/>
              <a:cs typeface="Tahoma" panose="020B0604030504040204" pitchFamily="34" charset="0"/>
            </a:rPr>
            <a:t>Calitativă</a:t>
          </a:r>
          <a:r>
            <a:rPr lang="ro-RO" sz="2400" kern="1200" dirty="0">
              <a:latin typeface="Tahoma" panose="020B0604030504040204" pitchFamily="34" charset="0"/>
              <a:ea typeface="Tahoma" panose="020B0604030504040204" pitchFamily="34" charset="0"/>
              <a:cs typeface="Tahoma" panose="020B0604030504040204" pitchFamily="34" charset="0"/>
            </a:rPr>
            <a:t> (date non-numerice, descriptive – pot reflecta probleme întâmpinate).</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90470" y="2408175"/>
        <a:ext cx="6056419" cy="167233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E9497-2C53-42F6-9315-AC3B6E602C81}">
      <dsp:nvSpPr>
        <dsp:cNvPr id="0" name=""/>
        <dsp:cNvSpPr/>
      </dsp:nvSpPr>
      <dsp:spPr>
        <a:xfrm>
          <a:off x="1269" y="141881"/>
          <a:ext cx="4454719" cy="282874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9B850B-A9BA-4012-916D-5379D867DB0F}">
      <dsp:nvSpPr>
        <dsp:cNvPr id="0" name=""/>
        <dsp:cNvSpPr/>
      </dsp:nvSpPr>
      <dsp:spPr>
        <a:xfrm>
          <a:off x="496237" y="612101"/>
          <a:ext cx="4454719" cy="2828746"/>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o-RO" sz="2900" i="1" kern="1200" dirty="0">
              <a:latin typeface="Tahoma" panose="020B0604030504040204" pitchFamily="34" charset="0"/>
              <a:ea typeface="Tahoma" panose="020B0604030504040204" pitchFamily="34" charset="0"/>
              <a:cs typeface="Tahoma" panose="020B0604030504040204" pitchFamily="34" charset="0"/>
            </a:rPr>
            <a:t>Metode de evaluare empirice: </a:t>
          </a:r>
          <a:r>
            <a:rPr lang="ro-RO" sz="2900" kern="1200" dirty="0">
              <a:latin typeface="Tahoma" panose="020B0604030504040204" pitchFamily="34" charset="0"/>
              <a:ea typeface="Tahoma" panose="020B0604030504040204" pitchFamily="34" charset="0"/>
              <a:cs typeface="Tahoma" panose="020B0604030504040204" pitchFamily="34" charset="0"/>
            </a:rPr>
            <a:t>legate de date provenind de la participanți și de observarea peformanței utilizatorilor.  </a:t>
          </a:r>
          <a:endParaRPr lang="en-US" sz="2900" kern="1200" dirty="0">
            <a:latin typeface="Tahoma" panose="020B0604030504040204" pitchFamily="34" charset="0"/>
            <a:ea typeface="Tahoma" panose="020B0604030504040204" pitchFamily="34" charset="0"/>
            <a:cs typeface="Tahoma" panose="020B0604030504040204" pitchFamily="34" charset="0"/>
          </a:endParaRPr>
        </a:p>
      </dsp:txBody>
      <dsp:txXfrm>
        <a:off x="579088" y="694952"/>
        <a:ext cx="4289017" cy="2663044"/>
      </dsp:txXfrm>
    </dsp:sp>
    <dsp:sp modelId="{3B6389CF-350C-4953-A14B-C5BF3A0FA2A3}">
      <dsp:nvSpPr>
        <dsp:cNvPr id="0" name=""/>
        <dsp:cNvSpPr/>
      </dsp:nvSpPr>
      <dsp:spPr>
        <a:xfrm>
          <a:off x="5445925" y="141881"/>
          <a:ext cx="4454719" cy="282874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8E54E-A025-4171-BB52-E1DCB06C1FDC}">
      <dsp:nvSpPr>
        <dsp:cNvPr id="0" name=""/>
        <dsp:cNvSpPr/>
      </dsp:nvSpPr>
      <dsp:spPr>
        <a:xfrm>
          <a:off x="5940894" y="612101"/>
          <a:ext cx="4454719" cy="2828746"/>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o-RO" sz="2900" i="1" kern="1200" dirty="0">
              <a:latin typeface="Tahoma" panose="020B0604030504040204" pitchFamily="34" charset="0"/>
              <a:ea typeface="Tahoma" panose="020B0604030504040204" pitchFamily="34" charset="0"/>
              <a:cs typeface="Tahoma" panose="020B0604030504040204" pitchFamily="34" charset="0"/>
            </a:rPr>
            <a:t>Metode de evaluare analitice: </a:t>
          </a:r>
          <a:r>
            <a:rPr lang="ro-RO" sz="2900" i="0" kern="1200" dirty="0">
              <a:latin typeface="Tahoma" panose="020B0604030504040204" pitchFamily="34" charset="0"/>
              <a:ea typeface="Tahoma" panose="020B0604030504040204" pitchFamily="34" charset="0"/>
              <a:cs typeface="Tahoma" panose="020B0604030504040204" pitchFamily="34" charset="0"/>
            </a:rPr>
            <a:t>bazate pe examinarea atributelor soluției de </a:t>
          </a:r>
          <a:r>
            <a:rPr lang="ro-RO" sz="2900" i="1" kern="1200" dirty="0">
              <a:latin typeface="Tahoma" panose="020B0604030504040204" pitchFamily="34" charset="0"/>
              <a:ea typeface="Tahoma" panose="020B0604030504040204" pitchFamily="34" charset="0"/>
              <a:cs typeface="Tahoma" panose="020B0604030504040204" pitchFamily="34" charset="0"/>
            </a:rPr>
            <a:t>design</a:t>
          </a:r>
          <a:r>
            <a:rPr lang="ro-RO" sz="2900" i="0" kern="1200" dirty="0">
              <a:latin typeface="Tahoma" panose="020B0604030504040204" pitchFamily="34" charset="0"/>
              <a:ea typeface="Tahoma" panose="020B0604030504040204" pitchFamily="34" charset="0"/>
              <a:cs typeface="Tahoma" panose="020B0604030504040204" pitchFamily="34" charset="0"/>
            </a:rPr>
            <a:t>.</a:t>
          </a:r>
          <a:endParaRPr lang="en-US" sz="2900" i="0" kern="1200" dirty="0">
            <a:latin typeface="Tahoma" panose="020B0604030504040204" pitchFamily="34" charset="0"/>
            <a:ea typeface="Tahoma" panose="020B0604030504040204" pitchFamily="34" charset="0"/>
            <a:cs typeface="Tahoma" panose="020B0604030504040204" pitchFamily="34" charset="0"/>
          </a:endParaRPr>
        </a:p>
      </dsp:txBody>
      <dsp:txXfrm>
        <a:off x="6023745" y="694952"/>
        <a:ext cx="4289017" cy="26630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DD076-8234-4034-9EBF-A1F8FBFE4628}">
      <dsp:nvSpPr>
        <dsp:cNvPr id="0" name=""/>
        <dsp:cNvSpPr/>
      </dsp:nvSpPr>
      <dsp:spPr>
        <a:xfrm rot="16200000">
          <a:off x="577827" y="-544057"/>
          <a:ext cx="2560320" cy="3657600"/>
        </a:xfrm>
        <a:prstGeom prst="round1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ro-RO" sz="3200" kern="1200" dirty="0">
              <a:latin typeface="Tahoma" panose="020B0604030504040204" pitchFamily="34" charset="0"/>
              <a:ea typeface="Tahoma" panose="020B0604030504040204" pitchFamily="34" charset="0"/>
              <a:cs typeface="Tahoma" panose="020B0604030504040204" pitchFamily="34" charset="0"/>
            </a:rPr>
            <a:t>Utilizabilitate</a:t>
          </a:r>
        </a:p>
        <a:p>
          <a:pPr marL="0" lvl="0" indent="0" algn="ctr" defTabSz="1422400">
            <a:lnSpc>
              <a:spcPct val="90000"/>
            </a:lnSpc>
            <a:spcBef>
              <a:spcPct val="0"/>
            </a:spcBef>
            <a:spcAft>
              <a:spcPct val="35000"/>
            </a:spcAft>
            <a:buNone/>
          </a:pPr>
          <a:r>
            <a:rPr lang="ro-RO" sz="3200" kern="1200" dirty="0">
              <a:latin typeface="Tahoma" panose="020B0604030504040204" pitchFamily="34" charset="0"/>
              <a:ea typeface="Tahoma" panose="020B0604030504040204" pitchFamily="34" charset="0"/>
              <a:cs typeface="Tahoma" panose="020B0604030504040204" pitchFamily="34" charset="0"/>
            </a:rPr>
            <a:t>(</a:t>
          </a:r>
          <a:r>
            <a:rPr lang="ro-RO" sz="3200" i="1" kern="1200" dirty="0">
              <a:latin typeface="Tahoma" panose="020B0604030504040204" pitchFamily="34" charset="0"/>
              <a:ea typeface="Tahoma" panose="020B0604030504040204" pitchFamily="34" charset="0"/>
              <a:cs typeface="Tahoma" panose="020B0604030504040204" pitchFamily="34" charset="0"/>
            </a:rPr>
            <a:t>Usability</a:t>
          </a:r>
          <a:r>
            <a:rPr lang="ro-RO" sz="3200" kern="1200" dirty="0">
              <a:latin typeface="Tahoma" panose="020B0604030504040204" pitchFamily="34" charset="0"/>
              <a:ea typeface="Tahoma" panose="020B0604030504040204" pitchFamily="34" charset="0"/>
              <a:cs typeface="Tahoma" panose="020B0604030504040204" pitchFamily="34" charset="0"/>
            </a:rPr>
            <a:t>)</a:t>
          </a:r>
        </a:p>
        <a:p>
          <a:pPr marL="0" lvl="0" indent="0" algn="ctr" defTabSz="1422400">
            <a:lnSpc>
              <a:spcPct val="90000"/>
            </a:lnSpc>
            <a:spcBef>
              <a:spcPct val="0"/>
            </a:spcBef>
            <a:spcAft>
              <a:spcPct val="35000"/>
            </a:spcAft>
            <a:buNone/>
          </a:pPr>
          <a:r>
            <a:rPr lang="ro-RO"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Productivitate, eficiență, ușurința de utilizare</a:t>
          </a:r>
          <a:endParaRPr lang="en-GB" sz="18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29187" y="4583"/>
        <a:ext cx="3657600" cy="1920240"/>
      </dsp:txXfrm>
    </dsp:sp>
    <dsp:sp modelId="{1485756E-F249-4BFF-8926-A9A7DFA84E33}">
      <dsp:nvSpPr>
        <dsp:cNvPr id="0" name=""/>
        <dsp:cNvSpPr/>
      </dsp:nvSpPr>
      <dsp:spPr>
        <a:xfrm>
          <a:off x="3657600" y="0"/>
          <a:ext cx="3657600" cy="2560320"/>
        </a:xfrm>
        <a:prstGeom prst="round1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ro-RO" sz="3200" kern="1200" dirty="0">
              <a:latin typeface="Tahoma" panose="020B0604030504040204" pitchFamily="34" charset="0"/>
              <a:ea typeface="Tahoma" panose="020B0604030504040204" pitchFamily="34" charset="0"/>
              <a:cs typeface="Tahoma" panose="020B0604030504040204" pitchFamily="34" charset="0"/>
            </a:rPr>
            <a:t>Utilitate</a:t>
          </a:r>
        </a:p>
        <a:p>
          <a:pPr marL="0" lvl="0" indent="0" algn="ctr" defTabSz="1422400">
            <a:lnSpc>
              <a:spcPct val="90000"/>
            </a:lnSpc>
            <a:spcBef>
              <a:spcPct val="0"/>
            </a:spcBef>
            <a:spcAft>
              <a:spcPct val="35000"/>
            </a:spcAft>
            <a:buNone/>
          </a:pPr>
          <a:r>
            <a:rPr lang="ro-RO" sz="3200" kern="1200" dirty="0">
              <a:latin typeface="Tahoma" panose="020B0604030504040204" pitchFamily="34" charset="0"/>
              <a:ea typeface="Tahoma" panose="020B0604030504040204" pitchFamily="34" charset="0"/>
              <a:cs typeface="Tahoma" panose="020B0604030504040204" pitchFamily="34" charset="0"/>
            </a:rPr>
            <a:t>(</a:t>
          </a:r>
          <a:r>
            <a:rPr lang="ro-RO" sz="3200" i="1" kern="1200" dirty="0">
              <a:latin typeface="Tahoma" panose="020B0604030504040204" pitchFamily="34" charset="0"/>
              <a:ea typeface="Tahoma" panose="020B0604030504040204" pitchFamily="34" charset="0"/>
              <a:cs typeface="Tahoma" panose="020B0604030504040204" pitchFamily="34" charset="0"/>
            </a:rPr>
            <a:t>Usefulness</a:t>
          </a:r>
          <a:r>
            <a:rPr lang="ro-RO" sz="3200" kern="1200" dirty="0">
              <a:latin typeface="Tahoma" panose="020B0604030504040204" pitchFamily="34" charset="0"/>
              <a:ea typeface="Tahoma" panose="020B0604030504040204" pitchFamily="34" charset="0"/>
              <a:cs typeface="Tahoma" panose="020B0604030504040204" pitchFamily="34" charset="0"/>
            </a:rPr>
            <a:t>)</a:t>
          </a:r>
        </a:p>
        <a:p>
          <a:pPr marL="0" lvl="0" indent="0" algn="ctr" defTabSz="1422400">
            <a:lnSpc>
              <a:spcPct val="90000"/>
            </a:lnSpc>
            <a:spcBef>
              <a:spcPct val="0"/>
            </a:spcBef>
            <a:spcAft>
              <a:spcPct val="35000"/>
            </a:spcAft>
            <a:buNone/>
          </a:pPr>
          <a:r>
            <a:rPr lang="ro-RO"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Utilizarea sistemului pentru a atinge anumite scopuri</a:t>
          </a:r>
          <a:endParaRPr lang="en-GB" sz="18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657600" y="0"/>
        <a:ext cx="3657600" cy="1920240"/>
      </dsp:txXfrm>
    </dsp:sp>
    <dsp:sp modelId="{5BB6792A-85FC-4F85-AF1B-8D070BF2B1D2}">
      <dsp:nvSpPr>
        <dsp:cNvPr id="0" name=""/>
        <dsp:cNvSpPr/>
      </dsp:nvSpPr>
      <dsp:spPr>
        <a:xfrm rot="10800000">
          <a:off x="0" y="2560320"/>
          <a:ext cx="3657600" cy="2560320"/>
        </a:xfrm>
        <a:prstGeom prst="round1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ro-RO" sz="2800" kern="1200" dirty="0">
              <a:latin typeface="Tahoma" panose="020B0604030504040204" pitchFamily="34" charset="0"/>
              <a:ea typeface="Tahoma" panose="020B0604030504040204" pitchFamily="34" charset="0"/>
              <a:cs typeface="Tahoma" panose="020B0604030504040204" pitchFamily="34" charset="0"/>
            </a:rPr>
            <a:t>Impact emoțional (</a:t>
          </a:r>
          <a:r>
            <a:rPr lang="ro-RO" sz="2800" i="1" kern="1200" dirty="0">
              <a:latin typeface="Tahoma" panose="020B0604030504040204" pitchFamily="34" charset="0"/>
              <a:ea typeface="Tahoma" panose="020B0604030504040204" pitchFamily="34" charset="0"/>
              <a:cs typeface="Tahoma" panose="020B0604030504040204" pitchFamily="34" charset="0"/>
            </a:rPr>
            <a:t>Emotional impact</a:t>
          </a:r>
          <a:r>
            <a:rPr lang="ro-RO" sz="2800" kern="1200" dirty="0">
              <a:latin typeface="Tahoma" panose="020B0604030504040204" pitchFamily="34" charset="0"/>
              <a:ea typeface="Tahoma" panose="020B0604030504040204" pitchFamily="34" charset="0"/>
              <a:cs typeface="Tahoma" panose="020B0604030504040204" pitchFamily="34" charset="0"/>
            </a:rPr>
            <a:t>) </a:t>
          </a:r>
        </a:p>
        <a:p>
          <a:pPr marL="0" lvl="0" indent="0" algn="ctr" defTabSz="1244600">
            <a:lnSpc>
              <a:spcPct val="90000"/>
            </a:lnSpc>
            <a:spcBef>
              <a:spcPct val="0"/>
            </a:spcBef>
            <a:spcAft>
              <a:spcPct val="35000"/>
            </a:spcAft>
            <a:buNone/>
          </a:pPr>
          <a:r>
            <a:rPr lang="ro-RO"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Componenta afectivă, grad de mulțumire</a:t>
          </a:r>
          <a:endParaRPr lang="en-GB" sz="18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10800000">
        <a:off x="0" y="3200400"/>
        <a:ext cx="3657600" cy="1920240"/>
      </dsp:txXfrm>
    </dsp:sp>
    <dsp:sp modelId="{9CB94627-035E-4385-929E-3D80CCF9335F}">
      <dsp:nvSpPr>
        <dsp:cNvPr id="0" name=""/>
        <dsp:cNvSpPr/>
      </dsp:nvSpPr>
      <dsp:spPr>
        <a:xfrm rot="5400000">
          <a:off x="4206239" y="2011680"/>
          <a:ext cx="2560320" cy="3657600"/>
        </a:xfrm>
        <a:prstGeom prst="round1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Persistența valorii în timp</a:t>
          </a:r>
        </a:p>
        <a:p>
          <a:pPr marL="0" lvl="0" indent="0" algn="ctr" defTabSz="1066800">
            <a:lnSpc>
              <a:spcPct val="90000"/>
            </a:lnSpc>
            <a:spcBef>
              <a:spcPct val="0"/>
            </a:spcBef>
            <a:spcAft>
              <a:spcPct val="35000"/>
            </a:spcAft>
            <a:buNone/>
          </a:pPr>
          <a:r>
            <a:rPr lang="ro-RO" sz="2400" kern="1200" dirty="0">
              <a:latin typeface="Tahoma" panose="020B0604030504040204" pitchFamily="34" charset="0"/>
              <a:ea typeface="Tahoma" panose="020B0604030504040204" pitchFamily="34" charset="0"/>
              <a:cs typeface="Tahoma" panose="020B0604030504040204" pitchFamily="34" charset="0"/>
            </a:rPr>
            <a:t>(</a:t>
          </a:r>
          <a:r>
            <a:rPr lang="ro-RO" sz="2400" i="1" kern="1200" dirty="0">
              <a:latin typeface="Tahoma" panose="020B0604030504040204" pitchFamily="34" charset="0"/>
              <a:ea typeface="Tahoma" panose="020B0604030504040204" pitchFamily="34" charset="0"/>
              <a:cs typeface="Tahoma" panose="020B0604030504040204" pitchFamily="34" charset="0"/>
            </a:rPr>
            <a:t>Meaningfulness</a:t>
          </a:r>
          <a:r>
            <a:rPr lang="ro-RO" sz="2400" kern="1200" dirty="0">
              <a:latin typeface="Tahoma" panose="020B0604030504040204" pitchFamily="34" charset="0"/>
              <a:ea typeface="Tahoma" panose="020B0604030504040204" pitchFamily="34" charset="0"/>
              <a:cs typeface="Tahoma" panose="020B0604030504040204" pitchFamily="34" charset="0"/>
            </a:rPr>
            <a:t>)</a:t>
          </a:r>
        </a:p>
        <a:p>
          <a:pPr marL="0" lvl="0" indent="0" algn="ctr" defTabSz="1066800">
            <a:lnSpc>
              <a:spcPct val="90000"/>
            </a:lnSpc>
            <a:spcBef>
              <a:spcPct val="0"/>
            </a:spcBef>
            <a:spcAft>
              <a:spcPct val="35000"/>
            </a:spcAft>
            <a:buNone/>
          </a:pPr>
          <a:r>
            <a:rPr lang="ro-RO" sz="1800" kern="1200" dirty="0">
              <a:solidFill>
                <a:schemeClr val="tx1"/>
              </a:solidFill>
              <a:latin typeface="Tahoma" panose="020B0604030504040204" pitchFamily="34" charset="0"/>
              <a:ea typeface="Tahoma" panose="020B0604030504040204" pitchFamily="34" charset="0"/>
              <a:cs typeface="Tahoma" panose="020B0604030504040204" pitchFamily="34" charset="0"/>
            </a:rPr>
            <a:t>Utilizare pe termen lung</a:t>
          </a:r>
          <a:endParaRPr lang="en-GB" sz="18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3657600" y="3200400"/>
        <a:ext cx="3657600" cy="1920240"/>
      </dsp:txXfrm>
    </dsp:sp>
    <dsp:sp modelId="{BDB568DC-283D-44CB-B38D-0980A387586E}">
      <dsp:nvSpPr>
        <dsp:cNvPr id="0" name=""/>
        <dsp:cNvSpPr/>
      </dsp:nvSpPr>
      <dsp:spPr>
        <a:xfrm>
          <a:off x="2560319" y="1920240"/>
          <a:ext cx="2194560" cy="1280160"/>
        </a:xfrm>
        <a:prstGeom prst="roundRect">
          <a:avLst/>
        </a:prstGeom>
        <a:solidFill>
          <a:schemeClr val="accent2">
            <a:tint val="4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ro-RO" sz="5300" i="1" kern="1200" dirty="0"/>
            <a:t>UX</a:t>
          </a:r>
          <a:endParaRPr lang="en-GB" sz="5300" i="1" kern="1200" dirty="0"/>
        </a:p>
      </dsp:txBody>
      <dsp:txXfrm>
        <a:off x="2622811" y="1982732"/>
        <a:ext cx="2069576" cy="115517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87F9D-FCA3-49AC-9401-B9FF4F0DE0CE}">
      <dsp:nvSpPr>
        <dsp:cNvPr id="0" name=""/>
        <dsp:cNvSpPr/>
      </dsp:nvSpPr>
      <dsp:spPr>
        <a:xfrm>
          <a:off x="0" y="111320"/>
          <a:ext cx="7633423" cy="1965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Scopul: </a:t>
          </a:r>
          <a:r>
            <a:rPr lang="ro-RO" sz="2800" kern="1200" dirty="0">
              <a:latin typeface="Tahoma" panose="020B0604030504040204" pitchFamily="34" charset="0"/>
              <a:ea typeface="Tahoma" panose="020B0604030504040204" pitchFamily="34" charset="0"/>
              <a:cs typeface="Tahoma" panose="020B0604030504040204" pitchFamily="34" charset="0"/>
            </a:rPr>
            <a:t>diferă de la etapă la etapă, poate fi evaluat întregul sistem/produs, </a:t>
          </a:r>
          <a:r>
            <a:rPr lang="ro-RO" sz="2800" i="1" kern="1200" dirty="0">
              <a:latin typeface="Tahoma" panose="020B0604030504040204" pitchFamily="34" charset="0"/>
              <a:ea typeface="Tahoma" panose="020B0604030504040204" pitchFamily="34" charset="0"/>
              <a:cs typeface="Tahoma" panose="020B0604030504040204" pitchFamily="34" charset="0"/>
            </a:rPr>
            <a:t>design</a:t>
          </a:r>
          <a:r>
            <a:rPr lang="ro-RO" sz="2800" kern="1200" dirty="0">
              <a:latin typeface="Tahoma" panose="020B0604030504040204" pitchFamily="34" charset="0"/>
              <a:ea typeface="Tahoma" panose="020B0604030504040204" pitchFamily="34" charset="0"/>
              <a:cs typeface="Tahoma" panose="020B0604030504040204" pitchFamily="34" charset="0"/>
            </a:rPr>
            <a:t>-ul conceptual, etc. Pot exista și scopuri restrânse. </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95953" y="207273"/>
        <a:ext cx="7441517" cy="1773694"/>
      </dsp:txXfrm>
    </dsp:sp>
    <dsp:sp modelId="{D3465791-B748-4F7A-A9D2-D698DDDA18CB}">
      <dsp:nvSpPr>
        <dsp:cNvPr id="0" name=""/>
        <dsp:cNvSpPr/>
      </dsp:nvSpPr>
      <dsp:spPr>
        <a:xfrm>
          <a:off x="0" y="2157560"/>
          <a:ext cx="7633423" cy="1965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Rigoarea: </a:t>
          </a:r>
          <a:r>
            <a:rPr lang="ro-RO" sz="2800" kern="1200" dirty="0">
              <a:latin typeface="Tahoma" panose="020B0604030504040204" pitchFamily="34" charset="0"/>
              <a:ea typeface="Tahoma" panose="020B0604030504040204" pitchFamily="34" charset="0"/>
              <a:cs typeface="Tahoma" panose="020B0604030504040204" pitchFamily="34" charset="0"/>
            </a:rPr>
            <a:t>la orice nivel de rigoare, depinde de etapă (în etapele inițiale un nivel ridicat de rigoare nu ar fi util), de context (</a:t>
          </a:r>
          <a:r>
            <a:rPr lang="ro-RO" sz="2800" i="1" kern="1200" dirty="0">
              <a:latin typeface="Tahoma" panose="020B0604030504040204" pitchFamily="34" charset="0"/>
              <a:ea typeface="Tahoma" panose="020B0604030504040204" pitchFamily="34" charset="0"/>
              <a:cs typeface="Tahoma" panose="020B0604030504040204" pitchFamily="34" charset="0"/>
            </a:rPr>
            <a:t>enterprise systems </a:t>
          </a:r>
          <a:r>
            <a:rPr lang="ro-RO" sz="2800" kern="1200" dirty="0">
              <a:latin typeface="Tahoma" panose="020B0604030504040204" pitchFamily="34" charset="0"/>
              <a:ea typeface="Tahoma" panose="020B0604030504040204" pitchFamily="34" charset="0"/>
              <a:cs typeface="Tahoma" panose="020B0604030504040204" pitchFamily="34" charset="0"/>
            </a:rPr>
            <a:t>– rigoare adecvată).</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95953" y="2253513"/>
        <a:ext cx="7441517" cy="177369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sp:txBody>
      <dsp:txXfrm>
        <a:off x="0" y="0"/>
        <a:ext cx="11247120" cy="901382"/>
      </dsp:txXfrm>
    </dsp:sp>
    <dsp:sp modelId="{154270D9-90E9-46AC-96BD-169BB70C92DA}">
      <dsp:nvSpPr>
        <dsp:cNvPr id="0" name=""/>
        <dsp:cNvSpPr/>
      </dsp:nvSpPr>
      <dsp:spPr>
        <a:xfrm>
          <a:off x="0" y="901382"/>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01382"/>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01382"/>
        <a:ext cx="11247120" cy="901382"/>
      </dsp:txXfrm>
    </dsp:sp>
    <dsp:sp modelId="{0D8A3FF3-F8CD-4240-98F2-66D96E7E4351}">
      <dsp:nvSpPr>
        <dsp:cNvPr id="0" name=""/>
        <dsp:cNvSpPr/>
      </dsp:nvSpPr>
      <dsp:spPr>
        <a:xfrm>
          <a:off x="0" y="1802765"/>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802765"/>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sp:txBody>
      <dsp:txXfrm>
        <a:off x="0" y="1802765"/>
        <a:ext cx="11247120" cy="901382"/>
      </dsp:txXfrm>
    </dsp:sp>
    <dsp:sp modelId="{EDA4067C-8B95-48B4-AE84-996A6BBF5883}">
      <dsp:nvSpPr>
        <dsp:cNvPr id="0" name=""/>
        <dsp:cNvSpPr/>
      </dsp:nvSpPr>
      <dsp:spPr>
        <a:xfrm>
          <a:off x="0" y="2704147"/>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704147"/>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704147"/>
        <a:ext cx="11247120" cy="90138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ro-RO" sz="3400" b="0" kern="120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sp:txBody>
      <dsp:txXfrm>
        <a:off x="0" y="0"/>
        <a:ext cx="11247120" cy="901382"/>
      </dsp:txXfrm>
    </dsp:sp>
    <dsp:sp modelId="{154270D9-90E9-46AC-96BD-169BB70C92DA}">
      <dsp:nvSpPr>
        <dsp:cNvPr id="0" name=""/>
        <dsp:cNvSpPr/>
      </dsp:nvSpPr>
      <dsp:spPr>
        <a:xfrm>
          <a:off x="0" y="901382"/>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01382"/>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ro-RO" sz="3400" b="0" kern="1200" dirty="0">
              <a:latin typeface="Tahoma" panose="020B0604030504040204" pitchFamily="34" charset="0"/>
              <a:ea typeface="Tahoma" panose="020B0604030504040204" pitchFamily="34" charset="0"/>
              <a:cs typeface="Tahoma" panose="020B0604030504040204" pitchFamily="34" charset="0"/>
            </a:rPr>
            <a:t>Identificarea unor incidente critice (obiectivă, calitativă).</a:t>
          </a:r>
          <a:endParaRPr lang="en-US" sz="3400" b="0" kern="1200" dirty="0">
            <a:latin typeface="Tahoma" panose="020B0604030504040204" pitchFamily="34" charset="0"/>
            <a:ea typeface="Tahoma" panose="020B0604030504040204" pitchFamily="34" charset="0"/>
            <a:cs typeface="Tahoma" panose="020B0604030504040204" pitchFamily="34" charset="0"/>
          </a:endParaRPr>
        </a:p>
      </dsp:txBody>
      <dsp:txXfrm>
        <a:off x="0" y="901382"/>
        <a:ext cx="11247120" cy="901382"/>
      </dsp:txXfrm>
    </dsp:sp>
    <dsp:sp modelId="{0D8A3FF3-F8CD-4240-98F2-66D96E7E4351}">
      <dsp:nvSpPr>
        <dsp:cNvPr id="0" name=""/>
        <dsp:cNvSpPr/>
      </dsp:nvSpPr>
      <dsp:spPr>
        <a:xfrm>
          <a:off x="0" y="1802765"/>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802765"/>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ro-RO" sz="3400" b="0" kern="120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sp:txBody>
      <dsp:txXfrm>
        <a:off x="0" y="1802765"/>
        <a:ext cx="11247120" cy="901382"/>
      </dsp:txXfrm>
    </dsp:sp>
    <dsp:sp modelId="{EDA4067C-8B95-48B4-AE84-996A6BBF5883}">
      <dsp:nvSpPr>
        <dsp:cNvPr id="0" name=""/>
        <dsp:cNvSpPr/>
      </dsp:nvSpPr>
      <dsp:spPr>
        <a:xfrm>
          <a:off x="0" y="2704147"/>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704147"/>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ro-RO" sz="3400" b="0" kern="120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sz="34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704147"/>
        <a:ext cx="11247120" cy="90138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sp:txBody>
      <dsp:txXfrm>
        <a:off x="0" y="0"/>
        <a:ext cx="11247120" cy="901382"/>
      </dsp:txXfrm>
    </dsp:sp>
    <dsp:sp modelId="{154270D9-90E9-46AC-96BD-169BB70C92DA}">
      <dsp:nvSpPr>
        <dsp:cNvPr id="0" name=""/>
        <dsp:cNvSpPr/>
      </dsp:nvSpPr>
      <dsp:spPr>
        <a:xfrm>
          <a:off x="0" y="901382"/>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01382"/>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01382"/>
        <a:ext cx="11247120" cy="901382"/>
      </dsp:txXfrm>
    </dsp:sp>
    <dsp:sp modelId="{0D8A3FF3-F8CD-4240-98F2-66D96E7E4351}">
      <dsp:nvSpPr>
        <dsp:cNvPr id="0" name=""/>
        <dsp:cNvSpPr/>
      </dsp:nvSpPr>
      <dsp:spPr>
        <a:xfrm>
          <a:off x="0" y="1802765"/>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802765"/>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sp:txBody>
      <dsp:txXfrm>
        <a:off x="0" y="1802765"/>
        <a:ext cx="11247120" cy="901382"/>
      </dsp:txXfrm>
    </dsp:sp>
    <dsp:sp modelId="{EDA4067C-8B95-48B4-AE84-996A6BBF5883}">
      <dsp:nvSpPr>
        <dsp:cNvPr id="0" name=""/>
        <dsp:cNvSpPr/>
      </dsp:nvSpPr>
      <dsp:spPr>
        <a:xfrm>
          <a:off x="0" y="2704147"/>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704147"/>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704147"/>
        <a:ext cx="11247120" cy="90138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585B3-47F7-4711-B243-4229685E248F}">
      <dsp:nvSpPr>
        <dsp:cNvPr id="0" name=""/>
        <dsp:cNvSpPr/>
      </dsp:nvSpPr>
      <dsp:spPr>
        <a:xfrm>
          <a:off x="0" y="0"/>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1CAEA323-F758-4F8A-8272-A05F881B1AC2}">
      <dsp:nvSpPr>
        <dsp:cNvPr id="0" name=""/>
        <dsp:cNvSpPr/>
      </dsp:nvSpPr>
      <dsp:spPr>
        <a:xfrm>
          <a:off x="0" y="0"/>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Performanța utilizatorului (obiectivă, cantitativă).</a:t>
          </a:r>
        </a:p>
      </dsp:txBody>
      <dsp:txXfrm>
        <a:off x="0" y="0"/>
        <a:ext cx="11247120" cy="901382"/>
      </dsp:txXfrm>
    </dsp:sp>
    <dsp:sp modelId="{154270D9-90E9-46AC-96BD-169BB70C92DA}">
      <dsp:nvSpPr>
        <dsp:cNvPr id="0" name=""/>
        <dsp:cNvSpPr/>
      </dsp:nvSpPr>
      <dsp:spPr>
        <a:xfrm>
          <a:off x="0" y="901382"/>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04A91696-FE7F-4847-94CE-2A8EB68555EA}">
      <dsp:nvSpPr>
        <dsp:cNvPr id="0" name=""/>
        <dsp:cNvSpPr/>
      </dsp:nvSpPr>
      <dsp:spPr>
        <a:xfrm>
          <a:off x="0" y="901382"/>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Identificarea incidentelor critice (obiectivă, calitativă).</a:t>
          </a:r>
          <a:endParaRPr lang="en-US" sz="3600" b="0" kern="1200" dirty="0">
            <a:latin typeface="Tahoma" panose="020B0604030504040204" pitchFamily="34" charset="0"/>
            <a:ea typeface="Tahoma" panose="020B0604030504040204" pitchFamily="34" charset="0"/>
            <a:cs typeface="Tahoma" panose="020B0604030504040204" pitchFamily="34" charset="0"/>
          </a:endParaRPr>
        </a:p>
      </dsp:txBody>
      <dsp:txXfrm>
        <a:off x="0" y="901382"/>
        <a:ext cx="11247120" cy="901382"/>
      </dsp:txXfrm>
    </dsp:sp>
    <dsp:sp modelId="{0D8A3FF3-F8CD-4240-98F2-66D96E7E4351}">
      <dsp:nvSpPr>
        <dsp:cNvPr id="0" name=""/>
        <dsp:cNvSpPr/>
      </dsp:nvSpPr>
      <dsp:spPr>
        <a:xfrm>
          <a:off x="0" y="1802765"/>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B0ADD8E-606E-4A67-9F44-07AED5165A82}">
      <dsp:nvSpPr>
        <dsp:cNvPr id="0" name=""/>
        <dsp:cNvSpPr/>
      </dsp:nvSpPr>
      <dsp:spPr>
        <a:xfrm>
          <a:off x="0" y="1802765"/>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Gândirea cu voce tare (subiectivă, calitativă).</a:t>
          </a:r>
        </a:p>
      </dsp:txBody>
      <dsp:txXfrm>
        <a:off x="0" y="1802765"/>
        <a:ext cx="11247120" cy="901382"/>
      </dsp:txXfrm>
    </dsp:sp>
    <dsp:sp modelId="{EDA4067C-8B95-48B4-AE84-996A6BBF5883}">
      <dsp:nvSpPr>
        <dsp:cNvPr id="0" name=""/>
        <dsp:cNvSpPr/>
      </dsp:nvSpPr>
      <dsp:spPr>
        <a:xfrm>
          <a:off x="0" y="2704147"/>
          <a:ext cx="11247120" cy="0"/>
        </a:xfrm>
        <a:prstGeom prst="line">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F3BF6AA3-A835-43FB-A804-AE1197C5EBEC}">
      <dsp:nvSpPr>
        <dsp:cNvPr id="0" name=""/>
        <dsp:cNvSpPr/>
      </dsp:nvSpPr>
      <dsp:spPr>
        <a:xfrm>
          <a:off x="0" y="2704147"/>
          <a:ext cx="11247120" cy="90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o-RO" sz="3600" b="0" kern="1200" dirty="0">
              <a:latin typeface="Tahoma" panose="020B0604030504040204" pitchFamily="34" charset="0"/>
              <a:ea typeface="Tahoma" panose="020B0604030504040204" pitchFamily="34" charset="0"/>
              <a:cs typeface="Tahoma" panose="020B0604030504040204" pitchFamily="34" charset="0"/>
            </a:rPr>
            <a:t>Chestionare (subiectivă, cantitativă).</a:t>
          </a:r>
          <a:endParaRPr lang="en-US" sz="3600" b="0" i="1" kern="1200" dirty="0">
            <a:latin typeface="Tahoma" panose="020B0604030504040204" pitchFamily="34" charset="0"/>
            <a:ea typeface="Tahoma" panose="020B0604030504040204" pitchFamily="34" charset="0"/>
            <a:cs typeface="Tahoma" panose="020B0604030504040204" pitchFamily="34" charset="0"/>
          </a:endParaRPr>
        </a:p>
      </dsp:txBody>
      <dsp:txXfrm>
        <a:off x="0" y="2704147"/>
        <a:ext cx="11247120" cy="9013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F02A-16E4-49AD-A54E-D7BBD28777B9}">
      <dsp:nvSpPr>
        <dsp:cNvPr id="0" name=""/>
        <dsp:cNvSpPr/>
      </dsp:nvSpPr>
      <dsp:spPr>
        <a:xfrm>
          <a:off x="0" y="0"/>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2EF47-AF50-48E2-B046-6E110DE71F73}">
      <dsp:nvSpPr>
        <dsp:cNvPr id="0" name=""/>
        <dsp:cNvSpPr/>
      </dsp:nvSpPr>
      <dsp:spPr>
        <a:xfrm>
          <a:off x="0" y="0"/>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dirty="0">
              <a:latin typeface="Tahoma" panose="020B0604030504040204" pitchFamily="34" charset="0"/>
              <a:ea typeface="Tahoma" panose="020B0604030504040204" pitchFamily="34" charset="0"/>
              <a:cs typeface="Tahoma" panose="020B0604030504040204" pitchFamily="34" charset="0"/>
            </a:rPr>
            <a:t>Aspecte/probleme </a:t>
          </a:r>
          <a:r>
            <a:rPr lang="ro-RO" sz="1500" kern="1200" dirty="0">
              <a:latin typeface="Tahoma" panose="020B0604030504040204" pitchFamily="34" charset="0"/>
              <a:ea typeface="Tahoma" panose="020B0604030504040204" pitchFamily="34" charset="0"/>
              <a:cs typeface="Tahoma" panose="020B0604030504040204" pitchFamily="34" charset="0"/>
            </a:rPr>
            <a:t>de soluționat, trebuie prioritizate. </a:t>
          </a:r>
          <a:r>
            <a:rPr lang="ro-RO" sz="1500" b="1" kern="1200" dirty="0">
              <a:latin typeface="Tahoma" panose="020B0604030504040204" pitchFamily="34" charset="0"/>
              <a:ea typeface="Tahoma" panose="020B0604030504040204" pitchFamily="34" charset="0"/>
              <a:cs typeface="Tahoma" panose="020B0604030504040204" pitchFamily="34" charset="0"/>
            </a:rPr>
            <a:t>Tabel </a:t>
          </a:r>
          <a:r>
            <a:rPr lang="ro-RO" sz="1500" kern="1200" dirty="0">
              <a:latin typeface="Tahoma" panose="020B0604030504040204" pitchFamily="34" charset="0"/>
              <a:ea typeface="Tahoma" panose="020B0604030504040204" pitchFamily="34" charset="0"/>
              <a:cs typeface="Tahoma" panose="020B0604030504040204" pitchFamily="34" charset="0"/>
            </a:rPr>
            <a:t>importanță-cost.</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a:off x="0" y="0"/>
        <a:ext cx="7152608" cy="587663"/>
      </dsp:txXfrm>
    </dsp:sp>
    <dsp:sp modelId="{9E9DB2B7-6802-4BB3-B352-62C02D2B3328}">
      <dsp:nvSpPr>
        <dsp:cNvPr id="0" name=""/>
        <dsp:cNvSpPr/>
      </dsp:nvSpPr>
      <dsp:spPr>
        <a:xfrm>
          <a:off x="0" y="587663"/>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982222-D9C2-4994-A370-0178F0126024}">
      <dsp:nvSpPr>
        <dsp:cNvPr id="0" name=""/>
        <dsp:cNvSpPr/>
      </dsp:nvSpPr>
      <dsp:spPr>
        <a:xfrm>
          <a:off x="0" y="587663"/>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dirty="0">
              <a:latin typeface="Tahoma" panose="020B0604030504040204" pitchFamily="34" charset="0"/>
              <a:ea typeface="Tahoma" panose="020B0604030504040204" pitchFamily="34" charset="0"/>
              <a:cs typeface="Tahoma" panose="020B0604030504040204" pitchFamily="34" charset="0"/>
            </a:rPr>
            <a:t>Importanța: </a:t>
          </a:r>
          <a:r>
            <a:rPr lang="ro-RO" sz="1500" kern="1200" dirty="0">
              <a:latin typeface="Tahoma" panose="020B0604030504040204" pitchFamily="34" charset="0"/>
              <a:ea typeface="Tahoma" panose="020B0604030504040204" pitchFamily="34" charset="0"/>
              <a:cs typeface="Tahoma" panose="020B0604030504040204" pitchFamily="34" charset="0"/>
            </a:rPr>
            <a:t>independentă de cost. Scală: </a:t>
          </a:r>
          <a:r>
            <a:rPr lang="ro-RO" sz="1500" b="1" kern="1200" dirty="0">
              <a:latin typeface="Tahoma" panose="020B0604030504040204" pitchFamily="34" charset="0"/>
              <a:ea typeface="Tahoma" panose="020B0604030504040204" pitchFamily="34" charset="0"/>
              <a:cs typeface="Tahoma" panose="020B0604030504040204" pitchFamily="34" charset="0"/>
            </a:rPr>
            <a:t>M</a:t>
          </a:r>
          <a:r>
            <a:rPr lang="ro-RO" sz="1500" kern="1200" dirty="0">
              <a:latin typeface="Tahoma" panose="020B0604030504040204" pitchFamily="34" charset="0"/>
              <a:ea typeface="Tahoma" panose="020B0604030504040204" pitchFamily="34" charset="0"/>
              <a:cs typeface="Tahoma" panose="020B0604030504040204" pitchFamily="34" charset="0"/>
            </a:rPr>
            <a:t>=</a:t>
          </a:r>
          <a:r>
            <a:rPr lang="ro-RO" sz="1500" i="1" kern="1200" dirty="0">
              <a:latin typeface="Tahoma" panose="020B0604030504040204" pitchFamily="34" charset="0"/>
              <a:ea typeface="Tahoma" panose="020B0604030504040204" pitchFamily="34" charset="0"/>
              <a:cs typeface="Tahoma" panose="020B0604030504040204" pitchFamily="34" charset="0"/>
            </a:rPr>
            <a:t>must fix</a:t>
          </a:r>
          <a:r>
            <a:rPr lang="ro-RO" sz="1500" kern="1200" dirty="0">
              <a:latin typeface="Tahoma" panose="020B0604030504040204" pitchFamily="34" charset="0"/>
              <a:ea typeface="Tahoma" panose="020B0604030504040204" pitchFamily="34" charset="0"/>
              <a:cs typeface="Tahoma" panose="020B0604030504040204" pitchFamily="34" charset="0"/>
            </a:rPr>
            <a:t>, </a:t>
          </a:r>
          <a:r>
            <a:rPr lang="ro-RO" sz="1500" b="1" kern="1200" dirty="0">
              <a:latin typeface="Tahoma" panose="020B0604030504040204" pitchFamily="34" charset="0"/>
              <a:ea typeface="Tahoma" panose="020B0604030504040204" pitchFamily="34" charset="0"/>
              <a:cs typeface="Tahoma" panose="020B0604030504040204" pitchFamily="34" charset="0"/>
            </a:rPr>
            <a:t>5....1</a:t>
          </a:r>
          <a:r>
            <a:rPr lang="ro-RO" sz="1500" kern="1200" dirty="0">
              <a:latin typeface="Tahoma" panose="020B0604030504040204" pitchFamily="34" charset="0"/>
              <a:ea typeface="Tahoma" panose="020B0604030504040204" pitchFamily="34" charset="0"/>
              <a:cs typeface="Tahoma" panose="020B0604030504040204" pitchFamily="34" charset="0"/>
            </a:rPr>
            <a:t>. Criterii: relevanță, impact, șanse de repetare (factor de ajustare), cauzarea unor erori ulterioare.</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a:off x="0" y="587663"/>
        <a:ext cx="7152608" cy="587663"/>
      </dsp:txXfrm>
    </dsp:sp>
    <dsp:sp modelId="{9E556BAC-5EDB-4EEF-B74A-2A7DE5521FAD}">
      <dsp:nvSpPr>
        <dsp:cNvPr id="0" name=""/>
        <dsp:cNvSpPr/>
      </dsp:nvSpPr>
      <dsp:spPr>
        <a:xfrm>
          <a:off x="0" y="1175327"/>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BF136-6B45-4DAB-B79C-7971918498B7}">
      <dsp:nvSpPr>
        <dsp:cNvPr id="0" name=""/>
        <dsp:cNvSpPr/>
      </dsp:nvSpPr>
      <dsp:spPr>
        <a:xfrm>
          <a:off x="0" y="1175327"/>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a:latin typeface="Tahoma" panose="020B0604030504040204" pitchFamily="34" charset="0"/>
              <a:ea typeface="Tahoma" panose="020B0604030504040204" pitchFamily="34" charset="0"/>
              <a:cs typeface="Tahoma" panose="020B0604030504040204" pitchFamily="34" charset="0"/>
            </a:rPr>
            <a:t>Costul remedierii: </a:t>
          </a:r>
          <a:r>
            <a:rPr lang="ro-RO" sz="1500" kern="1200">
              <a:latin typeface="Tahoma" panose="020B0604030504040204" pitchFamily="34" charset="0"/>
              <a:ea typeface="Tahoma" panose="020B0604030504040204" pitchFamily="34" charset="0"/>
              <a:cs typeface="Tahoma" panose="020B0604030504040204" pitchFamily="34" charset="0"/>
            </a:rPr>
            <a:t>estimat în persoane-oră (inclus costul pentru </a:t>
          </a:r>
          <a:r>
            <a:rPr lang="ro-RO" sz="1500" i="1" kern="1200">
              <a:latin typeface="Tahoma" panose="020B0604030504040204" pitchFamily="34" charset="0"/>
              <a:ea typeface="Tahoma" panose="020B0604030504040204" pitchFamily="34" charset="0"/>
              <a:cs typeface="Tahoma" panose="020B0604030504040204" pitchFamily="34" charset="0"/>
            </a:rPr>
            <a:t>redesign</a:t>
          </a:r>
          <a:r>
            <a:rPr lang="ro-RO" sz="1500" kern="1200">
              <a:latin typeface="Tahoma" panose="020B0604030504040204" pitchFamily="34" charset="0"/>
              <a:ea typeface="Tahoma" panose="020B0604030504040204" pitchFamily="34" charset="0"/>
              <a:cs typeface="Tahoma" panose="020B0604030504040204" pitchFamily="34" charset="0"/>
            </a:rPr>
            <a:t>). Poate fi stabilit un cost de grup, pentru un întreg grup de probleme remediate simultan. </a:t>
          </a:r>
          <a:endParaRPr lang="en-US" sz="1500" kern="1200">
            <a:latin typeface="Tahoma" panose="020B0604030504040204" pitchFamily="34" charset="0"/>
            <a:ea typeface="Tahoma" panose="020B0604030504040204" pitchFamily="34" charset="0"/>
            <a:cs typeface="Tahoma" panose="020B0604030504040204" pitchFamily="34" charset="0"/>
          </a:endParaRPr>
        </a:p>
      </dsp:txBody>
      <dsp:txXfrm>
        <a:off x="0" y="1175327"/>
        <a:ext cx="7152608" cy="587663"/>
      </dsp:txXfrm>
    </dsp:sp>
    <dsp:sp modelId="{2D757055-D8CE-4E20-97B0-6BA4B3AB0A59}">
      <dsp:nvSpPr>
        <dsp:cNvPr id="0" name=""/>
        <dsp:cNvSpPr/>
      </dsp:nvSpPr>
      <dsp:spPr>
        <a:xfrm>
          <a:off x="0" y="1762990"/>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E46207-5039-4AB8-B9A4-3C86A38E6572}">
      <dsp:nvSpPr>
        <dsp:cNvPr id="0" name=""/>
        <dsp:cNvSpPr/>
      </dsp:nvSpPr>
      <dsp:spPr>
        <a:xfrm>
          <a:off x="0" y="1762990"/>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a:latin typeface="Tahoma" panose="020B0604030504040204" pitchFamily="34" charset="0"/>
              <a:ea typeface="Tahoma" panose="020B0604030504040204" pitchFamily="34" charset="0"/>
              <a:cs typeface="Tahoma" panose="020B0604030504040204" pitchFamily="34" charset="0"/>
            </a:rPr>
            <a:t>Raport pentru stabilirea priorității: </a:t>
          </a:r>
          <a:r>
            <a:rPr lang="ro-RO" sz="1500" kern="1200">
              <a:latin typeface="Tahoma" panose="020B0604030504040204" pitchFamily="34" charset="0"/>
              <a:ea typeface="Tahoma" panose="020B0604030504040204" pitchFamily="34" charset="0"/>
              <a:cs typeface="Tahoma" panose="020B0604030504040204" pitchFamily="34" charset="0"/>
            </a:rPr>
            <a:t>(</a:t>
          </a:r>
          <a:r>
            <a:rPr lang="ro-RO" sz="1500" i="1" kern="1200">
              <a:latin typeface="Tahoma" panose="020B0604030504040204" pitchFamily="34" charset="0"/>
              <a:ea typeface="Tahoma" panose="020B0604030504040204" pitchFamily="34" charset="0"/>
              <a:cs typeface="Tahoma" panose="020B0604030504040204" pitchFamily="34" charset="0"/>
            </a:rPr>
            <a:t>priority ratio</a:t>
          </a:r>
          <a:r>
            <a:rPr lang="ro-RO" sz="1500" kern="1200">
              <a:latin typeface="Tahoma" panose="020B0604030504040204" pitchFamily="34" charset="0"/>
              <a:ea typeface="Tahoma" panose="020B0604030504040204" pitchFamily="34" charset="0"/>
              <a:cs typeface="Tahoma" panose="020B0604030504040204" pitchFamily="34" charset="0"/>
            </a:rPr>
            <a:t>)</a:t>
          </a:r>
          <a:r>
            <a:rPr lang="ro-RO" sz="1500" b="1" kern="1200">
              <a:latin typeface="Tahoma" panose="020B0604030504040204" pitchFamily="34" charset="0"/>
              <a:ea typeface="Tahoma" panose="020B0604030504040204" pitchFamily="34" charset="0"/>
              <a:cs typeface="Tahoma" panose="020B0604030504040204" pitchFamily="34" charset="0"/>
            </a:rPr>
            <a:t> </a:t>
          </a:r>
          <a:r>
            <a:rPr lang="ro-RO" sz="1500" kern="1200">
              <a:latin typeface="Tahoma" panose="020B0604030504040204" pitchFamily="34" charset="0"/>
              <a:ea typeface="Tahoma" panose="020B0604030504040204" pitchFamily="34" charset="0"/>
              <a:cs typeface="Tahoma" panose="020B0604030504040204" pitchFamily="34" charset="0"/>
            </a:rPr>
            <a:t>(importanța/cost)*1000. </a:t>
          </a:r>
          <a:endParaRPr lang="en-US" sz="1500" kern="1200">
            <a:latin typeface="Tahoma" panose="020B0604030504040204" pitchFamily="34" charset="0"/>
            <a:ea typeface="Tahoma" panose="020B0604030504040204" pitchFamily="34" charset="0"/>
            <a:cs typeface="Tahoma" panose="020B0604030504040204" pitchFamily="34" charset="0"/>
          </a:endParaRPr>
        </a:p>
      </dsp:txBody>
      <dsp:txXfrm>
        <a:off x="0" y="1762990"/>
        <a:ext cx="7152608" cy="587663"/>
      </dsp:txXfrm>
    </dsp:sp>
    <dsp:sp modelId="{71E78DA4-8B05-4984-956A-AA14273A8B6F}">
      <dsp:nvSpPr>
        <dsp:cNvPr id="0" name=""/>
        <dsp:cNvSpPr/>
      </dsp:nvSpPr>
      <dsp:spPr>
        <a:xfrm>
          <a:off x="0" y="2350654"/>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26DA0F-6D33-4FB0-B7BB-A51E89BCA5ED}">
      <dsp:nvSpPr>
        <dsp:cNvPr id="0" name=""/>
        <dsp:cNvSpPr/>
      </dsp:nvSpPr>
      <dsp:spPr>
        <a:xfrm>
          <a:off x="0" y="2350654"/>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dirty="0">
              <a:latin typeface="Tahoma" panose="020B0604030504040204" pitchFamily="34" charset="0"/>
              <a:ea typeface="Tahoma" panose="020B0604030504040204" pitchFamily="34" charset="0"/>
              <a:cs typeface="Tahoma" panose="020B0604030504040204" pitchFamily="34" charset="0"/>
            </a:rPr>
            <a:t>Ierarhizare: </a:t>
          </a:r>
          <a:r>
            <a:rPr lang="ro-RO" sz="1500" kern="1200" dirty="0">
              <a:latin typeface="Tahoma" panose="020B0604030504040204" pitchFamily="34" charset="0"/>
              <a:ea typeface="Tahoma" panose="020B0604030504040204" pitchFamily="34" charset="0"/>
              <a:cs typeface="Tahoma" panose="020B0604030504040204" pitchFamily="34" charset="0"/>
            </a:rPr>
            <a:t>folosind </a:t>
          </a:r>
          <a:r>
            <a:rPr lang="ro-RO" sz="1500" i="1" kern="1200" dirty="0">
              <a:latin typeface="Tahoma" panose="020B0604030504040204" pitchFamily="34" charset="0"/>
              <a:ea typeface="Tahoma" panose="020B0604030504040204" pitchFamily="34" charset="0"/>
              <a:cs typeface="Tahoma" panose="020B0604030504040204" pitchFamily="34" charset="0"/>
            </a:rPr>
            <a:t>priority ratio. </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a:off x="0" y="2350654"/>
        <a:ext cx="7152608" cy="587663"/>
      </dsp:txXfrm>
    </dsp:sp>
    <dsp:sp modelId="{A5336750-8020-4931-81D5-A077BF2E1718}">
      <dsp:nvSpPr>
        <dsp:cNvPr id="0" name=""/>
        <dsp:cNvSpPr/>
      </dsp:nvSpPr>
      <dsp:spPr>
        <a:xfrm>
          <a:off x="0" y="2938318"/>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2149FF-4217-42F3-9CA9-1197C53F8440}">
      <dsp:nvSpPr>
        <dsp:cNvPr id="0" name=""/>
        <dsp:cNvSpPr/>
      </dsp:nvSpPr>
      <dsp:spPr>
        <a:xfrm>
          <a:off x="0" y="2938318"/>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a:latin typeface="Tahoma" panose="020B0604030504040204" pitchFamily="34" charset="0"/>
              <a:ea typeface="Tahoma" panose="020B0604030504040204" pitchFamily="34" charset="0"/>
              <a:cs typeface="Tahoma" panose="020B0604030504040204" pitchFamily="34" charset="0"/>
            </a:rPr>
            <a:t>Cost cumulativ: </a:t>
          </a:r>
          <a:r>
            <a:rPr lang="ro-RO" sz="1500" kern="1200">
              <a:latin typeface="Tahoma" panose="020B0604030504040204" pitchFamily="34" charset="0"/>
              <a:ea typeface="Tahoma" panose="020B0604030504040204" pitchFamily="34" charset="0"/>
              <a:cs typeface="Tahoma" panose="020B0604030504040204" pitchFamily="34" charset="0"/>
            </a:rPr>
            <a:t>costul remedierii tuturor problemelor cu prioritate mai mică sau egală cu cea curentă.</a:t>
          </a:r>
          <a:endParaRPr lang="en-US" sz="1500" kern="1200">
            <a:latin typeface="Tahoma" panose="020B0604030504040204" pitchFamily="34" charset="0"/>
            <a:ea typeface="Tahoma" panose="020B0604030504040204" pitchFamily="34" charset="0"/>
            <a:cs typeface="Tahoma" panose="020B0604030504040204" pitchFamily="34" charset="0"/>
          </a:endParaRPr>
        </a:p>
      </dsp:txBody>
      <dsp:txXfrm>
        <a:off x="0" y="2938318"/>
        <a:ext cx="7152608" cy="587663"/>
      </dsp:txXfrm>
    </dsp:sp>
    <dsp:sp modelId="{16A39083-943F-4A4F-8D54-EA9803B0E797}">
      <dsp:nvSpPr>
        <dsp:cNvPr id="0" name=""/>
        <dsp:cNvSpPr/>
      </dsp:nvSpPr>
      <dsp:spPr>
        <a:xfrm>
          <a:off x="0" y="3525981"/>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468B38-901A-4855-A8C4-A22B9A03CB7E}">
      <dsp:nvSpPr>
        <dsp:cNvPr id="0" name=""/>
        <dsp:cNvSpPr/>
      </dsp:nvSpPr>
      <dsp:spPr>
        <a:xfrm>
          <a:off x="0" y="3525981"/>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dirty="0">
              <a:latin typeface="Tahoma" panose="020B0604030504040204" pitchFamily="34" charset="0"/>
              <a:ea typeface="Tahoma" panose="020B0604030504040204" pitchFamily="34" charset="0"/>
              <a:cs typeface="Tahoma" panose="020B0604030504040204" pitchFamily="34" charset="0"/>
            </a:rPr>
            <a:t>Linie de accesibilitate </a:t>
          </a:r>
          <a:r>
            <a:rPr lang="ro-RO" sz="1500" kern="1200" dirty="0">
              <a:latin typeface="Tahoma" panose="020B0604030504040204" pitchFamily="34" charset="0"/>
              <a:ea typeface="Tahoma" panose="020B0604030504040204" pitchFamily="34" charset="0"/>
              <a:cs typeface="Tahoma" panose="020B0604030504040204" pitchFamily="34" charset="0"/>
            </a:rPr>
            <a:t>(</a:t>
          </a:r>
          <a:r>
            <a:rPr lang="ro-RO" sz="1500" i="1" kern="1200" dirty="0">
              <a:latin typeface="Tahoma" panose="020B0604030504040204" pitchFamily="34" charset="0"/>
              <a:ea typeface="Tahoma" panose="020B0604030504040204" pitchFamily="34" charset="0"/>
              <a:cs typeface="Tahoma" panose="020B0604030504040204" pitchFamily="34" charset="0"/>
            </a:rPr>
            <a:t>line of affordability</a:t>
          </a:r>
          <a:r>
            <a:rPr lang="ro-RO" sz="1500" kern="1200" dirty="0">
              <a:latin typeface="Tahoma" panose="020B0604030504040204" pitchFamily="34" charset="0"/>
              <a:ea typeface="Tahoma" panose="020B0604030504040204" pitchFamily="34" charset="0"/>
              <a:cs typeface="Tahoma" panose="020B0604030504040204" pitchFamily="34" charset="0"/>
            </a:rPr>
            <a:t>): depinde de resursele disponibile.</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a:off x="0" y="3525981"/>
        <a:ext cx="7152608" cy="587663"/>
      </dsp:txXfrm>
    </dsp:sp>
    <dsp:sp modelId="{855F46DC-ACD4-4A88-A875-791DEF534365}">
      <dsp:nvSpPr>
        <dsp:cNvPr id="0" name=""/>
        <dsp:cNvSpPr/>
      </dsp:nvSpPr>
      <dsp:spPr>
        <a:xfrm>
          <a:off x="0" y="4113645"/>
          <a:ext cx="7152608"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8E7D64-8F4F-4FB0-A5BD-56ED5C35B5D2}">
      <dsp:nvSpPr>
        <dsp:cNvPr id="0" name=""/>
        <dsp:cNvSpPr/>
      </dsp:nvSpPr>
      <dsp:spPr>
        <a:xfrm>
          <a:off x="0" y="4113645"/>
          <a:ext cx="7152608" cy="58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ro-RO" sz="1500" b="1" kern="1200">
              <a:latin typeface="Tahoma" panose="020B0604030504040204" pitchFamily="34" charset="0"/>
              <a:ea typeface="Tahoma" panose="020B0604030504040204" pitchFamily="34" charset="0"/>
              <a:cs typeface="Tahoma" panose="020B0604030504040204" pitchFamily="34" charset="0"/>
            </a:rPr>
            <a:t>Rezoluții / concluzii.</a:t>
          </a:r>
          <a:endParaRPr lang="en-US" sz="1500" kern="1200">
            <a:latin typeface="Tahoma" panose="020B0604030504040204" pitchFamily="34" charset="0"/>
            <a:ea typeface="Tahoma" panose="020B0604030504040204" pitchFamily="34" charset="0"/>
            <a:cs typeface="Tahoma" panose="020B0604030504040204" pitchFamily="34" charset="0"/>
          </a:endParaRPr>
        </a:p>
      </dsp:txBody>
      <dsp:txXfrm>
        <a:off x="0" y="4113645"/>
        <a:ext cx="7152608" cy="58766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87F9D-FCA3-49AC-9401-B9FF4F0DE0CE}">
      <dsp:nvSpPr>
        <dsp:cNvPr id="0" name=""/>
        <dsp:cNvSpPr/>
      </dsp:nvSpPr>
      <dsp:spPr>
        <a:xfrm>
          <a:off x="0" y="111320"/>
          <a:ext cx="7633423" cy="1965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Scopul: </a:t>
          </a:r>
          <a:r>
            <a:rPr lang="ro-RO" sz="2800" kern="1200" dirty="0">
              <a:latin typeface="Tahoma" panose="020B0604030504040204" pitchFamily="34" charset="0"/>
              <a:ea typeface="Tahoma" panose="020B0604030504040204" pitchFamily="34" charset="0"/>
              <a:cs typeface="Tahoma" panose="020B0604030504040204" pitchFamily="34" charset="0"/>
            </a:rPr>
            <a:t>diferă de la etapă la etapă, poate fi evaluat întregul sistem/produs, </a:t>
          </a:r>
          <a:r>
            <a:rPr lang="ro-RO" sz="2800" i="1" kern="1200" dirty="0">
              <a:latin typeface="Tahoma" panose="020B0604030504040204" pitchFamily="34" charset="0"/>
              <a:ea typeface="Tahoma" panose="020B0604030504040204" pitchFamily="34" charset="0"/>
              <a:cs typeface="Tahoma" panose="020B0604030504040204" pitchFamily="34" charset="0"/>
            </a:rPr>
            <a:t>design</a:t>
          </a:r>
          <a:r>
            <a:rPr lang="ro-RO" sz="2800" kern="1200" dirty="0">
              <a:latin typeface="Tahoma" panose="020B0604030504040204" pitchFamily="34" charset="0"/>
              <a:ea typeface="Tahoma" panose="020B0604030504040204" pitchFamily="34" charset="0"/>
              <a:cs typeface="Tahoma" panose="020B0604030504040204" pitchFamily="34" charset="0"/>
            </a:rPr>
            <a:t>-ul conceptual, etc. Pot exista și scopuri restrânse. </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95953" y="207273"/>
        <a:ext cx="7441517" cy="1773694"/>
      </dsp:txXfrm>
    </dsp:sp>
    <dsp:sp modelId="{D3465791-B748-4F7A-A9D2-D698DDDA18CB}">
      <dsp:nvSpPr>
        <dsp:cNvPr id="0" name=""/>
        <dsp:cNvSpPr/>
      </dsp:nvSpPr>
      <dsp:spPr>
        <a:xfrm>
          <a:off x="0" y="2157560"/>
          <a:ext cx="7633423" cy="1965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ro-RO" sz="2800" b="1" kern="1200" dirty="0">
              <a:latin typeface="Tahoma" panose="020B0604030504040204" pitchFamily="34" charset="0"/>
              <a:ea typeface="Tahoma" panose="020B0604030504040204" pitchFamily="34" charset="0"/>
              <a:cs typeface="Tahoma" panose="020B0604030504040204" pitchFamily="34" charset="0"/>
            </a:rPr>
            <a:t>Rigoarea: </a:t>
          </a:r>
          <a:r>
            <a:rPr lang="ro-RO" sz="2800" kern="1200" dirty="0">
              <a:latin typeface="Tahoma" panose="020B0604030504040204" pitchFamily="34" charset="0"/>
              <a:ea typeface="Tahoma" panose="020B0604030504040204" pitchFamily="34" charset="0"/>
              <a:cs typeface="Tahoma" panose="020B0604030504040204" pitchFamily="34" charset="0"/>
            </a:rPr>
            <a:t>la orice nivel de rigoare, depinde de etapă (în etapele inițiale un nivel ridicat de rigoare nu ar fi util), de context (</a:t>
          </a:r>
          <a:r>
            <a:rPr lang="ro-RO" sz="2800" i="1" kern="1200" dirty="0">
              <a:latin typeface="Tahoma" panose="020B0604030504040204" pitchFamily="34" charset="0"/>
              <a:ea typeface="Tahoma" panose="020B0604030504040204" pitchFamily="34" charset="0"/>
              <a:cs typeface="Tahoma" panose="020B0604030504040204" pitchFamily="34" charset="0"/>
            </a:rPr>
            <a:t>enterprise systems </a:t>
          </a:r>
          <a:r>
            <a:rPr lang="ro-RO" sz="2800" kern="1200" dirty="0">
              <a:latin typeface="Tahoma" panose="020B0604030504040204" pitchFamily="34" charset="0"/>
              <a:ea typeface="Tahoma" panose="020B0604030504040204" pitchFamily="34" charset="0"/>
              <a:cs typeface="Tahoma" panose="020B0604030504040204" pitchFamily="34" charset="0"/>
            </a:rPr>
            <a:t>– rigoare adecvată).</a:t>
          </a:r>
          <a:endParaRPr lang="en-US" sz="2800" kern="1200" dirty="0">
            <a:latin typeface="Tahoma" panose="020B0604030504040204" pitchFamily="34" charset="0"/>
            <a:ea typeface="Tahoma" panose="020B0604030504040204" pitchFamily="34" charset="0"/>
            <a:cs typeface="Tahoma" panose="020B0604030504040204" pitchFamily="34" charset="0"/>
          </a:endParaRPr>
        </a:p>
      </dsp:txBody>
      <dsp:txXfrm>
        <a:off x="95953" y="2253513"/>
        <a:ext cx="7441517" cy="1773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F6FC-8CD5-42D9-AB04-6563A2C8D9EA}">
      <dsp:nvSpPr>
        <dsp:cNvPr id="0" name=""/>
        <dsp:cNvSpPr/>
      </dsp:nvSpPr>
      <dsp:spPr>
        <a:xfrm>
          <a:off x="0" y="52683"/>
          <a:ext cx="9941669" cy="52767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ro-RO" sz="2200" b="1" kern="1200" dirty="0">
              <a:latin typeface="Tahoma" panose="020B0604030504040204" pitchFamily="34" charset="0"/>
              <a:ea typeface="Tahoma" panose="020B0604030504040204" pitchFamily="34" charset="0"/>
              <a:cs typeface="Tahoma" panose="020B0604030504040204" pitchFamily="34" charset="0"/>
            </a:rPr>
            <a:t>Utilizabilitate</a:t>
          </a:r>
          <a:endParaRPr lang="en-US" sz="2200" kern="1200" dirty="0">
            <a:latin typeface="Tahoma" panose="020B0604030504040204" pitchFamily="34" charset="0"/>
            <a:ea typeface="Tahoma" panose="020B0604030504040204" pitchFamily="34" charset="0"/>
            <a:cs typeface="Tahoma" panose="020B0604030504040204" pitchFamily="34" charset="0"/>
          </a:endParaRPr>
        </a:p>
      </dsp:txBody>
      <dsp:txXfrm>
        <a:off x="25759" y="78442"/>
        <a:ext cx="9890151" cy="476152"/>
      </dsp:txXfrm>
    </dsp:sp>
    <dsp:sp modelId="{CF9A86A6-36DE-48CA-8819-D875E9BF2709}">
      <dsp:nvSpPr>
        <dsp:cNvPr id="0" name=""/>
        <dsp:cNvSpPr/>
      </dsp:nvSpPr>
      <dsp:spPr>
        <a:xfrm>
          <a:off x="0" y="580353"/>
          <a:ext cx="9941669"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6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Ușurința de utilizare, performanță, productivitate, eficiență, evitarea erorilor, accesibilitatea, ușurința de învățare / reținere a funcționalităților.</a:t>
          </a:r>
          <a:endParaRPr lang="en-US" sz="1700" kern="1200">
            <a:latin typeface="Tahoma" panose="020B0604030504040204" pitchFamily="34" charset="0"/>
            <a:ea typeface="Tahoma" panose="020B0604030504040204" pitchFamily="34" charset="0"/>
            <a:cs typeface="Tahoma" panose="020B0604030504040204" pitchFamily="34" charset="0"/>
          </a:endParaRPr>
        </a:p>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Cât de ușor este de folosit produsul?</a:t>
          </a:r>
          <a:endParaRPr lang="en-US" sz="1700" kern="1200">
            <a:latin typeface="Tahoma" panose="020B0604030504040204" pitchFamily="34" charset="0"/>
            <a:ea typeface="Tahoma" panose="020B0604030504040204" pitchFamily="34" charset="0"/>
            <a:cs typeface="Tahoma" panose="020B0604030504040204" pitchFamily="34" charset="0"/>
          </a:endParaRPr>
        </a:p>
      </dsp:txBody>
      <dsp:txXfrm>
        <a:off x="0" y="580353"/>
        <a:ext cx="9941669" cy="819720"/>
      </dsp:txXfrm>
    </dsp:sp>
    <dsp:sp modelId="{FE1620D8-28C5-472C-A7DB-09E84AF54EF2}">
      <dsp:nvSpPr>
        <dsp:cNvPr id="0" name=""/>
        <dsp:cNvSpPr/>
      </dsp:nvSpPr>
      <dsp:spPr>
        <a:xfrm>
          <a:off x="0" y="1400074"/>
          <a:ext cx="9941669" cy="52767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ro-RO" sz="2200" b="1" kern="1200">
              <a:latin typeface="Tahoma" panose="020B0604030504040204" pitchFamily="34" charset="0"/>
              <a:ea typeface="Tahoma" panose="020B0604030504040204" pitchFamily="34" charset="0"/>
              <a:cs typeface="Tahoma" panose="020B0604030504040204" pitchFamily="34" charset="0"/>
            </a:rPr>
            <a:t>Utilitate</a:t>
          </a:r>
          <a:endParaRPr lang="en-US" sz="2200" kern="1200">
            <a:latin typeface="Tahoma" panose="020B0604030504040204" pitchFamily="34" charset="0"/>
            <a:ea typeface="Tahoma" panose="020B0604030504040204" pitchFamily="34" charset="0"/>
            <a:cs typeface="Tahoma" panose="020B0604030504040204" pitchFamily="34" charset="0"/>
          </a:endParaRPr>
        </a:p>
      </dsp:txBody>
      <dsp:txXfrm>
        <a:off x="25759" y="1425833"/>
        <a:ext cx="9890151" cy="476152"/>
      </dsp:txXfrm>
    </dsp:sp>
    <dsp:sp modelId="{EE21700B-C2B8-4BBB-A14A-FDCE76802799}">
      <dsp:nvSpPr>
        <dsp:cNvPr id="0" name=""/>
        <dsp:cNvSpPr/>
      </dsp:nvSpPr>
      <dsp:spPr>
        <a:xfrm>
          <a:off x="0" y="1927744"/>
          <a:ext cx="9941669"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6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Puterea și funcționalitatea produsului.</a:t>
          </a:r>
          <a:endParaRPr lang="en-US" sz="1700" kern="1200">
            <a:latin typeface="Tahoma" panose="020B0604030504040204" pitchFamily="34" charset="0"/>
            <a:ea typeface="Tahoma" panose="020B0604030504040204" pitchFamily="34" charset="0"/>
            <a:cs typeface="Tahoma" panose="020B0604030504040204" pitchFamily="34" charset="0"/>
          </a:endParaRPr>
        </a:p>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La ce este bun?</a:t>
          </a:r>
          <a:endParaRPr lang="en-US" sz="1700" kern="1200">
            <a:latin typeface="Tahoma" panose="020B0604030504040204" pitchFamily="34" charset="0"/>
            <a:ea typeface="Tahoma" panose="020B0604030504040204" pitchFamily="34" charset="0"/>
            <a:cs typeface="Tahoma" panose="020B0604030504040204" pitchFamily="34" charset="0"/>
          </a:endParaRPr>
        </a:p>
      </dsp:txBody>
      <dsp:txXfrm>
        <a:off x="0" y="1927744"/>
        <a:ext cx="9941669" cy="580635"/>
      </dsp:txXfrm>
    </dsp:sp>
    <dsp:sp modelId="{BABF67DD-B523-4B82-99D0-07FB2BDA2864}">
      <dsp:nvSpPr>
        <dsp:cNvPr id="0" name=""/>
        <dsp:cNvSpPr/>
      </dsp:nvSpPr>
      <dsp:spPr>
        <a:xfrm>
          <a:off x="0" y="2508379"/>
          <a:ext cx="9941669" cy="52767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ro-RO" sz="2200" b="1" kern="1200">
              <a:latin typeface="Tahoma" panose="020B0604030504040204" pitchFamily="34" charset="0"/>
              <a:ea typeface="Tahoma" panose="020B0604030504040204" pitchFamily="34" charset="0"/>
              <a:cs typeface="Tahoma" panose="020B0604030504040204" pitchFamily="34" charset="0"/>
            </a:rPr>
            <a:t>Impact emoțional</a:t>
          </a:r>
          <a:endParaRPr lang="en-US" sz="2200" kern="1200">
            <a:latin typeface="Tahoma" panose="020B0604030504040204" pitchFamily="34" charset="0"/>
            <a:ea typeface="Tahoma" panose="020B0604030504040204" pitchFamily="34" charset="0"/>
            <a:cs typeface="Tahoma" panose="020B0604030504040204" pitchFamily="34" charset="0"/>
          </a:endParaRPr>
        </a:p>
      </dsp:txBody>
      <dsp:txXfrm>
        <a:off x="25759" y="2534138"/>
        <a:ext cx="9890151" cy="476152"/>
      </dsp:txXfrm>
    </dsp:sp>
    <dsp:sp modelId="{4572B726-400C-467A-A84E-E898A49EECB8}">
      <dsp:nvSpPr>
        <dsp:cNvPr id="0" name=""/>
        <dsp:cNvSpPr/>
      </dsp:nvSpPr>
      <dsp:spPr>
        <a:xfrm>
          <a:off x="0" y="3036049"/>
          <a:ext cx="9941669"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6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Partea afectivă, bucuria de utilizare a produsului, stârnirea curiozității, aspecte estetice, noutate, surpriză, explorare, ... , </a:t>
          </a:r>
          <a:r>
            <a:rPr lang="en-GB" sz="1700" kern="1200">
              <a:latin typeface="Tahoma" panose="020B0604030504040204" pitchFamily="34" charset="0"/>
              <a:ea typeface="Tahoma" panose="020B0604030504040204" pitchFamily="34" charset="0"/>
              <a:cs typeface="Tahoma" panose="020B0604030504040204" pitchFamily="34" charset="0"/>
            </a:rPr>
            <a:t>“wow!”</a:t>
          </a:r>
          <a:endParaRPr lang="en-US" sz="1700" kern="1200">
            <a:latin typeface="Tahoma" panose="020B0604030504040204" pitchFamily="34" charset="0"/>
            <a:ea typeface="Tahoma" panose="020B0604030504040204" pitchFamily="34" charset="0"/>
            <a:cs typeface="Tahoma" panose="020B0604030504040204" pitchFamily="34" charset="0"/>
          </a:endParaRPr>
        </a:p>
        <a:p>
          <a:pPr marL="171450" lvl="1" indent="-171450" algn="l" defTabSz="755650">
            <a:lnSpc>
              <a:spcPct val="90000"/>
            </a:lnSpc>
            <a:spcBef>
              <a:spcPct val="0"/>
            </a:spcBef>
            <a:spcAft>
              <a:spcPct val="20000"/>
            </a:spcAft>
            <a:buChar char="•"/>
          </a:pPr>
          <a:r>
            <a:rPr lang="ro-RO" sz="1700" kern="1200">
              <a:latin typeface="Tahoma" panose="020B0604030504040204" pitchFamily="34" charset="0"/>
              <a:ea typeface="Tahoma" panose="020B0604030504040204" pitchFamily="34" charset="0"/>
              <a:cs typeface="Tahoma" panose="020B0604030504040204" pitchFamily="34" charset="0"/>
            </a:rPr>
            <a:t>Legat de emoțiile pozitive</a:t>
          </a:r>
          <a:endParaRPr lang="en-US" sz="1700" kern="1200">
            <a:latin typeface="Tahoma" panose="020B0604030504040204" pitchFamily="34" charset="0"/>
            <a:ea typeface="Tahoma" panose="020B0604030504040204" pitchFamily="34" charset="0"/>
            <a:cs typeface="Tahoma" panose="020B0604030504040204" pitchFamily="34" charset="0"/>
          </a:endParaRPr>
        </a:p>
      </dsp:txBody>
      <dsp:txXfrm>
        <a:off x="0" y="3036049"/>
        <a:ext cx="9941669" cy="819720"/>
      </dsp:txXfrm>
    </dsp:sp>
    <dsp:sp modelId="{3B9B90AF-702C-4610-A4FC-A92A4FBEC690}">
      <dsp:nvSpPr>
        <dsp:cNvPr id="0" name=""/>
        <dsp:cNvSpPr/>
      </dsp:nvSpPr>
      <dsp:spPr>
        <a:xfrm>
          <a:off x="0" y="3855769"/>
          <a:ext cx="9941669" cy="52767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ro-RO" sz="2200" b="1" kern="1200">
              <a:latin typeface="Tahoma" panose="020B0604030504040204" pitchFamily="34" charset="0"/>
              <a:ea typeface="Tahoma" panose="020B0604030504040204" pitchFamily="34" charset="0"/>
              <a:cs typeface="Tahoma" panose="020B0604030504040204" pitchFamily="34" charset="0"/>
            </a:rPr>
            <a:t>Persistența valorii în timp</a:t>
          </a:r>
          <a:endParaRPr lang="en-US" sz="2200" kern="1200">
            <a:latin typeface="Tahoma" panose="020B0604030504040204" pitchFamily="34" charset="0"/>
            <a:ea typeface="Tahoma" panose="020B0604030504040204" pitchFamily="34" charset="0"/>
            <a:cs typeface="Tahoma" panose="020B0604030504040204" pitchFamily="34" charset="0"/>
          </a:endParaRPr>
        </a:p>
      </dsp:txBody>
      <dsp:txXfrm>
        <a:off x="25759" y="3881528"/>
        <a:ext cx="9890151" cy="476152"/>
      </dsp:txXfrm>
    </dsp:sp>
    <dsp:sp modelId="{E5ED8037-E3A9-4859-9D45-E584E12370F4}">
      <dsp:nvSpPr>
        <dsp:cNvPr id="0" name=""/>
        <dsp:cNvSpPr/>
      </dsp:nvSpPr>
      <dsp:spPr>
        <a:xfrm>
          <a:off x="0" y="4383439"/>
          <a:ext cx="9941669"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6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ro-RO" sz="1700" kern="1200" dirty="0">
              <a:latin typeface="Tahoma" panose="020B0604030504040204" pitchFamily="34" charset="0"/>
              <a:ea typeface="Tahoma" panose="020B0604030504040204" pitchFamily="34" charset="0"/>
              <a:cs typeface="Tahoma" panose="020B0604030504040204" pitchFamily="34" charset="0"/>
            </a:rPr>
            <a:t>Produsul rezistă în timp</a:t>
          </a:r>
          <a:endParaRPr lang="en-US" sz="1700" kern="1200" dirty="0">
            <a:latin typeface="Tahoma" panose="020B0604030504040204" pitchFamily="34" charset="0"/>
            <a:ea typeface="Tahoma" panose="020B0604030504040204" pitchFamily="34" charset="0"/>
            <a:cs typeface="Tahoma" panose="020B0604030504040204" pitchFamily="34" charset="0"/>
          </a:endParaRPr>
        </a:p>
        <a:p>
          <a:pPr marL="171450" lvl="1" indent="-171450" algn="l" defTabSz="755650">
            <a:lnSpc>
              <a:spcPct val="90000"/>
            </a:lnSpc>
            <a:spcBef>
              <a:spcPct val="0"/>
            </a:spcBef>
            <a:spcAft>
              <a:spcPct val="20000"/>
            </a:spcAft>
            <a:buChar char="•"/>
          </a:pPr>
          <a:r>
            <a:rPr lang="ro-RO" sz="1700" kern="1200" dirty="0">
              <a:latin typeface="Tahoma" panose="020B0604030504040204" pitchFamily="34" charset="0"/>
              <a:ea typeface="Tahoma" panose="020B0604030504040204" pitchFamily="34" charset="0"/>
              <a:cs typeface="Tahoma" panose="020B0604030504040204" pitchFamily="34" charset="0"/>
            </a:rPr>
            <a:t>Relație personală stabilită în timp</a:t>
          </a:r>
          <a:endParaRPr lang="en-US" sz="1700" kern="1200" dirty="0">
            <a:latin typeface="Tahoma" panose="020B0604030504040204" pitchFamily="34" charset="0"/>
            <a:ea typeface="Tahoma" panose="020B0604030504040204" pitchFamily="34" charset="0"/>
            <a:cs typeface="Tahoma" panose="020B0604030504040204" pitchFamily="34" charset="0"/>
          </a:endParaRPr>
        </a:p>
      </dsp:txBody>
      <dsp:txXfrm>
        <a:off x="0" y="4383439"/>
        <a:ext cx="9941669" cy="580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2F0FA-7F65-49BC-8C41-041A75254A01}">
      <dsp:nvSpPr>
        <dsp:cNvPr id="0" name=""/>
        <dsp:cNvSpPr/>
      </dsp:nvSpPr>
      <dsp:spPr>
        <a:xfrm>
          <a:off x="252714" y="222287"/>
          <a:ext cx="7222838" cy="66834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ahoma" panose="020B0604030504040204" pitchFamily="34" charset="0"/>
              <a:ea typeface="Tahoma" panose="020B0604030504040204" pitchFamily="34" charset="0"/>
              <a:cs typeface="Tahoma" panose="020B0604030504040204" pitchFamily="34" charset="0"/>
            </a:rPr>
            <a:t>Citate d</a:t>
          </a:r>
          <a:r>
            <a:rPr lang="ro-RO" sz="3200" kern="1200" dirty="0">
              <a:latin typeface="Tahoma" panose="020B0604030504040204" pitchFamily="34" charset="0"/>
              <a:ea typeface="Tahoma" panose="020B0604030504040204" pitchFamily="34" charset="0"/>
              <a:cs typeface="Tahoma" panose="020B0604030504040204" pitchFamily="34" charset="0"/>
            </a:rPr>
            <a:t>in Whiteside and Wixon, 1985:</a:t>
          </a:r>
          <a:endParaRPr lang="en-US" sz="3200" kern="1200" dirty="0">
            <a:latin typeface="Tahoma" panose="020B0604030504040204" pitchFamily="34" charset="0"/>
            <a:ea typeface="Tahoma" panose="020B0604030504040204" pitchFamily="34" charset="0"/>
            <a:cs typeface="Tahoma" panose="020B0604030504040204" pitchFamily="34" charset="0"/>
          </a:endParaRPr>
        </a:p>
      </dsp:txBody>
      <dsp:txXfrm>
        <a:off x="285340" y="254913"/>
        <a:ext cx="7157586" cy="603096"/>
      </dsp:txXfrm>
    </dsp:sp>
    <dsp:sp modelId="{1D6E3BFB-B7F9-4F2D-A406-FCF8E051A3ED}">
      <dsp:nvSpPr>
        <dsp:cNvPr id="0" name=""/>
        <dsp:cNvSpPr/>
      </dsp:nvSpPr>
      <dsp:spPr>
        <a:xfrm>
          <a:off x="0" y="890636"/>
          <a:ext cx="7728267" cy="397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372"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latin typeface="Tahoma" panose="020B0604030504040204" pitchFamily="34" charset="0"/>
              <a:ea typeface="Tahoma" panose="020B0604030504040204" pitchFamily="34" charset="0"/>
              <a:cs typeface="Tahoma" panose="020B0604030504040204" pitchFamily="34" charset="0"/>
            </a:rPr>
            <a:t>“</a:t>
          </a:r>
          <a:r>
            <a:rPr lang="en-GB" sz="2400" i="1" kern="1200" dirty="0">
              <a:latin typeface="Tahoma" panose="020B0604030504040204" pitchFamily="34" charset="0"/>
              <a:ea typeface="Tahoma" panose="020B0604030504040204" pitchFamily="34" charset="0"/>
              <a:cs typeface="Tahoma" panose="020B0604030504040204" pitchFamily="34" charset="0"/>
            </a:rPr>
            <a:t>Building usability into a product requires an explicit</a:t>
          </a:r>
          <a:r>
            <a:rPr lang="ro-RO" sz="2400" i="1" kern="1200" dirty="0">
              <a:latin typeface="Tahoma" panose="020B0604030504040204" pitchFamily="34" charset="0"/>
              <a:ea typeface="Tahoma" panose="020B0604030504040204" pitchFamily="34" charset="0"/>
              <a:cs typeface="Tahoma" panose="020B0604030504040204" pitchFamily="34" charset="0"/>
            </a:rPr>
            <a:t> </a:t>
          </a:r>
          <a:r>
            <a:rPr lang="en-GB" sz="2400" i="1" kern="1200" dirty="0">
              <a:latin typeface="Tahoma" panose="020B0604030504040204" pitchFamily="34" charset="0"/>
              <a:ea typeface="Tahoma" panose="020B0604030504040204" pitchFamily="34" charset="0"/>
              <a:cs typeface="Tahoma" panose="020B0604030504040204" pitchFamily="34" charset="0"/>
            </a:rPr>
            <a:t>engineering process.”</a:t>
          </a:r>
          <a:r>
            <a:rPr lang="ro-RO" sz="2400" i="1" kern="1200" dirty="0">
              <a:latin typeface="Tahoma" panose="020B0604030504040204" pitchFamily="34" charset="0"/>
              <a:ea typeface="Tahoma" panose="020B0604030504040204" pitchFamily="34" charset="0"/>
              <a:cs typeface="Tahoma" panose="020B0604030504040204" pitchFamily="34" charset="0"/>
            </a:rPr>
            <a:t> </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066800">
            <a:lnSpc>
              <a:spcPct val="90000"/>
            </a:lnSpc>
            <a:spcBef>
              <a:spcPct val="0"/>
            </a:spcBef>
            <a:spcAft>
              <a:spcPct val="20000"/>
            </a:spcAft>
            <a:buChar char="•"/>
          </a:pPr>
          <a:r>
            <a:rPr lang="en-GB" sz="2400" kern="1200" dirty="0">
              <a:latin typeface="Tahoma" panose="020B0604030504040204" pitchFamily="34" charset="0"/>
              <a:ea typeface="Tahoma" panose="020B0604030504040204" pitchFamily="34" charset="0"/>
              <a:cs typeface="Tahoma" panose="020B0604030504040204" pitchFamily="34" charset="0"/>
            </a:rPr>
            <a:t>“</a:t>
          </a:r>
          <a:r>
            <a:rPr lang="en-GB" sz="2400" i="1" kern="1200" dirty="0">
              <a:latin typeface="Tahoma" panose="020B0604030504040204" pitchFamily="34" charset="0"/>
              <a:ea typeface="Tahoma" panose="020B0604030504040204" pitchFamily="34" charset="0"/>
              <a:cs typeface="Tahoma" panose="020B0604030504040204" pitchFamily="34" charset="0"/>
            </a:rPr>
            <a:t>That engineering process is not logically different than any other</a:t>
          </a:r>
          <a:r>
            <a:rPr lang="ro-RO" sz="2400" i="1" kern="1200" dirty="0">
              <a:latin typeface="Tahoma" panose="020B0604030504040204" pitchFamily="34" charset="0"/>
              <a:ea typeface="Tahoma" panose="020B0604030504040204" pitchFamily="34" charset="0"/>
              <a:cs typeface="Tahoma" panose="020B0604030504040204" pitchFamily="34" charset="0"/>
            </a:rPr>
            <a:t> </a:t>
          </a:r>
          <a:r>
            <a:rPr lang="en-GB" sz="2400" i="1" kern="1200" dirty="0">
              <a:latin typeface="Tahoma" panose="020B0604030504040204" pitchFamily="34" charset="0"/>
              <a:ea typeface="Tahoma" panose="020B0604030504040204" pitchFamily="34" charset="0"/>
              <a:cs typeface="Tahoma" panose="020B0604030504040204" pitchFamily="34" charset="0"/>
            </a:rPr>
            <a:t>engineering process.”</a:t>
          </a:r>
          <a:r>
            <a:rPr lang="ro-RO" sz="2400" i="1" kern="1200" dirty="0">
              <a:latin typeface="Tahoma" panose="020B0604030504040204" pitchFamily="34" charset="0"/>
              <a:ea typeface="Tahoma" panose="020B0604030504040204" pitchFamily="34" charset="0"/>
              <a:cs typeface="Tahoma" panose="020B0604030504040204" pitchFamily="34" charset="0"/>
            </a:rPr>
            <a:t> </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066800">
            <a:lnSpc>
              <a:spcPct val="90000"/>
            </a:lnSpc>
            <a:spcBef>
              <a:spcPct val="0"/>
            </a:spcBef>
            <a:spcAft>
              <a:spcPct val="20000"/>
            </a:spcAft>
            <a:buChar char="•"/>
          </a:pPr>
          <a:r>
            <a:rPr lang="en-GB" sz="2400" kern="1200" dirty="0">
              <a:latin typeface="Tahoma" panose="020B0604030504040204" pitchFamily="34" charset="0"/>
              <a:ea typeface="Tahoma" panose="020B0604030504040204" pitchFamily="34" charset="0"/>
              <a:cs typeface="Tahoma" panose="020B0604030504040204" pitchFamily="34" charset="0"/>
            </a:rPr>
            <a:t>“</a:t>
          </a:r>
          <a:r>
            <a:rPr lang="en-GB" sz="2400" i="1" kern="1200" dirty="0">
              <a:latin typeface="Tahoma" panose="020B0604030504040204" pitchFamily="34" charset="0"/>
              <a:ea typeface="Tahoma" panose="020B0604030504040204" pitchFamily="34" charset="0"/>
              <a:cs typeface="Tahoma" panose="020B0604030504040204" pitchFamily="34" charset="0"/>
            </a:rPr>
            <a:t>Together these principles convert usability from a “last minute add on” to an integral</a:t>
          </a:r>
          <a:r>
            <a:rPr lang="ro-RO" sz="2400" i="1" kern="1200" dirty="0">
              <a:latin typeface="Tahoma" panose="020B0604030504040204" pitchFamily="34" charset="0"/>
              <a:ea typeface="Tahoma" panose="020B0604030504040204" pitchFamily="34" charset="0"/>
              <a:cs typeface="Tahoma" panose="020B0604030504040204" pitchFamily="34" charset="0"/>
            </a:rPr>
            <a:t> </a:t>
          </a:r>
          <a:r>
            <a:rPr lang="en-GB" sz="2400" i="1" kern="1200" dirty="0">
              <a:latin typeface="Tahoma" panose="020B0604030504040204" pitchFamily="34" charset="0"/>
              <a:ea typeface="Tahoma" panose="020B0604030504040204" pitchFamily="34" charset="0"/>
              <a:cs typeface="Tahoma" panose="020B0604030504040204" pitchFamily="34" charset="0"/>
            </a:rPr>
            <a:t>part of product development.” </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066800">
            <a:lnSpc>
              <a:spcPct val="90000"/>
            </a:lnSpc>
            <a:spcBef>
              <a:spcPct val="0"/>
            </a:spcBef>
            <a:spcAft>
              <a:spcPct val="20000"/>
            </a:spcAft>
            <a:buChar char="•"/>
          </a:pPr>
          <a:r>
            <a:rPr lang="en-GB" sz="2400" kern="1200" dirty="0">
              <a:latin typeface="Tahoma" panose="020B0604030504040204" pitchFamily="34" charset="0"/>
              <a:ea typeface="Tahoma" panose="020B0604030504040204" pitchFamily="34" charset="0"/>
              <a:cs typeface="Tahoma" panose="020B0604030504040204" pitchFamily="34" charset="0"/>
            </a:rPr>
            <a:t>“</a:t>
          </a:r>
          <a:r>
            <a:rPr lang="en-GB" sz="2400" i="1" kern="1200" dirty="0">
              <a:latin typeface="Tahoma" panose="020B0604030504040204" pitchFamily="34" charset="0"/>
              <a:ea typeface="Tahoma" panose="020B0604030504040204" pitchFamily="34" charset="0"/>
              <a:cs typeface="Tahoma" panose="020B0604030504040204" pitchFamily="34" charset="0"/>
            </a:rPr>
            <a:t>Only when usability engineering is as much part of software</a:t>
          </a:r>
          <a:r>
            <a:rPr lang="ro-RO" sz="2400" i="1" kern="1200" dirty="0">
              <a:latin typeface="Tahoma" panose="020B0604030504040204" pitchFamily="34" charset="0"/>
              <a:ea typeface="Tahoma" panose="020B0604030504040204" pitchFamily="34" charset="0"/>
              <a:cs typeface="Tahoma" panose="020B0604030504040204" pitchFamily="34" charset="0"/>
            </a:rPr>
            <a:t> </a:t>
          </a:r>
          <a:r>
            <a:rPr lang="en-GB" sz="2400" i="1" kern="1200" dirty="0">
              <a:latin typeface="Tahoma" panose="020B0604030504040204" pitchFamily="34" charset="0"/>
              <a:ea typeface="Tahoma" panose="020B0604030504040204" pitchFamily="34" charset="0"/>
              <a:cs typeface="Tahoma" panose="020B0604030504040204" pitchFamily="34" charset="0"/>
            </a:rPr>
            <a:t>development as scheduling can we expect to regularly produce products in which usability is</a:t>
          </a:r>
          <a:r>
            <a:rPr lang="ro-RO" sz="2400" i="1" kern="1200" dirty="0">
              <a:latin typeface="Tahoma" panose="020B0604030504040204" pitchFamily="34" charset="0"/>
              <a:ea typeface="Tahoma" panose="020B0604030504040204" pitchFamily="34" charset="0"/>
              <a:cs typeface="Tahoma" panose="020B0604030504040204" pitchFamily="34" charset="0"/>
            </a:rPr>
            <a:t> </a:t>
          </a:r>
          <a:r>
            <a:rPr lang="en-GB" sz="2400" i="1" kern="1200" dirty="0">
              <a:latin typeface="Tahoma" panose="020B0604030504040204" pitchFamily="34" charset="0"/>
              <a:ea typeface="Tahoma" panose="020B0604030504040204" pitchFamily="34" charset="0"/>
              <a:cs typeface="Tahoma" panose="020B0604030504040204" pitchFamily="34" charset="0"/>
            </a:rPr>
            <a:t>more than an advertising claim.”</a:t>
          </a:r>
          <a:r>
            <a:rPr lang="ro-RO" sz="2400" i="1" kern="1200" dirty="0">
              <a:latin typeface="Tahoma" panose="020B0604030504040204" pitchFamily="34" charset="0"/>
              <a:ea typeface="Tahoma" panose="020B0604030504040204" pitchFamily="34" charset="0"/>
              <a:cs typeface="Tahoma" panose="020B0604030504040204" pitchFamily="34" charset="0"/>
            </a:rPr>
            <a:t> </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0" y="890636"/>
        <a:ext cx="7728267" cy="397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1BB4A-3924-44C1-9AC8-9C725139D913}">
      <dsp:nvSpPr>
        <dsp:cNvPr id="0" name=""/>
        <dsp:cNvSpPr/>
      </dsp:nvSpPr>
      <dsp:spPr>
        <a:xfrm>
          <a:off x="4433330" y="3428443"/>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Evaluarea </a:t>
          </a:r>
          <a:r>
            <a:rPr lang="ro-RO" sz="1900" i="1" kern="1200" dirty="0">
              <a:latin typeface="Tahoma" panose="020B0604030504040204" pitchFamily="34" charset="0"/>
              <a:ea typeface="Tahoma" panose="020B0604030504040204" pitchFamily="34" charset="0"/>
              <a:cs typeface="Tahoma" panose="020B0604030504040204" pitchFamily="34" charset="0"/>
            </a:rPr>
            <a:t>UX</a:t>
          </a:r>
          <a:r>
            <a:rPr lang="ro-RO" sz="1900" i="0" kern="1200" dirty="0">
              <a:latin typeface="Tahoma" panose="020B0604030504040204" pitchFamily="34" charset="0"/>
              <a:ea typeface="Tahoma" panose="020B0604030504040204" pitchFamily="34" charset="0"/>
              <a:cs typeface="Tahoma" panose="020B0604030504040204" pitchFamily="34" charset="0"/>
            </a:rPr>
            <a:t>.</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215970" y="3867231"/>
        <a:ext cx="1672582" cy="1139156"/>
      </dsp:txXfrm>
    </dsp:sp>
    <dsp:sp modelId="{0EC7D4EA-A15B-4999-A112-CE453A3F5C5E}">
      <dsp:nvSpPr>
        <dsp:cNvPr id="0" name=""/>
        <dsp:cNvSpPr/>
      </dsp:nvSpPr>
      <dsp:spPr>
        <a:xfrm>
          <a:off x="369616" y="3428443"/>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Prototip / candidat. </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405057" y="3867231"/>
        <a:ext cx="1672582" cy="1139156"/>
      </dsp:txXfrm>
    </dsp:sp>
    <dsp:sp modelId="{1E827CA7-8BED-4C1F-8E2F-2AC43412339E}">
      <dsp:nvSpPr>
        <dsp:cNvPr id="0" name=""/>
        <dsp:cNvSpPr/>
      </dsp:nvSpPr>
      <dsp:spPr>
        <a:xfrm>
          <a:off x="4433330" y="0"/>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Soluții de design</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215970" y="35441"/>
        <a:ext cx="1672582" cy="1139156"/>
      </dsp:txXfrm>
    </dsp:sp>
    <dsp:sp modelId="{4A3887E1-0696-4A40-87EC-8ACDDD18C7E9}">
      <dsp:nvSpPr>
        <dsp:cNvPr id="0" name=""/>
        <dsp:cNvSpPr/>
      </dsp:nvSpPr>
      <dsp:spPr>
        <a:xfrm>
          <a:off x="369616" y="0"/>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Înțelegerea cerințelor</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405057" y="35441"/>
        <a:ext cx="1672582" cy="1139156"/>
      </dsp:txXfrm>
    </dsp:sp>
    <dsp:sp modelId="{C5412943-4EF9-429B-81CE-06740C01BE6E}">
      <dsp:nvSpPr>
        <dsp:cNvPr id="0" name=""/>
        <dsp:cNvSpPr/>
      </dsp:nvSpPr>
      <dsp:spPr>
        <a:xfrm>
          <a:off x="1413274" y="287384"/>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Înțelegerea necesităților</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a:off x="2052692" y="926802"/>
        <a:ext cx="1543693" cy="1543693"/>
      </dsp:txXfrm>
    </dsp:sp>
    <dsp:sp modelId="{97982188-AE82-4206-9597-BAC031AD7AD7}">
      <dsp:nvSpPr>
        <dsp:cNvPr id="0" name=""/>
        <dsp:cNvSpPr/>
      </dsp:nvSpPr>
      <dsp:spPr>
        <a:xfrm rot="5400000">
          <a:off x="3697223" y="287384"/>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Concepte de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5400000">
        <a:off x="3697223" y="926802"/>
        <a:ext cx="1543693" cy="1543693"/>
      </dsp:txXfrm>
    </dsp:sp>
    <dsp:sp modelId="{427AE01E-D22D-4F3F-B5E0-B1E2B36C5957}">
      <dsp:nvSpPr>
        <dsp:cNvPr id="0" name=""/>
        <dsp:cNvSpPr/>
      </dsp:nvSpPr>
      <dsp:spPr>
        <a:xfrm rot="10800000">
          <a:off x="3697223" y="2571332"/>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Verificare / rafinare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10800000">
        <a:off x="3697223" y="2571332"/>
        <a:ext cx="1543693" cy="1543693"/>
      </dsp:txXfrm>
    </dsp:sp>
    <dsp:sp modelId="{9E273DA5-3729-4B2F-9CA8-30CF4E02C0F7}">
      <dsp:nvSpPr>
        <dsp:cNvPr id="0" name=""/>
        <dsp:cNvSpPr/>
      </dsp:nvSpPr>
      <dsp:spPr>
        <a:xfrm rot="16200000">
          <a:off x="1413274" y="2571332"/>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Alternative de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5400000">
        <a:off x="2052692" y="2571332"/>
        <a:ext cx="1543693" cy="1543693"/>
      </dsp:txXfrm>
    </dsp:sp>
    <dsp:sp modelId="{989581A2-2EBB-41CE-9FF9-D5A746FB58A2}">
      <dsp:nvSpPr>
        <dsp:cNvPr id="0" name=""/>
        <dsp:cNvSpPr/>
      </dsp:nvSpPr>
      <dsp:spPr>
        <a:xfrm>
          <a:off x="3269928" y="2067149"/>
          <a:ext cx="753753" cy="655437"/>
        </a:xfrm>
        <a:prstGeom prst="circularArrow">
          <a:avLst/>
        </a:prstGeom>
        <a:solidFill>
          <a:schemeClr val="accent5">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403718-6186-4512-97DD-CECD8EAADF56}">
      <dsp:nvSpPr>
        <dsp:cNvPr id="0" name=""/>
        <dsp:cNvSpPr/>
      </dsp:nvSpPr>
      <dsp:spPr>
        <a:xfrm rot="10800000">
          <a:off x="3269928" y="2319241"/>
          <a:ext cx="753753" cy="655437"/>
        </a:xfrm>
        <a:prstGeom prst="circularArrow">
          <a:avLst/>
        </a:prstGeom>
        <a:solidFill>
          <a:schemeClr val="accent5">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BEBA3-33B3-49F3-BDDC-160FE229A04D}">
      <dsp:nvSpPr>
        <dsp:cNvPr id="0" name=""/>
        <dsp:cNvSpPr/>
      </dsp:nvSpPr>
      <dsp:spPr>
        <a:xfrm>
          <a:off x="0" y="841682"/>
          <a:ext cx="2526606" cy="160439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D283C-CEEE-4720-91EA-D5E020758389}">
      <dsp:nvSpPr>
        <dsp:cNvPr id="0" name=""/>
        <dsp:cNvSpPr/>
      </dsp:nvSpPr>
      <dsp:spPr>
        <a:xfrm>
          <a:off x="280734" y="1108379"/>
          <a:ext cx="2526606" cy="160439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Înțelegerea domeniului, a utilizatorilor, a practicii de lucru, etc.</a:t>
          </a:r>
          <a:endParaRPr lang="en-US" sz="2000" kern="1200" dirty="0"/>
        </a:p>
      </dsp:txBody>
      <dsp:txXfrm>
        <a:off x="327725" y="1155370"/>
        <a:ext cx="2432624" cy="1510412"/>
      </dsp:txXfrm>
    </dsp:sp>
    <dsp:sp modelId="{63962CDA-A7C5-457D-9FAD-2E24EA25AD51}">
      <dsp:nvSpPr>
        <dsp:cNvPr id="0" name=""/>
        <dsp:cNvSpPr/>
      </dsp:nvSpPr>
      <dsp:spPr>
        <a:xfrm>
          <a:off x="3146438" y="870866"/>
          <a:ext cx="2526606" cy="160439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84BA5-42EB-4D4B-B3F3-40CB52BA9E1A}">
      <dsp:nvSpPr>
        <dsp:cNvPr id="0" name=""/>
        <dsp:cNvSpPr/>
      </dsp:nvSpPr>
      <dsp:spPr>
        <a:xfrm>
          <a:off x="3427172" y="1137563"/>
          <a:ext cx="2526606" cy="160439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Colectarea de date, analiza, modelarea</a:t>
          </a:r>
          <a:endParaRPr lang="en-US" sz="2000" kern="1200" dirty="0"/>
        </a:p>
      </dsp:txBody>
      <dsp:txXfrm>
        <a:off x="3474163" y="1184554"/>
        <a:ext cx="2432624" cy="1510412"/>
      </dsp:txXfrm>
    </dsp:sp>
    <dsp:sp modelId="{D95FF648-DAE5-4D16-ACA8-B58B6981C9B1}">
      <dsp:nvSpPr>
        <dsp:cNvPr id="0" name=""/>
        <dsp:cNvSpPr/>
      </dsp:nvSpPr>
      <dsp:spPr>
        <a:xfrm>
          <a:off x="6176148" y="841682"/>
          <a:ext cx="2526606" cy="160439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EA7A05-9712-4974-8047-9A2EDEC841AF}">
      <dsp:nvSpPr>
        <dsp:cNvPr id="0" name=""/>
        <dsp:cNvSpPr/>
      </dsp:nvSpPr>
      <dsp:spPr>
        <a:xfrm>
          <a:off x="6456882" y="1108379"/>
          <a:ext cx="2526606" cy="160439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a:t>Extragerea cerințelor și a specificațiilor </a:t>
          </a:r>
          <a:endParaRPr lang="en-US" sz="2000" kern="1200"/>
        </a:p>
      </dsp:txBody>
      <dsp:txXfrm>
        <a:off x="6503873" y="1155370"/>
        <a:ext cx="2432624" cy="1510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1BB4A-3924-44C1-9AC8-9C725139D913}">
      <dsp:nvSpPr>
        <dsp:cNvPr id="0" name=""/>
        <dsp:cNvSpPr/>
      </dsp:nvSpPr>
      <dsp:spPr>
        <a:xfrm>
          <a:off x="4433330" y="3428443"/>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Evaluarea </a:t>
          </a:r>
          <a:r>
            <a:rPr lang="ro-RO" sz="1900" i="1" kern="1200" dirty="0">
              <a:latin typeface="Tahoma" panose="020B0604030504040204" pitchFamily="34" charset="0"/>
              <a:ea typeface="Tahoma" panose="020B0604030504040204" pitchFamily="34" charset="0"/>
              <a:cs typeface="Tahoma" panose="020B0604030504040204" pitchFamily="34" charset="0"/>
            </a:rPr>
            <a:t>UX</a:t>
          </a:r>
          <a:r>
            <a:rPr lang="ro-RO" sz="1900" i="0" kern="1200" dirty="0">
              <a:latin typeface="Tahoma" panose="020B0604030504040204" pitchFamily="34" charset="0"/>
              <a:ea typeface="Tahoma" panose="020B0604030504040204" pitchFamily="34" charset="0"/>
              <a:cs typeface="Tahoma" panose="020B0604030504040204" pitchFamily="34" charset="0"/>
            </a:rPr>
            <a:t>.</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215970" y="3867231"/>
        <a:ext cx="1672582" cy="1139156"/>
      </dsp:txXfrm>
    </dsp:sp>
    <dsp:sp modelId="{0EC7D4EA-A15B-4999-A112-CE453A3F5C5E}">
      <dsp:nvSpPr>
        <dsp:cNvPr id="0" name=""/>
        <dsp:cNvSpPr/>
      </dsp:nvSpPr>
      <dsp:spPr>
        <a:xfrm>
          <a:off x="369616" y="3428443"/>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Prototip / candidat. </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405057" y="3867231"/>
        <a:ext cx="1672582" cy="1139156"/>
      </dsp:txXfrm>
    </dsp:sp>
    <dsp:sp modelId="{1E827CA7-8BED-4C1F-8E2F-2AC43412339E}">
      <dsp:nvSpPr>
        <dsp:cNvPr id="0" name=""/>
        <dsp:cNvSpPr/>
      </dsp:nvSpPr>
      <dsp:spPr>
        <a:xfrm>
          <a:off x="4433330" y="0"/>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Soluții de design</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215970" y="35441"/>
        <a:ext cx="1672582" cy="1139156"/>
      </dsp:txXfrm>
    </dsp:sp>
    <dsp:sp modelId="{4A3887E1-0696-4A40-87EC-8ACDDD18C7E9}">
      <dsp:nvSpPr>
        <dsp:cNvPr id="0" name=""/>
        <dsp:cNvSpPr/>
      </dsp:nvSpPr>
      <dsp:spPr>
        <a:xfrm>
          <a:off x="369616" y="0"/>
          <a:ext cx="2490663" cy="1613385"/>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ro-RO" sz="1900" kern="1200" dirty="0">
              <a:latin typeface="Tahoma" panose="020B0604030504040204" pitchFamily="34" charset="0"/>
              <a:ea typeface="Tahoma" panose="020B0604030504040204" pitchFamily="34" charset="0"/>
              <a:cs typeface="Tahoma" panose="020B0604030504040204" pitchFamily="34" charset="0"/>
            </a:rPr>
            <a:t>Înțelegerea cerințelor</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405057" y="35441"/>
        <a:ext cx="1672582" cy="1139156"/>
      </dsp:txXfrm>
    </dsp:sp>
    <dsp:sp modelId="{C5412943-4EF9-429B-81CE-06740C01BE6E}">
      <dsp:nvSpPr>
        <dsp:cNvPr id="0" name=""/>
        <dsp:cNvSpPr/>
      </dsp:nvSpPr>
      <dsp:spPr>
        <a:xfrm>
          <a:off x="1413274" y="287384"/>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Înțelegerea necesităților</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a:off x="2052692" y="926802"/>
        <a:ext cx="1543693" cy="1543693"/>
      </dsp:txXfrm>
    </dsp:sp>
    <dsp:sp modelId="{97982188-AE82-4206-9597-BAC031AD7AD7}">
      <dsp:nvSpPr>
        <dsp:cNvPr id="0" name=""/>
        <dsp:cNvSpPr/>
      </dsp:nvSpPr>
      <dsp:spPr>
        <a:xfrm rot="5400000">
          <a:off x="3697223" y="287384"/>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Concepte de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5400000">
        <a:off x="3697223" y="926802"/>
        <a:ext cx="1543693" cy="1543693"/>
      </dsp:txXfrm>
    </dsp:sp>
    <dsp:sp modelId="{427AE01E-D22D-4F3F-B5E0-B1E2B36C5957}">
      <dsp:nvSpPr>
        <dsp:cNvPr id="0" name=""/>
        <dsp:cNvSpPr/>
      </dsp:nvSpPr>
      <dsp:spPr>
        <a:xfrm rot="10800000">
          <a:off x="3697223" y="2571332"/>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Verificare / rafinare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10800000">
        <a:off x="3697223" y="2571332"/>
        <a:ext cx="1543693" cy="1543693"/>
      </dsp:txXfrm>
    </dsp:sp>
    <dsp:sp modelId="{9E273DA5-3729-4B2F-9CA8-30CF4E02C0F7}">
      <dsp:nvSpPr>
        <dsp:cNvPr id="0" name=""/>
        <dsp:cNvSpPr/>
      </dsp:nvSpPr>
      <dsp:spPr>
        <a:xfrm rot="16200000">
          <a:off x="1413274" y="2571332"/>
          <a:ext cx="2183111" cy="2183111"/>
        </a:xfrm>
        <a:prstGeom prst="pieWedg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o-RO" sz="1600" b="1" kern="1200" dirty="0">
              <a:latin typeface="Tahoma" panose="020B0604030504040204" pitchFamily="34" charset="0"/>
              <a:ea typeface="Tahoma" panose="020B0604030504040204" pitchFamily="34" charset="0"/>
              <a:cs typeface="Tahoma" panose="020B0604030504040204" pitchFamily="34" charset="0"/>
            </a:rPr>
            <a:t>Alternative de design</a:t>
          </a:r>
          <a:endParaRPr lang="en-GB" sz="1600" b="1" kern="1200" dirty="0">
            <a:latin typeface="Tahoma" panose="020B0604030504040204" pitchFamily="34" charset="0"/>
            <a:ea typeface="Tahoma" panose="020B0604030504040204" pitchFamily="34" charset="0"/>
            <a:cs typeface="Tahoma" panose="020B0604030504040204" pitchFamily="34" charset="0"/>
          </a:endParaRPr>
        </a:p>
      </dsp:txBody>
      <dsp:txXfrm rot="5400000">
        <a:off x="2052692" y="2571332"/>
        <a:ext cx="1543693" cy="1543693"/>
      </dsp:txXfrm>
    </dsp:sp>
    <dsp:sp modelId="{989581A2-2EBB-41CE-9FF9-D5A746FB58A2}">
      <dsp:nvSpPr>
        <dsp:cNvPr id="0" name=""/>
        <dsp:cNvSpPr/>
      </dsp:nvSpPr>
      <dsp:spPr>
        <a:xfrm>
          <a:off x="3269928" y="2067149"/>
          <a:ext cx="753753" cy="655437"/>
        </a:xfrm>
        <a:prstGeom prst="circularArrow">
          <a:avLst/>
        </a:prstGeom>
        <a:solidFill>
          <a:schemeClr val="accent5">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403718-6186-4512-97DD-CECD8EAADF56}">
      <dsp:nvSpPr>
        <dsp:cNvPr id="0" name=""/>
        <dsp:cNvSpPr/>
      </dsp:nvSpPr>
      <dsp:spPr>
        <a:xfrm rot="10800000">
          <a:off x="3269928" y="2319241"/>
          <a:ext cx="753753" cy="655437"/>
        </a:xfrm>
        <a:prstGeom prst="circularArrow">
          <a:avLst/>
        </a:prstGeom>
        <a:solidFill>
          <a:schemeClr val="accent5">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8ADED-99B5-4593-AC97-948B10095E73}" type="datetimeFigureOut">
              <a:rPr lang="en-GB" smtClean="0"/>
              <a:t>16/06/2024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07B23-44BF-4274-99EE-5A1AB3FC95D8}" type="slidenum">
              <a:rPr lang="en-GB" smtClean="0"/>
              <a:t>‹#›</a:t>
            </a:fld>
            <a:endParaRPr lang="en-GB"/>
          </a:p>
        </p:txBody>
      </p:sp>
    </p:spTree>
    <p:extLst>
      <p:ext uri="{BB962C8B-B14F-4D97-AF65-F5344CB8AC3E}">
        <p14:creationId xmlns:p14="http://schemas.microsoft.com/office/powerpoint/2010/main" val="70743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907B23-44BF-4274-99EE-5A1AB3FC95D8}" type="slidenum">
              <a:rPr lang="en-GB" smtClean="0"/>
              <a:t>9</a:t>
            </a:fld>
            <a:endParaRPr lang="en-GB"/>
          </a:p>
        </p:txBody>
      </p:sp>
    </p:spTree>
    <p:extLst>
      <p:ext uri="{BB962C8B-B14F-4D97-AF65-F5344CB8AC3E}">
        <p14:creationId xmlns:p14="http://schemas.microsoft.com/office/powerpoint/2010/main" val="105013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1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29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29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29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29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50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1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907B23-44BF-4274-99EE-5A1AB3FC95D8}" type="slidenum">
              <a:rPr lang="en-GB" smtClean="0"/>
              <a:t>15</a:t>
            </a:fld>
            <a:endParaRPr lang="en-GB"/>
          </a:p>
        </p:txBody>
      </p:sp>
    </p:spTree>
    <p:extLst>
      <p:ext uri="{BB962C8B-B14F-4D97-AF65-F5344CB8AC3E}">
        <p14:creationId xmlns:p14="http://schemas.microsoft.com/office/powerpoint/2010/main" val="2561459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506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67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211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907B23-44BF-4274-99EE-5A1AB3FC95D8}" type="slidenum">
              <a:rPr lang="en-GB" smtClean="0"/>
              <a:t>23</a:t>
            </a:fld>
            <a:endParaRPr lang="en-GB"/>
          </a:p>
        </p:txBody>
      </p:sp>
    </p:spTree>
    <p:extLst>
      <p:ext uri="{BB962C8B-B14F-4D97-AF65-F5344CB8AC3E}">
        <p14:creationId xmlns:p14="http://schemas.microsoft.com/office/powerpoint/2010/main" val="195381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907B23-44BF-4274-99EE-5A1AB3FC95D8}" type="slidenum">
              <a:rPr lang="en-GB" smtClean="0"/>
              <a:t>36</a:t>
            </a:fld>
            <a:endParaRPr lang="en-GB"/>
          </a:p>
        </p:txBody>
      </p:sp>
    </p:spTree>
    <p:extLst>
      <p:ext uri="{BB962C8B-B14F-4D97-AF65-F5344CB8AC3E}">
        <p14:creationId xmlns:p14="http://schemas.microsoft.com/office/powerpoint/2010/main" val="18343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3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17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1579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462181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462181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904386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90438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579063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579063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61467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93265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157910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9326590"/>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979735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C1E1FAD-7351-4908-963A-08EA8E4AB7A0}" type="datetimeFigureOut">
              <a:rPr lang="en-US" smtClean="0"/>
              <a:t>3/17/2024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CF2D47E-0AF1-4C27-801F-64E3E5BF7F72}"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489917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56725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C1E1FAD-7351-4908-963A-08EA8E4AB7A0}" type="datetimeFigureOut">
              <a:rPr lang="en-US" smtClean="0"/>
              <a:t>3/24/2024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CF2D47E-0AF1-4C27-801F-64E3E5BF7F72}"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489917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56725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5/12/2024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370894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674010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5/12/2024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370894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67401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CF2D47E-0AF1-4C27-801F-64E3E5BF7F72}"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50053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9603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9603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67713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67713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4927073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761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19328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1285961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1285961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44020360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440203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879807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6287657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628765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5913119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591311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0648289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8473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8473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6946699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694669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7150727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037787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0377875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979031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9790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7133555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4105557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4105557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9338801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933880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74609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041647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530598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0416476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5305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070359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01947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18620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316631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0194712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4936746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8269276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826927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8523377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49367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806008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4448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4849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006974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79355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9197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67060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1776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739637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9557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0925229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7396379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3831803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383180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3861778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3861778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805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62225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739008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83915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197807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38983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647066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59147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26341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58279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55185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87323914"/>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1889765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5827903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18897654"/>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62462269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62462269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574742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191908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212328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543048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80850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182852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2714539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76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77615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0797968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2783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01466570"/>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07979680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6848261"/>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684826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99927194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999271946"/>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5/29/2024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23545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9480181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006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1E1FAD-7351-4908-963A-08EA8E4AB7A0}" type="datetimeFigureOut">
              <a:rPr lang="en-US" smtClean="0"/>
              <a:t>6/16/2024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42843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C1E1FAD-7351-4908-963A-08EA8E4AB7A0}" type="datetimeFigureOut">
              <a:rPr lang="en-US" smtClean="0"/>
              <a:pPr/>
              <a:t>6/16/2024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8782404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99160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600297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479955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587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C1E1FAD-7351-4908-963A-08EA8E4AB7A0}" type="datetimeFigureOut">
              <a:rPr lang="en-US" smtClean="0"/>
              <a:t>6/16/2024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616789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C1E1FAD-7351-4908-963A-08EA8E4AB7A0}" type="datetimeFigureOut">
              <a:rPr lang="en-US" smtClean="0"/>
              <a:t>3/6/2024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616789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01305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013050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447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4476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0524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C1E1FAD-7351-4908-963A-08EA8E4AB7A0}"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182501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15364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C1E1FAD-7351-4908-963A-08EA8E4AB7A0}"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182501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15364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014666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014666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1E1FAD-7351-4908-963A-08EA8E4AB7A0}" type="datetimeFigureOut">
              <a:rPr lang="en-US" smtClean="0"/>
              <a:t>5/29/2024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3736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1E1FAD-7351-4908-963A-08EA8E4AB7A0}" type="datetimeFigureOut">
              <a:rPr lang="en-US" smtClean="0"/>
              <a:pPr/>
              <a:t>6/16/2024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6664791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1E1FAD-7351-4908-963A-08EA8E4AB7A0}" type="datetimeFigureOut">
              <a:rPr lang="en-US" smtClean="0"/>
              <a:pPr/>
              <a:t>3/6/2024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6664791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832916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832916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1246290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1246290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C1E1FAD-7351-4908-963A-08EA8E4AB7A0}" type="datetimeFigureOut">
              <a:rPr lang="en-US" smtClean="0"/>
              <a:pPr/>
              <a:t>5/29/2024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91208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1E1FAD-7351-4908-963A-08EA8E4AB7A0}" type="datetimeFigureOut">
              <a:rPr lang="en-US" smtClean="0"/>
              <a:t>6/16/2024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222993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155191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C1E1FAD-7351-4908-963A-08EA8E4AB7A0}" type="datetimeFigureOut">
              <a:rPr lang="en-US" smtClean="0"/>
              <a:t>3/6/2024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222993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155191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321416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32141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30738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10.xml"/><Relationship Id="rId7" Type="http://schemas.openxmlformats.org/officeDocument/2006/relationships/slideLayout" Target="../slideLayouts/slideLayout71.xml"/><Relationship Id="rId12"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10.xml"/><Relationship Id="rId10" Type="http://schemas.openxmlformats.org/officeDocument/2006/relationships/slideLayout" Target="../slideLayouts/slideLayout100.xml"/><Relationship Id="rId4" Type="http://schemas.openxmlformats.org/officeDocument/2006/relationships/slideLayout" Target="../slideLayouts/slideLayout411.xml"/><Relationship Id="rId9"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11.xml"/><Relationship Id="rId7" Type="http://schemas.openxmlformats.org/officeDocument/2006/relationships/slideLayout" Target="../slideLayouts/slideLayout72.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 Type="http://schemas.openxmlformats.org/officeDocument/2006/relationships/slideLayout" Target="../slideLayouts/slideLayout211.xml"/><Relationship Id="rId16" Type="http://schemas.openxmlformats.org/officeDocument/2006/relationships/slideLayout" Target="../slideLayouts/slideLayout160.xml"/><Relationship Id="rId20" Type="http://schemas.openxmlformats.org/officeDocument/2006/relationships/image" Target="../media/image3.jpg"/><Relationship Id="rId1" Type="http://schemas.openxmlformats.org/officeDocument/2006/relationships/slideLayout" Target="../slideLayouts/slideLayout112.xml"/><Relationship Id="rId6" Type="http://schemas.openxmlformats.org/officeDocument/2006/relationships/slideLayout" Target="../slideLayouts/slideLayout61.xml"/><Relationship Id="rId11" Type="http://schemas.openxmlformats.org/officeDocument/2006/relationships/slideLayout" Target="../slideLayouts/slideLayout113.xml"/><Relationship Id="rId5" Type="http://schemas.openxmlformats.org/officeDocument/2006/relationships/slideLayout" Target="../slideLayouts/slideLayout511.xml"/><Relationship Id="rId15" Type="http://schemas.openxmlformats.org/officeDocument/2006/relationships/slideLayout" Target="../slideLayouts/slideLayout150.xml"/><Relationship Id="rId10" Type="http://schemas.openxmlformats.org/officeDocument/2006/relationships/slideLayout" Target="../slideLayouts/slideLayout101.xml"/><Relationship Id="rId19" Type="http://schemas.openxmlformats.org/officeDocument/2006/relationships/theme" Target="../theme/theme11.xml"/><Relationship Id="rId4" Type="http://schemas.openxmlformats.org/officeDocument/2006/relationships/slideLayout" Target="../slideLayouts/slideLayout41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131.xml"/><Relationship Id="rId18" Type="http://schemas.openxmlformats.org/officeDocument/2006/relationships/slideLayout" Target="../slideLayouts/slideLayout182.xml"/><Relationship Id="rId3" Type="http://schemas.openxmlformats.org/officeDocument/2006/relationships/slideLayout" Target="../slideLayouts/slideLayout312.xml"/><Relationship Id="rId7" Type="http://schemas.openxmlformats.org/officeDocument/2006/relationships/slideLayout" Target="../slideLayouts/slideLayout70.xml"/><Relationship Id="rId12" Type="http://schemas.openxmlformats.org/officeDocument/2006/relationships/slideLayout" Target="../slideLayouts/slideLayout121.xml"/><Relationship Id="rId17" Type="http://schemas.openxmlformats.org/officeDocument/2006/relationships/slideLayout" Target="../slideLayouts/slideLayout171.xml"/><Relationship Id="rId2" Type="http://schemas.openxmlformats.org/officeDocument/2006/relationships/slideLayout" Target="../slideLayouts/slideLayout215.xml"/><Relationship Id="rId16" Type="http://schemas.openxmlformats.org/officeDocument/2006/relationships/slideLayout" Target="../slideLayouts/slideLayout161.xml"/><Relationship Id="rId20" Type="http://schemas.openxmlformats.org/officeDocument/2006/relationships/image" Target="../media/image3.jpg"/><Relationship Id="rId1" Type="http://schemas.openxmlformats.org/officeDocument/2006/relationships/slideLayout" Target="../slideLayouts/slideLayout114.xml"/><Relationship Id="rId6" Type="http://schemas.openxmlformats.org/officeDocument/2006/relationships/slideLayout" Target="../slideLayouts/slideLayout62.xml"/><Relationship Id="rId11" Type="http://schemas.openxmlformats.org/officeDocument/2006/relationships/slideLayout" Target="../slideLayouts/slideLayout115.xml"/><Relationship Id="rId5" Type="http://schemas.openxmlformats.org/officeDocument/2006/relationships/slideLayout" Target="../slideLayouts/slideLayout512.xml"/><Relationship Id="rId15" Type="http://schemas.openxmlformats.org/officeDocument/2006/relationships/slideLayout" Target="../slideLayouts/slideLayout151.xml"/><Relationship Id="rId10" Type="http://schemas.openxmlformats.org/officeDocument/2006/relationships/slideLayout" Target="../slideLayouts/slideLayout102.xml"/><Relationship Id="rId19" Type="http://schemas.openxmlformats.org/officeDocument/2006/relationships/theme" Target="../theme/theme12.xml"/><Relationship Id="rId4" Type="http://schemas.openxmlformats.org/officeDocument/2006/relationships/slideLayout" Target="../slideLayouts/slideLayout412.xml"/><Relationship Id="rId9" Type="http://schemas.openxmlformats.org/officeDocument/2006/relationships/slideLayout" Target="../slideLayouts/slideLayout92.xml"/><Relationship Id="rId1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132.xml"/><Relationship Id="rId18" Type="http://schemas.openxmlformats.org/officeDocument/2006/relationships/slideLayout" Target="../slideLayouts/slideLayout181.xml"/><Relationship Id="rId3" Type="http://schemas.openxmlformats.org/officeDocument/2006/relationships/slideLayout" Target="../slideLayouts/slideLayout313.xml"/><Relationship Id="rId7" Type="http://schemas.openxmlformats.org/officeDocument/2006/relationships/slideLayout" Target="../slideLayouts/slideLayout73.xml"/><Relationship Id="rId12" Type="http://schemas.openxmlformats.org/officeDocument/2006/relationships/slideLayout" Target="../slideLayouts/slideLayout122.xml"/><Relationship Id="rId17" Type="http://schemas.openxmlformats.org/officeDocument/2006/relationships/slideLayout" Target="../slideLayouts/slideLayout172.xml"/><Relationship Id="rId2" Type="http://schemas.openxmlformats.org/officeDocument/2006/relationships/slideLayout" Target="../slideLayouts/slideLayout212.xml"/><Relationship Id="rId16" Type="http://schemas.openxmlformats.org/officeDocument/2006/relationships/slideLayout" Target="../slideLayouts/slideLayout162.xml"/><Relationship Id="rId1" Type="http://schemas.openxmlformats.org/officeDocument/2006/relationships/slideLayout" Target="../slideLayouts/slideLayout116.xml"/><Relationship Id="rId6" Type="http://schemas.openxmlformats.org/officeDocument/2006/relationships/slideLayout" Target="../slideLayouts/slideLayout63.xml"/><Relationship Id="rId11" Type="http://schemas.openxmlformats.org/officeDocument/2006/relationships/slideLayout" Target="../slideLayouts/slideLayout117.xml"/><Relationship Id="rId5" Type="http://schemas.openxmlformats.org/officeDocument/2006/relationships/slideLayout" Target="../slideLayouts/slideLayout513.xml"/><Relationship Id="rId15" Type="http://schemas.openxmlformats.org/officeDocument/2006/relationships/slideLayout" Target="../slideLayouts/slideLayout152.xml"/><Relationship Id="rId10" Type="http://schemas.openxmlformats.org/officeDocument/2006/relationships/slideLayout" Target="../slideLayouts/slideLayout103.xml"/><Relationship Id="rId19" Type="http://schemas.openxmlformats.org/officeDocument/2006/relationships/theme" Target="../theme/theme13.xml"/><Relationship Id="rId4" Type="http://schemas.openxmlformats.org/officeDocument/2006/relationships/slideLayout" Target="../slideLayouts/slideLayout413.xml"/><Relationship Id="rId9" Type="http://schemas.openxmlformats.org/officeDocument/2006/relationships/slideLayout" Target="../slideLayouts/slideLayout93.xml"/><Relationship Id="rId14"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133.xml"/><Relationship Id="rId18" Type="http://schemas.openxmlformats.org/officeDocument/2006/relationships/slideLayout" Target="../slideLayouts/slideLayout183.xml"/><Relationship Id="rId3" Type="http://schemas.openxmlformats.org/officeDocument/2006/relationships/slideLayout" Target="../slideLayouts/slideLayout314.xml"/><Relationship Id="rId7" Type="http://schemas.openxmlformats.org/officeDocument/2006/relationships/slideLayout" Target="../slideLayouts/slideLayout74.xml"/><Relationship Id="rId12" Type="http://schemas.openxmlformats.org/officeDocument/2006/relationships/slideLayout" Target="../slideLayouts/slideLayout123.xml"/><Relationship Id="rId17" Type="http://schemas.openxmlformats.org/officeDocument/2006/relationships/slideLayout" Target="../slideLayouts/slideLayout173.xml"/><Relationship Id="rId2" Type="http://schemas.openxmlformats.org/officeDocument/2006/relationships/slideLayout" Target="../slideLayouts/slideLayout213.xml"/><Relationship Id="rId16" Type="http://schemas.openxmlformats.org/officeDocument/2006/relationships/slideLayout" Target="../slideLayouts/slideLayout163.xml"/><Relationship Id="rId1" Type="http://schemas.openxmlformats.org/officeDocument/2006/relationships/slideLayout" Target="../slideLayouts/slideLayout118.xml"/><Relationship Id="rId6" Type="http://schemas.openxmlformats.org/officeDocument/2006/relationships/slideLayout" Target="../slideLayouts/slideLayout64.xml"/><Relationship Id="rId11" Type="http://schemas.openxmlformats.org/officeDocument/2006/relationships/slideLayout" Target="../slideLayouts/slideLayout119.xml"/><Relationship Id="rId5" Type="http://schemas.openxmlformats.org/officeDocument/2006/relationships/slideLayout" Target="../slideLayouts/slideLayout514.xml"/><Relationship Id="rId15" Type="http://schemas.openxmlformats.org/officeDocument/2006/relationships/slideLayout" Target="../slideLayouts/slideLayout153.xml"/><Relationship Id="rId10" Type="http://schemas.openxmlformats.org/officeDocument/2006/relationships/slideLayout" Target="../slideLayouts/slideLayout104.xml"/><Relationship Id="rId19" Type="http://schemas.openxmlformats.org/officeDocument/2006/relationships/theme" Target="../theme/theme14.xml"/><Relationship Id="rId4" Type="http://schemas.openxmlformats.org/officeDocument/2006/relationships/slideLayout" Target="../slideLayouts/slideLayout414.xml"/><Relationship Id="rId9" Type="http://schemas.openxmlformats.org/officeDocument/2006/relationships/slideLayout" Target="../slideLayouts/slideLayout94.xml"/><Relationship Id="rId14"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15.xml"/><Relationship Id="rId3" Type="http://schemas.openxmlformats.org/officeDocument/2006/relationships/slideLayout" Target="../slideLayouts/slideLayout315.xml"/><Relationship Id="rId7" Type="http://schemas.openxmlformats.org/officeDocument/2006/relationships/slideLayout" Target="../slideLayouts/slideLayout75.xml"/><Relationship Id="rId12" Type="http://schemas.openxmlformats.org/officeDocument/2006/relationships/slideLayout" Target="../slideLayouts/slideLayout124.xml"/><Relationship Id="rId2" Type="http://schemas.openxmlformats.org/officeDocument/2006/relationships/slideLayout" Target="../slideLayouts/slideLayout214.xml"/><Relationship Id="rId1" Type="http://schemas.openxmlformats.org/officeDocument/2006/relationships/slideLayout" Target="../slideLayouts/slideLayout125.xml"/><Relationship Id="rId6" Type="http://schemas.openxmlformats.org/officeDocument/2006/relationships/slideLayout" Target="../slideLayouts/slideLayout65.xml"/><Relationship Id="rId11" Type="http://schemas.openxmlformats.org/officeDocument/2006/relationships/slideLayout" Target="../slideLayouts/slideLayout1110.xml"/><Relationship Id="rId5" Type="http://schemas.openxmlformats.org/officeDocument/2006/relationships/slideLayout" Target="../slideLayouts/slideLayout515.xml"/><Relationship Id="rId10" Type="http://schemas.openxmlformats.org/officeDocument/2006/relationships/slideLayout" Target="../slideLayouts/slideLayout105.xml"/><Relationship Id="rId4" Type="http://schemas.openxmlformats.org/officeDocument/2006/relationships/slideLayout" Target="../slideLayouts/slideLayout415.xml"/><Relationship Id="rId9" Type="http://schemas.openxmlformats.org/officeDocument/2006/relationships/slideLayout" Target="../slideLayouts/slideLayout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4013272336"/>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C1E1FAD-7351-4908-963A-08EA8E4AB7A0}" type="datetimeFigureOut">
              <a:rPr lang="en-US" smtClean="0"/>
              <a:pPr/>
              <a:t>3/6/2024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4013272336"/>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C1E1FAD-7351-4908-963A-08EA8E4AB7A0}" type="datetimeFigureOut">
              <a:rPr lang="en-US" smtClean="0"/>
              <a:pPr/>
              <a:t>3/17/2024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1967770090"/>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C1E1FAD-7351-4908-963A-08EA8E4AB7A0}" type="datetimeFigureOut">
              <a:rPr lang="en-US" smtClean="0"/>
              <a:pPr/>
              <a:t>3/24/2024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1967770090"/>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957415904"/>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1E1FAD-7351-4908-963A-08EA8E4AB7A0}" type="datetimeFigureOut">
              <a:rPr lang="en-US" smtClean="0"/>
              <a:pPr/>
              <a:t>5/12/2024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957415904"/>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C1E1FAD-7351-4908-963A-08EA8E4AB7A0}" type="datetimeFigureOut">
              <a:rPr lang="en-US" smtClean="0"/>
              <a:pPr/>
              <a:t>5/29/2024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CF2D47E-0AF1-4C27-801F-64E3E5BF7F7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45833"/>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40326897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408671542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C1E1FAD-7351-4908-963A-08EA8E4AB7A0}" type="datetimeFigureOut">
              <a:rPr lang="en-US" smtClean="0"/>
              <a:pPr/>
              <a:t>6/16/2024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CF2D47E-0AF1-4C27-801F-64E3E5BF7F7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31839"/>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45.jpeg"/><Relationship Id="rId4" Type="http://schemas.openxmlformats.org/officeDocument/2006/relationships/image" Target="../media/image3.jpg"/></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ritannica.com/biography/Frank-Lloyd-Wright/International-success-and-acclaim" TargetMode="Externa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e-architect.com/aarhus/campus-aarhus-n?utm_content=cmp-true" TargetMode="Externa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hyperlink" Target="https://www.theapplepost.com/2022/08/30/alleged-iphone-14-pro-packaging-leaks/" TargetMode="Externa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hyperlink" Target="https://experienceresearchsociety.org/wp-content/uploads/2023/01/UX-WhitePaper.pdf"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hyperlink" Target="https://citeseerx.ist.psu.edu/document?repid=rep1&amp;type=pdf&amp;doi=a64afbc00e94aa42abb05bf60d3b10f4d7e9b6df" TargetMode="External"/><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hyperlink" Target="https://www.researchgate.net/profile/Luis-Rojas-31/publication/311491960_An_Agile_Information-Architecture-Driven_Approach_for_the_Development_of_User-Centered_Interactive_Software/links/5e6ba497299bf12e23c32123/An-Agile-Information-Architecture-Driven-Approach-for-the-Development-of-User-Centered-Interactive-Software.pdf" TargetMode="Externa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180.xml"/><Relationship Id="rId4" Type="http://schemas.openxmlformats.org/officeDocument/2006/relationships/image" Target="../media/image55.svg"/></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www.usability.gov/what-and-why/user-centered-design.html" TargetMode="External"/><Relationship Id="rId2" Type="http://schemas.openxmlformats.org/officeDocument/2006/relationships/hyperlink" Target="https://www.interaction-design.org/literature/topics/user-centered-design" TargetMode="Externa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5.jpeg"/><Relationship Id="rId4" Type="http://schemas.openxmlformats.org/officeDocument/2006/relationships/image" Target="../media/image3.jpg"/></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hyperlink" Target="https://uxdesign.cc/co-design-methods-13a8f33bbfa4"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hyperlink" Target="https://www.frameweb.com/article/technology/with-the-rise-of-generative-design-do-we-still-need-architects" TargetMode="Externa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9.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8" Type="http://schemas.openxmlformats.org/officeDocument/2006/relationships/slide" Target="slide1111.xml"/><Relationship Id="rId3" Type="http://schemas.openxmlformats.org/officeDocument/2006/relationships/diagramLayout" Target="../diagrams/layout21.xml"/><Relationship Id="rId7" Type="http://schemas.openxmlformats.org/officeDocument/2006/relationships/image" Target="../media/image53.png"/><Relationship Id="rId2" Type="http://schemas.openxmlformats.org/officeDocument/2006/relationships/diagramData" Target="../diagrams/data21.xml"/><Relationship Id="rId1" Type="http://schemas.openxmlformats.org/officeDocument/2006/relationships/slideLayout" Target="../slideLayouts/slideLayout29.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90.png"/></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image" Target="../media/image55.svg"/></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image" Target="../media/image55.svg"/></Relationships>
</file>

<file path=ppt/slides/_rels/slide129.xml.rels><?xml version="1.0" encoding="UTF-8" standalone="yes"?>
<Relationships xmlns="http://schemas.openxmlformats.org/package/2006/relationships"><Relationship Id="rId3" Type="http://schemas.openxmlformats.org/officeDocument/2006/relationships/slide" Target="slide1410.xml"/><Relationship Id="rId2" Type="http://schemas.openxmlformats.org/officeDocument/2006/relationships/image" Target="../media/image56.png"/><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dl.acm.org/doi/abs/10.1145/3027063.3053355" TargetMode="Externa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hyperlink" Target="https://syntagm.co.uk/design/articles/personastories-fullref.pdf" TargetMode="External"/><Relationship Id="rId5" Type="http://schemas.openxmlformats.org/officeDocument/2006/relationships/hyperlink" Target="https://dl.acm.org/doi/fullHtml/10.1145/2517668" TargetMode="External"/><Relationship Id="rId4" Type="http://schemas.openxmlformats.org/officeDocument/2006/relationships/image" Target="../media/image57.png"/></Relationships>
</file>

<file path=ppt/slides/_rels/slide13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0.sv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hyperlink" Target="https://www.velcro.com/original-thinking/our-story/" TargetMode="External"/><Relationship Id="rId4" Type="http://schemas.openxmlformats.org/officeDocument/2006/relationships/image" Target="../media/image58.png"/></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311.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4.jpeg"/><Relationship Id="rId1" Type="http://schemas.openxmlformats.org/officeDocument/2006/relationships/slideLayout" Target="../slideLayouts/slideLayout18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9.xml"/><Relationship Id="rId4" Type="http://schemas.openxmlformats.org/officeDocument/2006/relationships/image" Target="../media/image62.svg"/></Relationships>
</file>

<file path=ppt/slides/_rels/slide133.xml.rels><?xml version="1.0" encoding="UTF-8" standalone="yes"?>
<Relationships xmlns="http://schemas.openxmlformats.org/package/2006/relationships"><Relationship Id="rId8" Type="http://schemas.openxmlformats.org/officeDocument/2006/relationships/slide" Target="slide1810.xml"/><Relationship Id="rId3" Type="http://schemas.openxmlformats.org/officeDocument/2006/relationships/diagramLayout" Target="../diagrams/layout22.xml"/><Relationship Id="rId7" Type="http://schemas.openxmlformats.org/officeDocument/2006/relationships/image" Target="../media/image63.png"/><Relationship Id="rId2" Type="http://schemas.openxmlformats.org/officeDocument/2006/relationships/diagramData" Target="../diagrams/data22.xml"/><Relationship Id="rId1" Type="http://schemas.openxmlformats.org/officeDocument/2006/relationships/slideLayout" Target="../slideLayouts/slideLayout29.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9" Type="http://schemas.openxmlformats.org/officeDocument/2006/relationships/image" Target="../media/image110.png"/></Relationships>
</file>

<file path=ppt/slides/_rels/slide1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hyperlink" Target="https://www.medien.ifi.lmu.de/lehre/ss14/id/Day%202%20Sketching%20IxD.pdf"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hyperlink" Target="https://www.medien.ifi.lmu.de/lehre/ss14/id/Day%202%20Sketching%20IxD.pdf" TargetMode="External"/></Relationships>
</file>

<file path=ppt/slides/_rels/slide136.xml.rels><?xml version="1.0" encoding="UTF-8" standalone="yes"?>
<Relationships xmlns="http://schemas.openxmlformats.org/package/2006/relationships"><Relationship Id="rId8" Type="http://schemas.openxmlformats.org/officeDocument/2006/relationships/slide" Target="slide2110.xml"/><Relationship Id="rId3" Type="http://schemas.openxmlformats.org/officeDocument/2006/relationships/diagramLayout" Target="../diagrams/layout23.xml"/><Relationship Id="rId7" Type="http://schemas.openxmlformats.org/officeDocument/2006/relationships/image" Target="../media/image65.png"/><Relationship Id="rId2" Type="http://schemas.openxmlformats.org/officeDocument/2006/relationships/diagramData" Target="../diagrams/data23.xml"/><Relationship Id="rId1" Type="http://schemas.openxmlformats.org/officeDocument/2006/relationships/slideLayout" Target="../slideLayouts/slideLayout29.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 Id="rId9" Type="http://schemas.openxmlformats.org/officeDocument/2006/relationships/image" Target="../media/image130.png"/></Relationships>
</file>

<file path=ppt/slides/_rels/slide1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9.xml"/><Relationship Id="rId5" Type="http://schemas.openxmlformats.org/officeDocument/2006/relationships/hyperlink" Target="https://www.smashingmagazine.com/2016/08/running-a-ui-design-critique/" TargetMode="External"/><Relationship Id="rId4" Type="http://schemas.openxmlformats.org/officeDocument/2006/relationships/image" Target="../media/image66.jpeg"/></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45.jpeg"/><Relationship Id="rId4" Type="http://schemas.openxmlformats.org/officeDocument/2006/relationships/image" Target="../media/image3.jpg"/></Relationships>
</file>

<file path=ppt/slides/_rels/slide139.xml.rels><?xml version="1.0" encoding="UTF-8" standalone="yes"?>
<Relationships xmlns="http://schemas.openxmlformats.org/package/2006/relationships"><Relationship Id="rId3" Type="http://schemas.openxmlformats.org/officeDocument/2006/relationships/hyperlink" Target="https://www.interaction-design.org/literature/article/a-brief-history-of-the-origin-of-the-computer-icon" TargetMode="External"/><Relationship Id="rId2" Type="http://schemas.openxmlformats.org/officeDocument/2006/relationships/hyperlink" Target="https://en.wikipedia.org/wiki/Desktop_metaphor" TargetMode="Externa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slide" Target="slide2410.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demilked.com/bad-designs-architecture/"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245.png"/><Relationship Id="rId4" Type="http://schemas.openxmlformats.org/officeDocument/2006/relationships/slide" Target="slide2510.xml"/></Relationships>
</file>

<file path=ppt/slides/_rels/slide1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1410.xml.rels><?xml version="1.0" encoding="UTF-8" standalone="yes"?>
<Relationships xmlns="http://schemas.openxmlformats.org/package/2006/relationships"><Relationship Id="rId3" Type="http://schemas.openxmlformats.org/officeDocument/2006/relationships/hyperlink" Target="https://dl.acm.org/doi/abs/10.1145/3027063.3053355" TargetMode="External"/><Relationship Id="rId2" Type="http://schemas.openxmlformats.org/officeDocument/2006/relationships/image" Target="../media/image2.jpeg"/><Relationship Id="rId1" Type="http://schemas.openxmlformats.org/officeDocument/2006/relationships/slideLayout" Target="../slideLayouts/slideLayout180.xml"/><Relationship Id="rId6" Type="http://schemas.openxmlformats.org/officeDocument/2006/relationships/hyperlink" Target="https://syntagm.co.uk/design/articles/personastories-fullref.pdf" TargetMode="External"/><Relationship Id="rId5" Type="http://schemas.openxmlformats.org/officeDocument/2006/relationships/hyperlink" Target="https://dl.acm.org/doi/fullHtml/10.1145/2517668" TargetMode="External"/><Relationship Id="rId4" Type="http://schemas.openxmlformats.org/officeDocument/2006/relationships/image" Target="../media/image57.png"/></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interaction-design.org/literature/article/a-brief-history-of-the-origin-of-the-computer-icon" TargetMode="External"/><Relationship Id="rId2" Type="http://schemas.openxmlformats.org/officeDocument/2006/relationships/hyperlink" Target="https://en.wikipedia.org/wiki/Desktop_metaphor" TargetMode="Externa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45.jpe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9.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9.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511.xml.rels><?xml version="1.0" encoding="UTF-8" standalone="yes"?>
<Relationships xmlns="http://schemas.openxmlformats.org/package/2006/relationships"><Relationship Id="rId3" Type="http://schemas.openxmlformats.org/officeDocument/2006/relationships/hyperlink" Target="https://www.sciencedirect.com/science/article/abs/pii/S0920548917303860?casa_token=ik-r9TyGqk0AAAAA:eLIFtpjdtmmzJUr3tWWIPpLaIsOCmwrUzlge2Vc_zjdA1gQFSPaH8ZEIxFDmvwYrneF93dmoWg" TargetMode="External"/><Relationship Id="rId2" Type="http://schemas.openxmlformats.org/officeDocument/2006/relationships/hyperlink" Target="https://www.nngroup.com/articles/ten-usability-heuristics/" TargetMode="External"/><Relationship Id="rId1" Type="http://schemas.openxmlformats.org/officeDocument/2006/relationships/slideLayout" Target="../slideLayouts/slideLayout213.xml"/><Relationship Id="rId5" Type="http://schemas.openxmlformats.org/officeDocument/2006/relationships/image" Target="../media/image210.png"/><Relationship Id="rId4" Type="http://schemas.openxmlformats.org/officeDocument/2006/relationships/hyperlink" Target="https://www.sciencedirect.com/science/article/abs/pii/S0920548919300303" TargetMode="External"/></Relationships>
</file>

<file path=ppt/slides/_rels/slide1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1.jpeg"/></Relationships>
</file>

<file path=ppt/slides/_rels/slide154.xml.rels><?xml version="1.0" encoding="UTF-8" standalone="yes"?>
<Relationships xmlns="http://schemas.openxmlformats.org/package/2006/relationships"><Relationship Id="rId2" Type="http://schemas.openxmlformats.org/officeDocument/2006/relationships/hyperlink" Target="https://books.google.ro/books?hl=ro&amp;lr=&amp;id=ntWc13nSiNkC&amp;oi=fnd&amp;pg=PP2&amp;dq=Pervasive+information+architecture+software+engineering&amp;ots=mjMb6mLsqx&amp;sig=u_8B5D7xIhHlegv5m_bDJ7YAyVw&amp;redir_esc=y#v=onepage&amp;q=Pervasive%20information%20architecture%20software%20engineering&amp;f=false" TargetMode="Externa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72.png"/><Relationship Id="rId4" Type="http://schemas.openxmlformats.org/officeDocument/2006/relationships/hyperlink" Target="https://bootcamp.uxdesign.cc/elevating-ux-design-the-integral-role-of-ecosystem-thinking-fd5240a8364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hyperlink" Target="https://www.nngroup.com/articles/storyboards-visualize-ideas/"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hyperlink" Target="https://bootcamp.uxdesign.cc/storyboarding-user-flows-809d4fa38aba" TargetMode="External"/><Relationship Id="rId4" Type="http://schemas.openxmlformats.org/officeDocument/2006/relationships/image" Target="../media/image7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29.xml"/><Relationship Id="rId5" Type="http://schemas.openxmlformats.org/officeDocument/2006/relationships/hyperlink" Target="https://www.lucidchart.com/pages/wireframe" TargetMode="External"/><Relationship Id="rId4" Type="http://schemas.openxmlformats.org/officeDocument/2006/relationships/image" Target="../media/image76.sv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18" Type="http://schemas.openxmlformats.org/officeDocument/2006/relationships/hyperlink" Target="https://swagger.io/tools/swagger-ui/" TargetMode="External"/><Relationship Id="rId3" Type="http://schemas.openxmlformats.org/officeDocument/2006/relationships/image" Target="../media/image3.jpg"/><Relationship Id="rId7" Type="http://schemas.openxmlformats.org/officeDocument/2006/relationships/hyperlink" Target="https://www.mockflow.com/" TargetMode="External"/><Relationship Id="rId12" Type="http://schemas.openxmlformats.org/officeDocument/2006/relationships/image" Target="../media/image82.png"/><Relationship Id="rId17" Type="http://schemas.openxmlformats.org/officeDocument/2006/relationships/hyperlink" Target="https://www.postman.com/" TargetMode="External"/><Relationship Id="rId2" Type="http://schemas.openxmlformats.org/officeDocument/2006/relationships/image" Target="../media/image2.jpeg"/><Relationship Id="rId16" Type="http://schemas.openxmlformats.org/officeDocument/2006/relationships/hyperlink" Target="https://www.justinmind.com/" TargetMode="External"/><Relationship Id="rId20" Type="http://schemas.openxmlformats.org/officeDocument/2006/relationships/image" Target="../media/image86.png"/><Relationship Id="rId1" Type="http://schemas.openxmlformats.org/officeDocument/2006/relationships/slideLayout" Target="../slideLayouts/slideLayout20.xml"/><Relationship Id="rId6" Type="http://schemas.openxmlformats.org/officeDocument/2006/relationships/image" Target="../media/image78.png"/><Relationship Id="rId11" Type="http://schemas.openxmlformats.org/officeDocument/2006/relationships/hyperlink" Target="https://www.figma.com/" TargetMode="External"/><Relationship Id="rId5" Type="http://schemas.openxmlformats.org/officeDocument/2006/relationships/hyperlink" Target="https://miro.com/" TargetMode="External"/><Relationship Id="rId15" Type="http://schemas.openxmlformats.org/officeDocument/2006/relationships/image" Target="../media/image84.png"/><Relationship Id="rId10" Type="http://schemas.openxmlformats.org/officeDocument/2006/relationships/image" Target="../media/image81.png"/><Relationship Id="rId19" Type="http://schemas.openxmlformats.org/officeDocument/2006/relationships/image" Target="../media/image85.png"/><Relationship Id="rId4" Type="http://schemas.openxmlformats.org/officeDocument/2006/relationships/image" Target="../media/image77.png"/><Relationship Id="rId9" Type="http://schemas.openxmlformats.org/officeDocument/2006/relationships/hyperlink" Target="https://www.lucidchart.com/pages/" TargetMode="External"/><Relationship Id="rId14" Type="http://schemas.openxmlformats.org/officeDocument/2006/relationships/hyperlink" Target="https://www.diagrams.net/" TargetMode="External"/></Relationships>
</file>

<file path=ppt/slides/_rels/slide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45.jpeg"/><Relationship Id="rId4" Type="http://schemas.openxmlformats.org/officeDocument/2006/relationships/image" Target="../media/image3.jpg"/></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springboard.com/blog/design/difference-between-wireframes-prototypes-and-mockups-in-ux-design/" TargetMode="Externa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linkedin.com/pulse/what-difference-between-wireframe-mockup-prototype-riana-butler/" TargetMode="Externa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89.jpg"/><Relationship Id="rId5" Type="http://schemas.openxmlformats.org/officeDocument/2006/relationships/image" Target="../media/image45.jpeg"/><Relationship Id="rId4" Type="http://schemas.openxmlformats.org/officeDocument/2006/relationships/image" Target="../media/image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9.xml"/><Relationship Id="rId5" Type="http://schemas.openxmlformats.org/officeDocument/2006/relationships/hyperlink" Target="https://en.wikipedia.org/wiki/Typeface" TargetMode="External"/><Relationship Id="rId4" Type="http://schemas.openxmlformats.org/officeDocument/2006/relationships/image" Target="../media/image90.jpeg"/></Relationships>
</file>

<file path=ppt/slides/_rels/slide169.xml.rels><?xml version="1.0" encoding="UTF-8" standalone="yes"?>
<Relationships xmlns="http://schemas.openxmlformats.org/package/2006/relationships"><Relationship Id="rId8" Type="http://schemas.openxmlformats.org/officeDocument/2006/relationships/hyperlink" Target="https://uxdesign.cc/to-serif-or-not-to-serif-5446b8b54f4a" TargetMode="External"/><Relationship Id="rId3" Type="http://schemas.openxmlformats.org/officeDocument/2006/relationships/image" Target="../media/image3.jpg"/><Relationship Id="rId7" Type="http://schemas.openxmlformats.org/officeDocument/2006/relationships/hyperlink" Target="https://www.adobe.com/creativecloud/design/discover/serif-vs-sans-serif.html" TargetMode="Externa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hyperlink" Target="https://systemfontstack.com/" TargetMode="External"/><Relationship Id="rId5" Type="http://schemas.openxmlformats.org/officeDocument/2006/relationships/hyperlink" Target="https://en.wikipedia.org/wiki/Flash_of_unstyled_content" TargetMode="External"/><Relationship Id="rId4" Type="http://schemas.openxmlformats.org/officeDocument/2006/relationships/image" Target="../media/image90.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nngroup.com/articles/usability-101-introduction-to-usability/"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jpg"/><Relationship Id="rId7" Type="http://schemas.openxmlformats.org/officeDocument/2006/relationships/slide" Target="slide2810.xml"/><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image" Target="../media/image91.png"/><Relationship Id="rId5" Type="http://schemas.openxmlformats.org/officeDocument/2006/relationships/hyperlink" Target="https://typescale.com/?size" TargetMode="External"/><Relationship Id="rId4" Type="http://schemas.openxmlformats.org/officeDocument/2006/relationships/image" Target="../media/image90.jpeg"/></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172.xml.rels><?xml version="1.0" encoding="UTF-8" standalone="yes"?>
<Relationships xmlns="http://schemas.openxmlformats.org/package/2006/relationships"><Relationship Id="rId3" Type="http://schemas.openxmlformats.org/officeDocument/2006/relationships/hyperlink" Target="https://alistapart.com/articles" TargetMode="External"/><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image" Target="../media/image96.png"/><Relationship Id="rId5" Type="http://schemas.openxmlformats.org/officeDocument/2006/relationships/hyperlink" Target="https://www.learnui.design/blog/mobile-desktop-website-font-size-guidelines.html" TargetMode="External"/><Relationship Id="rId4" Type="http://schemas.openxmlformats.org/officeDocument/2006/relationships/image" Target="../media/image90.jpeg"/></Relationships>
</file>

<file path=ppt/slides/_rels/slide1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en.wikipedia.org/wiki/Pull-to-refresh"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17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jpg"/><Relationship Id="rId7" Type="http://schemas.openxmlformats.org/officeDocument/2006/relationships/hyperlink" Target="https://www.nngroup.com/articles/match-system-real-world/"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hyperlink" Target="https://www.nngroup.com/articles/flat-design/" TargetMode="External"/><Relationship Id="rId11" Type="http://schemas.openxmlformats.org/officeDocument/2006/relationships/image" Target="../media/image310.png"/><Relationship Id="rId5" Type="http://schemas.openxmlformats.org/officeDocument/2006/relationships/hyperlink" Target="https://www.zdnet.com/article/microsoft-design-language-the-newest-official-way-to-refer-to-metro/" TargetMode="External"/><Relationship Id="rId10" Type="http://schemas.openxmlformats.org/officeDocument/2006/relationships/slide" Target="slide341.xml"/><Relationship Id="rId4" Type="http://schemas.openxmlformats.org/officeDocument/2006/relationships/hyperlink" Target="https://www.interaction-design.org/literature/topics/flat-design" TargetMode="External"/><Relationship Id="rId9" Type="http://schemas.openxmlformats.org/officeDocument/2006/relationships/image" Target="../media/image99.png"/></Relationships>
</file>

<file path=ppt/slides/_rels/slide1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hyperlink" Target="https://citeseerx.ist.psu.edu/document?repid=rep1&amp;type=pdf&amp;doi=3087289229146fc344560478aac366e4977749c0" TargetMode="External"/></Relationships>
</file>

<file path=ppt/slides/_rels/slide17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jpg"/><Relationship Id="rId7" Type="http://schemas.openxmlformats.org/officeDocument/2006/relationships/image" Target="../media/image103.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hyperlink" Target="https://design.gs.com/foundation/interaction-states" TargetMode="External"/><Relationship Id="rId4" Type="http://schemas.openxmlformats.org/officeDocument/2006/relationships/hyperlink" Target="https://www.uxpin.com/studio/blog/button-states/" TargetMode="External"/><Relationship Id="rId9" Type="http://schemas.openxmlformats.org/officeDocument/2006/relationships/image" Target="../media/image10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ites.google.com/site/udinfopack/"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09.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8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8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0.xml"/><Relationship Id="rId5" Type="http://schemas.openxmlformats.org/officeDocument/2006/relationships/image" Target="../media/image64.png"/><Relationship Id="rId4" Type="http://schemas.openxmlformats.org/officeDocument/2006/relationships/hyperlink" Target="https://www.medien.ifi.lmu.de/lehre/ss14/id/Day%202%20Sketching%20IxD.pdf"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hyperlink" Target="https://www.w3schools.com/tags/att_input_type_number.asp"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justinmind.com/ui-design/drop-down-menu-ux"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hyperlink" Target="https://uxdesign.cc/toasts-or-snack-bars-design-organic-system-notifications-1236f2883023" TargetMode="External"/><Relationship Id="rId4" Type="http://schemas.openxmlformats.org/officeDocument/2006/relationships/hyperlink" Target="https://www.computerlanguage.com/results.php?definition=ohnosecond"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18.jpe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hyperlink" Target="https://www.nngroup.com/articles/mobile-ux-study-guide/" TargetMode="External"/><Relationship Id="rId5" Type="http://schemas.openxmlformats.org/officeDocument/2006/relationships/hyperlink" Target="https://developer.android.com/design/ui/mobile" TargetMode="External"/><Relationship Id="rId4" Type="http://schemas.openxmlformats.org/officeDocument/2006/relationships/hyperlink" Target="https://developer.apple.com/design/human-interface-guidelines" TargetMode="External"/></Relationships>
</file>

<file path=ppt/slides/_rels/slide1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89.jpg"/><Relationship Id="rId5" Type="http://schemas.openxmlformats.org/officeDocument/2006/relationships/image" Target="../media/image45.jpeg"/><Relationship Id="rId4" Type="http://schemas.openxmlformats.org/officeDocument/2006/relationships/image" Target="../media/image3.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sites.google.com/site/udinfopack/"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uxdesign.cc/analyzing-elevator-controls-using-nielsen-normans-usability-heuristics-53e385fa8003"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19.png"/></Relationships>
</file>

<file path=ppt/slides/_rels/slide1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20.png"/></Relationships>
</file>

<file path=ppt/slides/_rels/slide19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122.png"/><Relationship Id="rId4" Type="http://schemas.openxmlformats.org/officeDocument/2006/relationships/image" Target="../media/image121.png"/></Relationships>
</file>

<file path=ppt/slides/_rels/slide19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en.wikipedia.org/wiki/HTTP_cookie"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25.png"/></Relationships>
</file>

<file path=ppt/slides/_rels/slide1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hyperlink" Target="https://lawsofux.com/articles/2024/teslers-law/"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www.nngroup.com/articles/hamburger-menus/"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28.jpeg"/><Relationship Id="rId5" Type="http://schemas.openxmlformats.org/officeDocument/2006/relationships/hyperlink" Target="https://uxplanet.org/a-quick-guide-to-breadcrumb-navigation-why-do-breadcrumbs-matter-for-seo-fb7acb4134d4" TargetMode="External"/><Relationship Id="rId4" Type="http://schemas.openxmlformats.org/officeDocument/2006/relationships/hyperlink" Target="https://uxplanet.org/bottom-tab-bar-design-best-practices-ef3ee71de0fc"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uxmyths.com/post/931925744/myth-23-choices-should-always-be-limited-to-seven" TargetMode="External"/><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131.png"/><Relationship Id="rId4" Type="http://schemas.openxmlformats.org/officeDocument/2006/relationships/image" Target="../media/image129.png"/></Relationships>
</file>

<file path=ppt/slides/_rels/slide1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199.xml.rels><?xml version="1.0" encoding="UTF-8" standalone="yes"?>
<Relationships xmlns="http://schemas.openxmlformats.org/package/2006/relationships"><Relationship Id="rId8" Type="http://schemas.openxmlformats.org/officeDocument/2006/relationships/hyperlink" Target="https://en.wikipedia.org/wiki/Hyperlink" TargetMode="External"/><Relationship Id="rId3" Type="http://schemas.openxmlformats.org/officeDocument/2006/relationships/hyperlink" Target="https://www.nngroup.com/articles/guidelines-for-visualizing-links/" TargetMode="External"/><Relationship Id="rId7" Type="http://schemas.openxmlformats.org/officeDocument/2006/relationships/image" Target="../media/image135.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hyperlink" Target="https://www.ou.edu/class/webstudy/n4/old/N_Copying_a_Link.htm" TargetMode="External"/><Relationship Id="rId5" Type="http://schemas.openxmlformats.org/officeDocument/2006/relationships/image" Target="../media/image134.png"/><Relationship Id="rId4" Type="http://schemas.openxmlformats.org/officeDocument/2006/relationships/hyperlink" Target="https://www.nngroup.com/articles/better-link-labe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www.nngroup.com/articles/card-sorting-definition/" TargetMode="External"/><Relationship Id="rId7" Type="http://schemas.openxmlformats.org/officeDocument/2006/relationships/image" Target="../media/image137.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hyperlink" Target="https://www.nngroup.com/articles/personas-jobs-be-done/" TargetMode="External"/><Relationship Id="rId4" Type="http://schemas.openxmlformats.org/officeDocument/2006/relationships/hyperlink" Target="https://www.nngroup.com/articles/tree-testing/" TargetMode="External"/></Relationships>
</file>

<file path=ppt/slides/_rels/slide2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4.jpeg"/><Relationship Id="rId1" Type="http://schemas.openxmlformats.org/officeDocument/2006/relationships/slideLayout" Target="../slideLayouts/slideLayout212.xml"/><Relationship Id="rId4" Type="http://schemas.openxmlformats.org/officeDocument/2006/relationships/image" Target="../media/image192.svg"/></Relationships>
</file>

<file path=ppt/slides/_rels/slide2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89.jpg"/><Relationship Id="rId5" Type="http://schemas.openxmlformats.org/officeDocument/2006/relationships/image" Target="../media/image45.jpeg"/><Relationship Id="rId4" Type="http://schemas.openxmlformats.org/officeDocument/2006/relationships/image" Target="../media/image3.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140.png"/><Relationship Id="rId4" Type="http://schemas.openxmlformats.org/officeDocument/2006/relationships/image" Target="../media/image139.png"/></Relationships>
</file>

<file path=ppt/slides/_rels/slide20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3.jpg"/><Relationship Id="rId7" Type="http://schemas.openxmlformats.org/officeDocument/2006/relationships/image" Target="../media/image143.pn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www.nngroup.com/articles/icon-usability/"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6.pn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45.png"/><Relationship Id="rId5" Type="http://schemas.openxmlformats.org/officeDocument/2006/relationships/hyperlink" Target="https://www.nngroup.com/articles/bad-icons/" TargetMode="External"/><Relationship Id="rId4" Type="http://schemas.openxmlformats.org/officeDocument/2006/relationships/hyperlink" Target="https://www.nngroup.com/articles/icon-testing/?lm=icon-text-labels&amp;pt=youtubevideo"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9.pn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hyperlink" Target="https://www.nngroup.com/articles/icon-usability/"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50.png"/></Relationships>
</file>

<file path=ppt/slides/_rels/slide2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151.png"/><Relationship Id="rId4" Type="http://schemas.openxmlformats.org/officeDocument/2006/relationships/hyperlink" Target="https://www.nngroup.com/articles/transactional-and-confirmation-email/" TargetMode="External"/></Relationships>
</file>

<file path=ppt/slides/_rels/slide21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0.xml"/><Relationship Id="rId5" Type="http://schemas.openxmlformats.org/officeDocument/2006/relationships/hyperlink" Target="https://www.smashingmagazine.com/2016/08/running-a-ui-design-critique/" TargetMode="External"/><Relationship Id="rId4" Type="http://schemas.openxmlformats.org/officeDocument/2006/relationships/image" Target="../media/image6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3.jpg"/><Relationship Id="rId7" Type="http://schemas.openxmlformats.org/officeDocument/2006/relationships/hyperlink" Target="https://www.troyhunt.com/the-cobra-effect-that-is-disabling/" TargetMode="External"/><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hyperlink" Target="https://medium.com/@flik185/designing-a-better-password-input-field-140446e0ed08" TargetMode="External"/><Relationship Id="rId5" Type="http://schemas.openxmlformats.org/officeDocument/2006/relationships/hyperlink" Target="https://www.nngroup.com/articles/password-creation/" TargetMode="External"/><Relationship Id="rId4" Type="http://schemas.openxmlformats.org/officeDocument/2006/relationships/hyperlink" Target="https://www.nngroup.com/articles/passwords-memory/"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53.png"/></Relationships>
</file>

<file path=ppt/slides/_rels/slide2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hyperlink" Target="https://www.interaction-design.org/literature/article/ui-animation-how-to-apply-disney-s-12-principles-of-animation-to-ui-design" TargetMode="External"/><Relationship Id="rId5" Type="http://schemas.openxmlformats.org/officeDocument/2006/relationships/image" Target="../media/image154.png"/><Relationship Id="rId4" Type="http://schemas.openxmlformats.org/officeDocument/2006/relationships/hyperlink" Target="https://www.interaction-design.org/literature/topics/interaction-design"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55.png"/></Relationships>
</file>

<file path=ppt/slides/_rels/slide2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57.png"/></Relationships>
</file>

<file path=ppt/slides/_rels/slide2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159.png"/><Relationship Id="rId4" Type="http://schemas.openxmlformats.org/officeDocument/2006/relationships/image" Target="../media/image158.png"/></Relationships>
</file>

<file path=ppt/slides/_rels/slide2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hyperlink" Target="https://www.nngroup.com/articles/web-form-design/" TargetMode="External"/><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hyperlink" Target="https://www.w3.org/WAI/WCAG21/Techniques/general/G85" TargetMode="External"/><Relationship Id="rId4" Type="http://schemas.openxmlformats.org/officeDocument/2006/relationships/image" Target="../media/image160.png"/></Relationships>
</file>

<file path=ppt/slides/_rels/slide2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5" Type="http://schemas.openxmlformats.org/officeDocument/2006/relationships/image" Target="../media/image162.png"/><Relationship Id="rId4" Type="http://schemas.openxmlformats.org/officeDocument/2006/relationships/image" Target="../media/image161.png"/></Relationships>
</file>

<file path=ppt/slides/_rels/slide2210.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4.jpeg"/><Relationship Id="rId1" Type="http://schemas.openxmlformats.org/officeDocument/2006/relationships/slideLayout" Target="../slideLayouts/slideLayout212.xml"/></Relationships>
</file>

<file path=ppt/slides/_rels/slide2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63.png"/></Relationships>
</file>

<file path=ppt/slides/_rels/slide22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hyperlink" Target="https://www.nngroup.com/articles/progress-indicators/" TargetMode="External"/><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89.jpg"/><Relationship Id="rId5" Type="http://schemas.openxmlformats.org/officeDocument/2006/relationships/image" Target="../media/image45.jpeg"/><Relationship Id="rId4" Type="http://schemas.openxmlformats.org/officeDocument/2006/relationships/image" Target="../media/image3.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hyperlink" Target="https://www.nngroup.com/articles/breadcrumbs/" TargetMode="External"/><Relationship Id="rId4" Type="http://schemas.openxmlformats.org/officeDocument/2006/relationships/hyperlink" Target="https://www.nngroup.com/articles/breadcrumb-navigation-useful/"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hyperlink" Target="https://www.nngroup.com/articles/journey-mapping-101/" TargetMode="External"/><Relationship Id="rId4" Type="http://schemas.openxmlformats.org/officeDocument/2006/relationships/hyperlink" Target="https://www.nngroup.com/articles/personas-jobs-be-done/"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166.png"/></Relationships>
</file>

<file path=ppt/slides/_rels/slide238.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www.algolia.com/blog/ux/search-filter-ux-best-practices/"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www.nngroup.com/articles/mobile-microsessions/"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bootcamp.uxdesign.cc/show-dont-tell-1b1882d2fbe" TargetMode="External"/></Relationships>
</file>

<file path=ppt/slides/_rels/slide241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jpeg"/><Relationship Id="rId1" Type="http://schemas.openxmlformats.org/officeDocument/2006/relationships/slideLayout" Target="../slideLayouts/slideLayout211.xml"/><Relationship Id="rId5" Type="http://schemas.openxmlformats.org/officeDocument/2006/relationships/image" Target="../media/image245.png"/><Relationship Id="rId4" Type="http://schemas.openxmlformats.org/officeDocument/2006/relationships/slide" Target="slide2510.xml"/></Relationships>
</file>

<file path=ppt/slides/_rels/slide241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4.jpeg"/><Relationship Id="rId1" Type="http://schemas.openxmlformats.org/officeDocument/2006/relationships/slideLayout" Target="../slideLayouts/slideLayout212.xml"/><Relationship Id="rId4" Type="http://schemas.openxmlformats.org/officeDocument/2006/relationships/image" Target="../media/image197.svg"/></Relationships>
</file>

<file path=ppt/slides/_rels/slide242.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3" Type="http://schemas.openxmlformats.org/officeDocument/2006/relationships/hyperlink" Target="https://www.w3.org/TR/WCAG21/"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hyperlink" Target="https://www.w3schools.com/accessibility/index.php" TargetMode="External"/><Relationship Id="rId4" Type="http://schemas.openxmlformats.org/officeDocument/2006/relationships/hyperlink" Target="https://en.wikipedia.org/wiki/Web_Content_Accessibility_Guidelines" TargetMode="External"/></Relationships>
</file>

<file path=ppt/slides/_rels/slide245.xml.rels><?xml version="1.0" encoding="UTF-8" standalone="yes"?>
<Relationships xmlns="http://schemas.openxmlformats.org/package/2006/relationships"><Relationship Id="rId3" Type="http://schemas.openxmlformats.org/officeDocument/2006/relationships/hyperlink" Target="https://www.w3.org/WAI/WCAG21/Understanding/contrast-minimum.html"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68.png"/><Relationship Id="rId5" Type="http://schemas.openxmlformats.org/officeDocument/2006/relationships/hyperlink" Target="https://www.siegemedia.com/contrast-ratio" TargetMode="External"/><Relationship Id="rId4" Type="http://schemas.openxmlformats.org/officeDocument/2006/relationships/hyperlink" Target="https://www.nngroup.com/articles/principles-visual-design/" TargetMode="External"/></Relationships>
</file>

<file path=ppt/slides/_rels/slide246.xml.rels><?xml version="1.0" encoding="UTF-8" standalone="yes"?>
<Relationships xmlns="http://schemas.openxmlformats.org/package/2006/relationships"><Relationship Id="rId3" Type="http://schemas.openxmlformats.org/officeDocument/2006/relationships/hyperlink" Target="https://www.nngroup.com/articles/flat-design/" TargetMode="External"/><Relationship Id="rId7" Type="http://schemas.openxmlformats.org/officeDocument/2006/relationships/image" Target="../media/image170.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169.png"/><Relationship Id="rId5" Type="http://schemas.openxmlformats.org/officeDocument/2006/relationships/hyperlink" Target="https://www.nngroup.com/articles/brutalism-antidesign/" TargetMode="External"/><Relationship Id="rId4" Type="http://schemas.openxmlformats.org/officeDocument/2006/relationships/hyperlink" Target="https://www.interaction-design.org/literature/topics/flat-design"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172.png"/></Relationships>
</file>

<file path=ppt/slides/_rels/slide2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174.png"/></Relationships>
</file>

<file path=ppt/slides/_rels/slide24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webaim.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178.png"/><Relationship Id="rId4" Type="http://schemas.openxmlformats.org/officeDocument/2006/relationships/image" Target="../media/image177.png"/></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5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10.xml"/></Relationships>
</file>

<file path=ppt/slides/_rels/slide25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hyperlink" Target="https://www.nngroup.com/articles/touch-target-size/" TargetMode="External"/><Relationship Id="rId7" Type="http://schemas.openxmlformats.org/officeDocument/2006/relationships/image" Target="../media/image182.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hyperlink" Target="https://developer.apple.com/design/human-interface-guidelines/accessibility" TargetMode="External"/><Relationship Id="rId5" Type="http://schemas.openxmlformats.org/officeDocument/2006/relationships/hyperlink" Target="https://developer.android.com/guide/topics/ui/accessibility/apps" TargetMode="External"/><Relationship Id="rId4" Type="http://schemas.openxmlformats.org/officeDocument/2006/relationships/hyperlink" Target="https://www.interaction-design.org/literature/article/how-to-use-tappability-affordances"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25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nngroup.com/videos/jakobs-law-internet-ux/" TargetMode="External"/><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hyperlink" Target="https://www.nngroup.com/articles/modal-nonmodal-dialog/" TargetMode="External"/><Relationship Id="rId5" Type="http://schemas.openxmlformats.org/officeDocument/2006/relationships/hyperlink" Target="https://www.nngroup.com/articles/the-power-of-defaults/" TargetMode="External"/><Relationship Id="rId4" Type="http://schemas.openxmlformats.org/officeDocument/2006/relationships/hyperlink" Target="https://www.nngroup.com/articles/search-visible-and-simple/" TargetMode="External"/></Relationships>
</file>

<file path=ppt/slides/_rels/slide2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610.xml.rels><?xml version="1.0" encoding="UTF-8" standalone="yes"?>
<Relationships xmlns="http://schemas.openxmlformats.org/package/2006/relationships"><Relationship Id="rId8" Type="http://schemas.openxmlformats.org/officeDocument/2006/relationships/hyperlink" Target="https://ux.princeton.edu/document/30" TargetMode="External"/><Relationship Id="rId3" Type="http://schemas.openxmlformats.org/officeDocument/2006/relationships/hyperlink" Target="http://intranet.di.unisa.it/~delmal/research/usability/TLT.pdf" TargetMode="External"/><Relationship Id="rId7" Type="http://schemas.openxmlformats.org/officeDocument/2006/relationships/hyperlink" Target="https://www.nngroup.com/articles/usability-testing-101/" TargetMode="External"/><Relationship Id="rId2" Type="http://schemas.openxmlformats.org/officeDocument/2006/relationships/hyperlink" Target="https://dl.acm.org/doi/pdf/10.1145/57167.57203" TargetMode="External"/><Relationship Id="rId1" Type="http://schemas.openxmlformats.org/officeDocument/2006/relationships/slideLayout" Target="../slideLayouts/slideLayout212.xml"/><Relationship Id="rId6" Type="http://schemas.openxmlformats.org/officeDocument/2006/relationships/hyperlink" Target="https://blogs.fu-berlin.de/hci2023/files/2023/07/Test-Observation-Coding-Form.pdf" TargetMode="External"/><Relationship Id="rId5" Type="http://schemas.openxmlformats.org/officeDocument/2006/relationships/hyperlink" Target="https://www.usability.gov/how-to-and-tools/methods/system-usability-scale.html" TargetMode="External"/><Relationship Id="rId4" Type="http://schemas.openxmlformats.org/officeDocument/2006/relationships/hyperlink" Target="https://citeseerx.ist.psu.edu/document?repid=rep1&amp;type=pdf&amp;doi=48d2c0c854297ece0507a233bce4bbee509dd16f" TargetMode="External"/></Relationships>
</file>

<file path=ppt/slides/_rels/slide2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1.xml"/><Relationship Id="rId5" Type="http://schemas.openxmlformats.org/officeDocument/2006/relationships/image" Target="../media/image71.png"/><Relationship Id="rId4" Type="http://schemas.openxmlformats.org/officeDocument/2006/relationships/slide" Target="slide810.xml"/></Relationships>
</file>

<file path=ppt/slides/_rels/slide26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6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1.xml"/></Relationships>
</file>

<file path=ppt/slides/_rels/slide26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jpeg"/><Relationship Id="rId1" Type="http://schemas.openxmlformats.org/officeDocument/2006/relationships/slideLayout" Target="../slideLayouts/slideLayout31.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2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6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4.jpeg"/><Relationship Id="rId1" Type="http://schemas.openxmlformats.org/officeDocument/2006/relationships/slideLayout" Target="../slideLayouts/slideLayout47.xml"/><Relationship Id="rId5" Type="http://schemas.openxmlformats.org/officeDocument/2006/relationships/image" Target="../media/image910.png"/><Relationship Id="rId4" Type="http://schemas.openxmlformats.org/officeDocument/2006/relationships/slide" Target="slide1311.xml"/></Relationships>
</file>

<file path=ppt/slides/_rels/slide269.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4.jpeg"/><Relationship Id="rId1" Type="http://schemas.openxmlformats.org/officeDocument/2006/relationships/slideLayout" Target="../slideLayouts/slideLayout4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4.jpeg"/><Relationship Id="rId1" Type="http://schemas.openxmlformats.org/officeDocument/2006/relationships/slideLayout" Target="../slideLayouts/slideLayout47.xml"/></Relationships>
</file>

<file path=ppt/slides/_rels/slide2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7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4.jpeg"/><Relationship Id="rId1" Type="http://schemas.openxmlformats.org/officeDocument/2006/relationships/slideLayout" Target="../slideLayouts/slideLayout38.xml"/></Relationships>
</file>

<file path=ppt/slides/_rels/slide27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jpeg"/><Relationship Id="rId1" Type="http://schemas.openxmlformats.org/officeDocument/2006/relationships/slideLayout" Target="../slideLayouts/slideLayout31.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1210.png"/><Relationship Id="rId4" Type="http://schemas.openxmlformats.org/officeDocument/2006/relationships/diagramLayout" Target="../diagrams/layout31.xml"/><Relationship Id="rId9" Type="http://schemas.openxmlformats.org/officeDocument/2006/relationships/slide" Target="slide2010.xml"/></Relationships>
</file>

<file path=ppt/slides/_rels/slide2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4.jpeg"/><Relationship Id="rId1" Type="http://schemas.openxmlformats.org/officeDocument/2006/relationships/slideLayout" Target="../slideLayouts/slideLayout31.xml"/><Relationship Id="rId4" Type="http://schemas.openxmlformats.org/officeDocument/2006/relationships/image" Target="../media/image192.svg"/></Relationships>
</file>

<file path=ppt/slides/_rels/slide27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2.jpeg"/><Relationship Id="rId1" Type="http://schemas.openxmlformats.org/officeDocument/2006/relationships/slideLayout" Target="../slideLayouts/slideLayout31.xml"/><Relationship Id="rId6" Type="http://schemas.openxmlformats.org/officeDocument/2006/relationships/diagramColors" Target="../diagrams/colors32.xml"/><Relationship Id="rId5" Type="http://schemas.openxmlformats.org/officeDocument/2006/relationships/diagramQuickStyle" Target="../diagrams/quickStyle32.xml"/><Relationship Id="rId10" Type="http://schemas.openxmlformats.org/officeDocument/2006/relationships/image" Target="../media/image1510.png"/><Relationship Id="rId4" Type="http://schemas.openxmlformats.org/officeDocument/2006/relationships/diagramLayout" Target="../diagrams/layout32.xml"/><Relationship Id="rId9" Type="http://schemas.openxmlformats.org/officeDocument/2006/relationships/slide" Target="slide2210.xml"/></Relationships>
</file>

<file path=ppt/slides/_rels/slide27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7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jpeg"/><Relationship Id="rId1" Type="http://schemas.openxmlformats.org/officeDocument/2006/relationships/slideLayout" Target="../slideLayouts/slideLayout31.xml"/><Relationship Id="rId6" Type="http://schemas.openxmlformats.org/officeDocument/2006/relationships/diagramColors" Target="../diagrams/colors33.xml"/><Relationship Id="rId5" Type="http://schemas.openxmlformats.org/officeDocument/2006/relationships/diagramQuickStyle" Target="../diagrams/quickStyle33.xml"/><Relationship Id="rId10" Type="http://schemas.openxmlformats.org/officeDocument/2006/relationships/image" Target="../media/image1700.png"/><Relationship Id="rId4" Type="http://schemas.openxmlformats.org/officeDocument/2006/relationships/diagramLayout" Target="../diagrams/layout33.xml"/><Relationship Id="rId9" Type="http://schemas.openxmlformats.org/officeDocument/2006/relationships/slide" Target="slide241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4.jpeg"/><Relationship Id="rId1" Type="http://schemas.openxmlformats.org/officeDocument/2006/relationships/slideLayout" Target="../slideLayouts/slideLayout31.xml"/><Relationship Id="rId4" Type="http://schemas.openxmlformats.org/officeDocument/2006/relationships/image" Target="../media/image197.svg"/></Relationships>
</file>

<file path=ppt/slides/_rels/slide281.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2.jpeg"/><Relationship Id="rId1" Type="http://schemas.openxmlformats.org/officeDocument/2006/relationships/slideLayout" Target="../slideLayouts/slideLayout31.xml"/><Relationship Id="rId6" Type="http://schemas.openxmlformats.org/officeDocument/2006/relationships/diagramColors" Target="../diagrams/colors34.xml"/><Relationship Id="rId5" Type="http://schemas.openxmlformats.org/officeDocument/2006/relationships/diagramQuickStyle" Target="../diagrams/quickStyle34.xml"/><Relationship Id="rId10" Type="http://schemas.openxmlformats.org/officeDocument/2006/relationships/image" Target="../media/image200.png"/><Relationship Id="rId4" Type="http://schemas.openxmlformats.org/officeDocument/2006/relationships/diagramLayout" Target="../diagrams/layout34.xml"/><Relationship Id="rId9" Type="http://schemas.openxmlformats.org/officeDocument/2006/relationships/slide" Target="slide2610.xml"/></Relationships>
</file>

<file path=ppt/slides/_rels/slide28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0.xml"/><Relationship Id="rId4" Type="http://schemas.openxmlformats.org/officeDocument/2006/relationships/image" Target="../media/image94.png"/></Relationships>
</file>

<file path=ppt/slides/_rels/slide282.xml.rels><?xml version="1.0" encoding="UTF-8" standalone="yes"?>
<Relationships xmlns="http://schemas.openxmlformats.org/package/2006/relationships"><Relationship Id="rId8" Type="http://schemas.openxmlformats.org/officeDocument/2006/relationships/hyperlink" Target="https://ux.princeton.edu/document/30" TargetMode="External"/><Relationship Id="rId3" Type="http://schemas.openxmlformats.org/officeDocument/2006/relationships/hyperlink" Target="http://intranet.di.unisa.it/~delmal/research/usability/TLT.pdf" TargetMode="External"/><Relationship Id="rId7" Type="http://schemas.openxmlformats.org/officeDocument/2006/relationships/hyperlink" Target="https://www.nngroup.com/articles/usability-testing-101/" TargetMode="External"/><Relationship Id="rId2" Type="http://schemas.openxmlformats.org/officeDocument/2006/relationships/hyperlink" Target="https://dl.acm.org/doi/pdf/10.1145/57167.57203" TargetMode="External"/><Relationship Id="rId1" Type="http://schemas.openxmlformats.org/officeDocument/2006/relationships/slideLayout" Target="../slideLayouts/slideLayout31.xml"/><Relationship Id="rId6" Type="http://schemas.openxmlformats.org/officeDocument/2006/relationships/hyperlink" Target="https://blogs.fu-berlin.de/hci2023/files/2023/07/Test-Observation-Coding-Form.pdf" TargetMode="External"/><Relationship Id="rId5" Type="http://schemas.openxmlformats.org/officeDocument/2006/relationships/hyperlink" Target="https://www.usability.gov/how-to-and-tools/methods/system-usability-scale.html" TargetMode="External"/><Relationship Id="rId4" Type="http://schemas.openxmlformats.org/officeDocument/2006/relationships/hyperlink" Target="https://citeseerx.ist.psu.edu/document?repid=rep1&amp;type=pdf&amp;doi=48d2c0c854297ece0507a233bce4bbee509dd16f"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www.sciencedirect.com/book/9780124157811/measuring-the-user-experience" TargetMode="External"/><Relationship Id="rId1" Type="http://schemas.openxmlformats.org/officeDocument/2006/relationships/slideLayout" Target="../slideLayouts/slideLayout31.xml"/><Relationship Id="rId4" Type="http://schemas.openxmlformats.org/officeDocument/2006/relationships/image" Target="../media/image200.svg"/></Relationships>
</file>

<file path=ppt/slides/_rels/slide284.xml.rels><?xml version="1.0" encoding="UTF-8" standalone="yes"?>
<Relationships xmlns="http://schemas.openxmlformats.org/package/2006/relationships"><Relationship Id="rId3" Type="http://schemas.openxmlformats.org/officeDocument/2006/relationships/hyperlink" Target="https://www.researchgate.net/profile/Marc-Hassenzahl/publication/200085886_AttrakDiff_Ein_Fragebogen_zur_Messung_wahrgenommener_hedonischer_und_pragmatischer_Qualitat/links/5cc2b9bb92851c8d22050d2d/AttrakDiff-Ein-Fragebogen-zur-Messung-wahrgenommener-hedonischer-und-pragmatischer-Qualitaet.pdf" TargetMode="External"/><Relationship Id="rId2" Type="http://schemas.openxmlformats.org/officeDocument/2006/relationships/hyperlink" Target="https://attrakdiff.de/index-en.html" TargetMode="External"/><Relationship Id="rId1" Type="http://schemas.openxmlformats.org/officeDocument/2006/relationships/slideLayout" Target="../slideLayouts/slideLayout31.xml"/><Relationship Id="rId6" Type="http://schemas.openxmlformats.org/officeDocument/2006/relationships/hyperlink" Target="https://www.kompetenzzentrum-usability.digital/kos/WNetz?art=File.download&amp;id=1296&amp;name=AttrakDiff_EN_UID.pdf" TargetMode="External"/><Relationship Id="rId5" Type="http://schemas.openxmlformats.org/officeDocument/2006/relationships/hyperlink" Target="https://citeseerx.ist.psu.edu/document?repid=rep1&amp;type=pdf&amp;doi=b06bfdb30d34862f9a74fcc338d2cf7b92b697db" TargetMode="External"/><Relationship Id="rId4" Type="http://schemas.openxmlformats.org/officeDocument/2006/relationships/hyperlink" Target="https://dl.acm.org/doi/pdf/10.1145/332040.332432" TargetMode="External"/></Relationships>
</file>

<file path=ppt/slides/_rels/slide2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7.xml.rels><?xml version="1.0" encoding="UTF-8" standalone="yes"?>
<Relationships xmlns="http://schemas.openxmlformats.org/package/2006/relationships"><Relationship Id="rId2" Type="http://schemas.openxmlformats.org/officeDocument/2006/relationships/hyperlink" Target="https://citeseerx.ist.psu.edu/document?repid=rep1&amp;type=pdf&amp;doi=5340ef8a91900840263a4036b0433a389b7097b2" TargetMode="External"/><Relationship Id="rId1" Type="http://schemas.openxmlformats.org/officeDocument/2006/relationships/slideLayout" Target="../slideLayouts/slideLayout31.xml"/></Relationships>
</file>

<file path=ppt/slides/_rels/slide2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91.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4.jpeg"/><Relationship Id="rId1" Type="http://schemas.openxmlformats.org/officeDocument/2006/relationships/slideLayout" Target="../slideLayouts/slideLayout47.xml"/></Relationships>
</file>

<file path=ppt/slides/_rels/slide29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9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4.jpeg"/><Relationship Id="rId1" Type="http://schemas.openxmlformats.org/officeDocument/2006/relationships/slideLayout" Target="../slideLayouts/slideLayout47.xml"/></Relationships>
</file>

<file path=ppt/slides/_rels/slide294.xml.rels><?xml version="1.0" encoding="UTF-8" standalone="yes"?>
<Relationships xmlns="http://schemas.openxmlformats.org/package/2006/relationships"><Relationship Id="rId3" Type="http://schemas.openxmlformats.org/officeDocument/2006/relationships/hyperlink" Target="https://www.sciencedirect.com/science/article/abs/pii/B9780444705365500415" TargetMode="External"/><Relationship Id="rId2" Type="http://schemas.openxmlformats.org/officeDocument/2006/relationships/image" Target="../media/image204.png"/><Relationship Id="rId1" Type="http://schemas.openxmlformats.org/officeDocument/2006/relationships/slideLayout" Target="../slideLayouts/slideLayout31.xml"/></Relationships>
</file>

<file path=ppt/slides/_rels/slide29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link.springer.com/chapter/10.1007/978-3-319-58634-2_37" TargetMode="External"/><Relationship Id="rId1" Type="http://schemas.openxmlformats.org/officeDocument/2006/relationships/slideLayout" Target="../slideLayouts/slideLayout31.xml"/></Relationships>
</file>

<file path=ppt/slides/_rels/slide2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9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9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2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301.xml.rels><?xml version="1.0" encoding="UTF-8" standalone="yes"?>
<Relationships xmlns="http://schemas.openxmlformats.org/package/2006/relationships"><Relationship Id="rId3" Type="http://schemas.openxmlformats.org/officeDocument/2006/relationships/slide" Target="slide1511.xml"/><Relationship Id="rId2" Type="http://schemas.openxmlformats.org/officeDocument/2006/relationships/image" Target="../media/image209.png"/><Relationship Id="rId1" Type="http://schemas.openxmlformats.org/officeDocument/2006/relationships/slideLayout" Target="../slideLayouts/slideLayout31.xml"/><Relationship Id="rId4" Type="http://schemas.openxmlformats.org/officeDocument/2006/relationships/image" Target="../media/image1310.png"/></Relationships>
</file>

<file path=ppt/slides/_rels/slide302.xml.rels><?xml version="1.0" encoding="UTF-8" standalone="yes"?>
<Relationships xmlns="http://schemas.openxmlformats.org/package/2006/relationships"><Relationship Id="rId3" Type="http://schemas.openxmlformats.org/officeDocument/2006/relationships/hyperlink" Target="https://www.sciencedirect.com/science/article/abs/pii/S0920548917303860?casa_token=ik-r9TyGqk0AAAAA:eLIFtpjdtmmzJUr3tWWIPpLaIsOCmwrUzlge2Vc_zjdA1gQFSPaH8ZEIxFDmvwYrneF93dmoWg" TargetMode="External"/><Relationship Id="rId2" Type="http://schemas.openxmlformats.org/officeDocument/2006/relationships/hyperlink" Target="https://www.nngroup.com/articles/ten-usability-heuristics/" TargetMode="External"/><Relationship Id="rId1" Type="http://schemas.openxmlformats.org/officeDocument/2006/relationships/slideLayout" Target="../slideLayouts/slideLayout31.xml"/><Relationship Id="rId5" Type="http://schemas.openxmlformats.org/officeDocument/2006/relationships/image" Target="../media/image210.png"/><Relationship Id="rId4" Type="http://schemas.openxmlformats.org/officeDocument/2006/relationships/hyperlink" Target="https://www.sciencedirect.com/science/article/abs/pii/S0920548919300303"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3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30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4.jpeg"/><Relationship Id="rId1" Type="http://schemas.openxmlformats.org/officeDocument/2006/relationships/slideLayout" Target="../slideLayouts/slideLayout31.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213.png"/></Relationships>
</file>

<file path=ppt/slides/_rels/slide30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4.jpeg"/><Relationship Id="rId1" Type="http://schemas.openxmlformats.org/officeDocument/2006/relationships/slideLayout" Target="../slideLayouts/slideLayout36.xml"/></Relationships>
</file>

<file path=ppt/slides/_rels/slide3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308.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3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3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9.xml"/></Relationships>
</file>

<file path=ppt/slides/_rels/slide31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4.jpeg"/><Relationship Id="rId1" Type="http://schemas.openxmlformats.org/officeDocument/2006/relationships/slideLayout" Target="../slideLayouts/slideLayout49.xml"/><Relationship Id="rId4" Type="http://schemas.openxmlformats.org/officeDocument/2006/relationships/image" Target="../media/image217.png"/></Relationships>
</file>

<file path=ppt/slides/_rels/slide313.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image" Target="../media/image4.jpeg"/><Relationship Id="rId1" Type="http://schemas.openxmlformats.org/officeDocument/2006/relationships/slideLayout" Target="../slideLayouts/slideLayout59.xml"/></Relationships>
</file>

<file path=ppt/slides/_rels/slide31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9.xml"/></Relationships>
</file>

<file path=ppt/slides/_rels/slide3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4.jpeg"/><Relationship Id="rId1" Type="http://schemas.openxmlformats.org/officeDocument/2006/relationships/slideLayout" Target="../slideLayouts/slideLayout59.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316.xml.rels><?xml version="1.0" encoding="UTF-8" standalone="yes"?>
<Relationships xmlns="http://schemas.openxmlformats.org/package/2006/relationships"><Relationship Id="rId3" Type="http://schemas.openxmlformats.org/officeDocument/2006/relationships/hyperlink" Target="https://www.ranker.com/list/confusing-road-signs/nathandavidson" TargetMode="External"/><Relationship Id="rId2" Type="http://schemas.openxmlformats.org/officeDocument/2006/relationships/image" Target="../media/image225.png"/><Relationship Id="rId1" Type="http://schemas.openxmlformats.org/officeDocument/2006/relationships/slideLayout" Target="../slideLayouts/slideLayout49.xml"/></Relationships>
</file>

<file path=ppt/slides/_rels/slide31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4.jpeg"/><Relationship Id="rId1" Type="http://schemas.openxmlformats.org/officeDocument/2006/relationships/slideLayout" Target="../slideLayouts/slideLayout49.xml"/><Relationship Id="rId4" Type="http://schemas.openxmlformats.org/officeDocument/2006/relationships/hyperlink" Target="https://www.pixelfridge.digital/what-are-affordances-and-why-do-they-matter/" TargetMode="External"/></Relationships>
</file>

<file path=ppt/slides/_rels/slide321.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2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4.jpeg"/><Relationship Id="rId1" Type="http://schemas.openxmlformats.org/officeDocument/2006/relationships/slideLayout" Target="../slideLayouts/slideLayout49.xml"/><Relationship Id="rId4" Type="http://schemas.openxmlformats.org/officeDocument/2006/relationships/image" Target="../media/image233.jpg"/></Relationships>
</file>

<file path=ppt/slides/_rels/slide32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4.jpeg"/><Relationship Id="rId1" Type="http://schemas.openxmlformats.org/officeDocument/2006/relationships/slideLayout" Target="../slideLayouts/slideLayout49.xml"/><Relationship Id="rId5" Type="http://schemas.openxmlformats.org/officeDocument/2006/relationships/hyperlink" Target="https://lawsofux.com/fittss-law/" TargetMode="External"/><Relationship Id="rId4" Type="http://schemas.openxmlformats.org/officeDocument/2006/relationships/hyperlink" Target="https://www.nngroup.com/articles/fitts-law/" TargetMode="External"/></Relationships>
</file>

<file path=ppt/slides/_rels/slide32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9.xml"/></Relationships>
</file>

<file path=ppt/slides/_rels/slide32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9.xml"/></Relationships>
</file>

<file path=ppt/slides/_rels/slide32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1.png"/><Relationship Id="rId1" Type="http://schemas.openxmlformats.org/officeDocument/2006/relationships/slideLayout" Target="../slideLayouts/slideLayout4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3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49.xml"/></Relationships>
</file>

<file path=ppt/slides/_rels/slide33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4.jpeg"/><Relationship Id="rId1" Type="http://schemas.openxmlformats.org/officeDocument/2006/relationships/slideLayout" Target="../slideLayouts/slideLayout49.xml"/><Relationship Id="rId6" Type="http://schemas.openxmlformats.org/officeDocument/2006/relationships/hyperlink" Target="https://ase.cpsc.ucalgary.ca/wp-content/uploads/2018/08/tiago-article.pdf" TargetMode="External"/><Relationship Id="rId5" Type="http://schemas.openxmlformats.org/officeDocument/2006/relationships/hyperlink" Target="https://www.tandfonline.com/doi/abs/10.1080/01449290310001592587" TargetMode="External"/><Relationship Id="rId4" Type="http://schemas.openxmlformats.org/officeDocument/2006/relationships/hyperlink" Target="https://dl.acm.org/doi/pdf/10.1145/301153.301168" TargetMode="External"/></Relationships>
</file>

<file path=ppt/slides/_rels/slide3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8.xml"/></Relationships>
</file>

<file path=ppt/slides/_rels/slide3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jpeg"/><Relationship Id="rId1" Type="http://schemas.openxmlformats.org/officeDocument/2006/relationships/slideLayout" Target="../slideLayouts/slideLayout59.xml"/><Relationship Id="rId5" Type="http://schemas.openxmlformats.org/officeDocument/2006/relationships/hyperlink" Target="https://www.agilealliance.org/agile101/12-principles-behind-the-agile-manifesto/" TargetMode="External"/><Relationship Id="rId4" Type="http://schemas.openxmlformats.org/officeDocument/2006/relationships/hyperlink" Target="https://citeseerx.ist.psu.edu/document?repid=rep1&amp;type=pdf&amp;doi=ed7e2fc3411f2353f9b79f03e11259b0d39db44b" TargetMode="External"/></Relationships>
</file>

<file path=ppt/slides/_rels/slide33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9.xml"/></Relationships>
</file>

<file path=ppt/slides/_rels/slide33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4.jpeg"/><Relationship Id="rId1" Type="http://schemas.openxmlformats.org/officeDocument/2006/relationships/slideLayout" Target="../slideLayouts/slideLayout49.xml"/><Relationship Id="rId5" Type="http://schemas.openxmlformats.org/officeDocument/2006/relationships/image" Target="../media/image8.png"/><Relationship Id="rId4" Type="http://schemas.openxmlformats.org/officeDocument/2006/relationships/slide" Target="slide710.xml"/></Relationships>
</file>

<file path=ppt/slides/_rels/slide33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06.jpeg"/><Relationship Id="rId7" Type="http://schemas.openxmlformats.org/officeDocument/2006/relationships/hyperlink" Target="https://unibucro0.sharepoint.com/:f:/r/sites/UXUIDesign100/Class%20Materials/Materiale%20articole?csf=1&amp;web=1&amp;e=uKGFNu" TargetMode="External"/><Relationship Id="rId2" Type="http://schemas.openxmlformats.org/officeDocument/2006/relationships/image" Target="../media/image4.jpeg"/><Relationship Id="rId1" Type="http://schemas.openxmlformats.org/officeDocument/2006/relationships/slideLayout" Target="../slideLayouts/slideLayout49.xml"/><Relationship Id="rId6" Type="http://schemas.openxmlformats.org/officeDocument/2006/relationships/hyperlink" Target="https://arxiv.org/ftp/arxiv/papers/2204/2204.11329.pdf" TargetMode="External"/><Relationship Id="rId5" Type="http://schemas.openxmlformats.org/officeDocument/2006/relationships/hyperlink" Target="https://ase.cpsc.ucalgary.ca/wp-content/uploads/2018/08/tiago-article.pdf" TargetMode="External"/><Relationship Id="rId4" Type="http://schemas.openxmlformats.org/officeDocument/2006/relationships/hyperlink" Target="https://www.sciencedirect.com/science/article/pii/S095058492200101X" TargetMode="External"/></Relationships>
</file>

<file path=ppt/slides/_rels/slide3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demilked.com/bad-designs-architecture/"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2" Type="http://schemas.openxmlformats.org/officeDocument/2006/relationships/hyperlink" Target="https://dictionary.cambridge.org/dictionary/english/elicit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ink.springer.com/article/10.1007/s42979-020-00416-4" TargetMode="External"/><Relationship Id="rId2" Type="http://schemas.openxmlformats.org/officeDocument/2006/relationships/hyperlink" Target="https://upcommons.upc.edu/bitstream/handle/2117/118992/18CAiSE.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ngroup.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hyperlink" Target="https://link.springer.com/chapter/10.1007/978-3-319-39510-4_13" TargetMode="External"/><Relationship Id="rId2" Type="http://schemas.openxmlformats.org/officeDocument/2006/relationships/hyperlink" Target="https://citeseerx.ist.psu.edu/document?repid=rep1&amp;type=pdf&amp;doi=4a951f61b704f2cd002e1d99e11e0090b02f6689" TargetMode="External"/><Relationship Id="rId1" Type="http://schemas.openxmlformats.org/officeDocument/2006/relationships/slideLayout" Target="../slideLayouts/slideLayout2.xml"/><Relationship Id="rId4" Type="http://schemas.openxmlformats.org/officeDocument/2006/relationships/hyperlink" Target="https://unibucro0.sharepoint.com/:f:/r/sites/UXUIDesign100/Class%20Materials/Materiale%20articole?csf=1&amp;web=1&amp;e=PxNKGt" TargetMode="External"/></Relationships>
</file>

<file path=ppt/slides/_rels/slide66.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14.xml"/></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researchgate.net/publication/290127733_The_Blind_Men_and_the_Elephant_A_Metaphor_to_Illuminate_the_Role_of_Researchers_and_Reviewers_in_Social_Science"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1110.xml"/><Relationship Id="rId13" Type="http://schemas.openxmlformats.org/officeDocument/2006/relationships/image" Target="../media/image38.png"/><Relationship Id="rId3" Type="http://schemas.openxmlformats.org/officeDocument/2006/relationships/diagramLayout" Target="../diagrams/layout12.xml"/><Relationship Id="rId7" Type="http://schemas.openxmlformats.org/officeDocument/2006/relationships/image" Target="../media/image36.png"/><Relationship Id="rId12" Type="http://schemas.openxmlformats.org/officeDocument/2006/relationships/image" Target="../media/image5.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slide" Target="slide1310.xml"/><Relationship Id="rId5" Type="http://schemas.openxmlformats.org/officeDocument/2006/relationships/diagramColors" Target="../diagrams/colors12.xml"/><Relationship Id="rId1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diagramQuickStyle" Target="../diagrams/quickStyle12.xml"/><Relationship Id="rId9" Type="http://schemas.openxmlformats.org/officeDocument/2006/relationships/image" Target="../media/image3.png"/><Relationship Id="rId14" Type="http://schemas.openxmlformats.org/officeDocument/2006/relationships/slide" Target="slide1510.xml"/></Relationships>
</file>

<file path=ppt/slides/_rels/slide8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jpeg"/><Relationship Id="rId1" Type="http://schemas.openxmlformats.org/officeDocument/2006/relationships/slideLayout" Target="../slideLayouts/slideLayout2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1110.xml"/><Relationship Id="rId13" Type="http://schemas.openxmlformats.org/officeDocument/2006/relationships/image" Target="../media/image38.png"/><Relationship Id="rId3" Type="http://schemas.openxmlformats.org/officeDocument/2006/relationships/diagramLayout" Target="../diagrams/layout13.xml"/><Relationship Id="rId7" Type="http://schemas.openxmlformats.org/officeDocument/2006/relationships/image" Target="../media/image36.png"/><Relationship Id="rId12" Type="http://schemas.openxmlformats.org/officeDocument/2006/relationships/image" Target="../media/image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slide" Target="slide1310.xml"/><Relationship Id="rId5" Type="http://schemas.openxmlformats.org/officeDocument/2006/relationships/diagramColors" Target="../diagrams/colors13.xml"/><Relationship Id="rId1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diagramQuickStyle" Target="../diagrams/quickStyle13.xml"/><Relationship Id="rId9" Type="http://schemas.openxmlformats.org/officeDocument/2006/relationships/image" Target="../media/image3.png"/><Relationship Id="rId14" Type="http://schemas.openxmlformats.org/officeDocument/2006/relationships/slide" Target="slide15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slide" Target="slide1110.xml"/><Relationship Id="rId13" Type="http://schemas.openxmlformats.org/officeDocument/2006/relationships/image" Target="../media/image38.png"/><Relationship Id="rId3" Type="http://schemas.openxmlformats.org/officeDocument/2006/relationships/diagramLayout" Target="../diagrams/layout14.xml"/><Relationship Id="rId7" Type="http://schemas.openxmlformats.org/officeDocument/2006/relationships/image" Target="../media/image36.png"/><Relationship Id="rId12" Type="http://schemas.openxmlformats.org/officeDocument/2006/relationships/image" Target="../media/image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slide" Target="slide1310.xml"/><Relationship Id="rId5" Type="http://schemas.openxmlformats.org/officeDocument/2006/relationships/diagramColors" Target="../diagrams/colors14.xml"/><Relationship Id="rId1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diagramQuickStyle" Target="../diagrams/quickStyle14.xml"/><Relationship Id="rId9" Type="http://schemas.openxmlformats.org/officeDocument/2006/relationships/image" Target="../media/image3.png"/><Relationship Id="rId14" Type="http://schemas.openxmlformats.org/officeDocument/2006/relationships/slide" Target="slide15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9.xml.rels><?xml version="1.0" encoding="UTF-8" standalone="yes"?>
<Relationships xmlns="http://schemas.openxmlformats.org/package/2006/relationships"><Relationship Id="rId3" Type="http://schemas.openxmlformats.org/officeDocument/2006/relationships/hyperlink" Target="https://www.sciencedirect.com/science/article/pii/S0142694X11000275?casa_token=88ZhRezoF_cAAAAA:QGcdq8_JXkWdCUgb6gWdaB5ahRgrBhauFVswkhPiOVhaj1PMBAeJYHqekpgq3q0alDBz7v6sOQ" TargetMode="External"/><Relationship Id="rId2" Type="http://schemas.openxmlformats.org/officeDocument/2006/relationships/hyperlink" Target="https://link.springer.com/book/10.1007/978-1-4471-7427-1" TargetMode="External"/><Relationship Id="rId1" Type="http://schemas.openxmlformats.org/officeDocument/2006/relationships/slideLayout" Target="../slideLayouts/slideLayout2.xml"/><Relationship Id="rId4" Type="http://schemas.openxmlformats.org/officeDocument/2006/relationships/hyperlink" Target="https://www.interaction-design.org/literature/book/the-encyclopedia-of-human-computer-interaction-2nd-ed/person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citeseerx.ist.psu.edu/document?repid=rep1&amp;type=pdf&amp;doi=49811f59528176c5d4f81428a52099ab90d6795f" TargetMode="External"/><Relationship Id="rId2" Type="http://schemas.openxmlformats.org/officeDocument/2006/relationships/hyperlink" Target="https://unibucro0.sharepoint.com/:f:/r/sites/UXUIDesign100/Class%20Materials/Materiale%20articole?csf=1&amp;web=1&amp;e=yivVNk" TargetMode="External"/><Relationship Id="rId1" Type="http://schemas.openxmlformats.org/officeDocument/2006/relationships/slideLayout" Target="../slideLayouts/slideLayout2.xml"/><Relationship Id="rId5" Type="http://schemas.openxmlformats.org/officeDocument/2006/relationships/hyperlink" Target="https://interactions.acm.org/archive/view/november-december-2013/user-stories-dont-help-users-Introducing-persona-stories" TargetMode="External"/><Relationship Id="rId4" Type="http://schemas.openxmlformats.org/officeDocument/2006/relationships/hyperlink" Target="https://webspace.science.uu.nl/~dalpi001/papers/luca-dalp-werf-brin-16-refsq.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4</a:t>
            </a: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8409094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6227-67A7-1644-2EC3-386582A75CAC}"/>
              </a:ext>
            </a:extLst>
          </p:cNvPr>
          <p:cNvSpPr>
            <a:spLocks noGrp="1"/>
          </p:cNvSpPr>
          <p:nvPr>
            <p:ph type="title"/>
          </p:nvPr>
        </p:nvSpPr>
        <p:spPr/>
        <p:txBody>
          <a:bodyPr/>
          <a:lstStyle/>
          <a:p>
            <a:r>
              <a:rPr lang="ro-RO" dirty="0">
                <a:latin typeface="Tahoma" panose="020B0604030504040204" pitchFamily="34" charset="0"/>
                <a:ea typeface="Tahoma" panose="020B0604030504040204" pitchFamily="34" charset="0"/>
                <a:cs typeface="Tahoma" panose="020B0604030504040204" pitchFamily="34" charset="0"/>
              </a:rPr>
              <a:t>Ce a stimulat dezvoltarea UX/UI design?</a:t>
            </a:r>
            <a:br>
              <a:rPr lang="ro-RO" dirty="0">
                <a:latin typeface="Tahoma" panose="020B0604030504040204" pitchFamily="34" charset="0"/>
                <a:ea typeface="Tahoma" panose="020B0604030504040204" pitchFamily="34" charset="0"/>
                <a:cs typeface="Tahoma" panose="020B0604030504040204" pitchFamily="34" charset="0"/>
              </a:rPr>
            </a:br>
            <a:br>
              <a:rPr lang="ro-RO" dirty="0">
                <a:latin typeface="Tahoma" panose="020B0604030504040204" pitchFamily="34" charset="0"/>
                <a:ea typeface="Tahoma" panose="020B0604030504040204" pitchFamily="34" charset="0"/>
                <a:cs typeface="Tahoma" panose="020B0604030504040204" pitchFamily="34" charset="0"/>
              </a:rPr>
            </a:br>
            <a:r>
              <a:rPr lang="ro-RO" dirty="0">
                <a:latin typeface="Tahoma" panose="020B0604030504040204" pitchFamily="34" charset="0"/>
                <a:ea typeface="Tahoma" panose="020B0604030504040204" pitchFamily="34" charset="0"/>
                <a:cs typeface="Tahoma" panose="020B0604030504040204" pitchFamily="34" charset="0"/>
              </a:rPr>
              <a:t>Interacțiuni cu dispozitive</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descr="Computer with solid fill">
            <a:extLst>
              <a:ext uri="{FF2B5EF4-FFF2-40B4-BE49-F238E27FC236}">
                <a16:creationId xmlns:a16="http://schemas.microsoft.com/office/drawing/2014/main" id="{1DDC216B-1831-794E-B151-55C5A2E9870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1929" y="1851969"/>
            <a:ext cx="914400" cy="914400"/>
          </a:xfrm>
        </p:spPr>
      </p:pic>
      <p:sp>
        <p:nvSpPr>
          <p:cNvPr id="17" name="Freeform: Shape 16">
            <a:extLst>
              <a:ext uri="{FF2B5EF4-FFF2-40B4-BE49-F238E27FC236}">
                <a16:creationId xmlns:a16="http://schemas.microsoft.com/office/drawing/2014/main" id="{EEE305DF-4F8C-D91C-B0D8-B16AFF8CA2BE}"/>
              </a:ext>
            </a:extLst>
          </p:cNvPr>
          <p:cNvSpPr/>
          <p:nvPr/>
        </p:nvSpPr>
        <p:spPr>
          <a:xfrm>
            <a:off x="3887274" y="3697301"/>
            <a:ext cx="914400" cy="714983"/>
          </a:xfrm>
          <a:custGeom>
            <a:avLst/>
            <a:gdLst>
              <a:gd name="connsiteX0" fmla="*/ 723900 w 762000"/>
              <a:gd name="connsiteY0" fmla="*/ 0 h 647842"/>
              <a:gd name="connsiteX1" fmla="*/ 38100 w 762000"/>
              <a:gd name="connsiteY1" fmla="*/ 0 h 647842"/>
              <a:gd name="connsiteX2" fmla="*/ 0 w 762000"/>
              <a:gd name="connsiteY2" fmla="*/ 38100 h 647842"/>
              <a:gd name="connsiteX3" fmla="*/ 0 w 762000"/>
              <a:gd name="connsiteY3" fmla="*/ 495443 h 647842"/>
              <a:gd name="connsiteX4" fmla="*/ 38100 w 762000"/>
              <a:gd name="connsiteY4" fmla="*/ 533543 h 647842"/>
              <a:gd name="connsiteX5" fmla="*/ 314325 w 762000"/>
              <a:gd name="connsiteY5" fmla="*/ 533543 h 647842"/>
              <a:gd name="connsiteX6" fmla="*/ 314325 w 762000"/>
              <a:gd name="connsiteY6" fmla="*/ 628793 h 647842"/>
              <a:gd name="connsiteX7" fmla="*/ 209550 w 762000"/>
              <a:gd name="connsiteY7" fmla="*/ 628793 h 647842"/>
              <a:gd name="connsiteX8" fmla="*/ 209550 w 762000"/>
              <a:gd name="connsiteY8" fmla="*/ 647843 h 647842"/>
              <a:gd name="connsiteX9" fmla="*/ 552450 w 762000"/>
              <a:gd name="connsiteY9" fmla="*/ 647843 h 647842"/>
              <a:gd name="connsiteX10" fmla="*/ 552450 w 762000"/>
              <a:gd name="connsiteY10" fmla="*/ 628793 h 647842"/>
              <a:gd name="connsiteX11" fmla="*/ 447675 w 762000"/>
              <a:gd name="connsiteY11" fmla="*/ 628793 h 647842"/>
              <a:gd name="connsiteX12" fmla="*/ 447675 w 762000"/>
              <a:gd name="connsiteY12" fmla="*/ 533543 h 647842"/>
              <a:gd name="connsiteX13" fmla="*/ 723900 w 762000"/>
              <a:gd name="connsiteY13" fmla="*/ 533543 h 647842"/>
              <a:gd name="connsiteX14" fmla="*/ 762000 w 762000"/>
              <a:gd name="connsiteY14" fmla="*/ 495443 h 647842"/>
              <a:gd name="connsiteX15" fmla="*/ 762000 w 762000"/>
              <a:gd name="connsiteY15" fmla="*/ 38100 h 647842"/>
              <a:gd name="connsiteX16" fmla="*/ 723900 w 762000"/>
              <a:gd name="connsiteY16" fmla="*/ 0 h 647842"/>
              <a:gd name="connsiteX17" fmla="*/ 428625 w 762000"/>
              <a:gd name="connsiteY17" fmla="*/ 628831 h 647842"/>
              <a:gd name="connsiteX18" fmla="*/ 333375 w 762000"/>
              <a:gd name="connsiteY18" fmla="*/ 628831 h 647842"/>
              <a:gd name="connsiteX19" fmla="*/ 333375 w 762000"/>
              <a:gd name="connsiteY19" fmla="*/ 533581 h 647842"/>
              <a:gd name="connsiteX20" fmla="*/ 428625 w 762000"/>
              <a:gd name="connsiteY20" fmla="*/ 533581 h 647842"/>
              <a:gd name="connsiteX21" fmla="*/ 742950 w 762000"/>
              <a:gd name="connsiteY21" fmla="*/ 495481 h 647842"/>
              <a:gd name="connsiteX22" fmla="*/ 723900 w 762000"/>
              <a:gd name="connsiteY22" fmla="*/ 514531 h 647842"/>
              <a:gd name="connsiteX23" fmla="*/ 38100 w 762000"/>
              <a:gd name="connsiteY23" fmla="*/ 514531 h 647842"/>
              <a:gd name="connsiteX24" fmla="*/ 19050 w 762000"/>
              <a:gd name="connsiteY24" fmla="*/ 495481 h 647842"/>
              <a:gd name="connsiteX25" fmla="*/ 19050 w 762000"/>
              <a:gd name="connsiteY25" fmla="*/ 38100 h 647842"/>
              <a:gd name="connsiteX26" fmla="*/ 38100 w 762000"/>
              <a:gd name="connsiteY26" fmla="*/ 19050 h 647842"/>
              <a:gd name="connsiteX27" fmla="*/ 723900 w 762000"/>
              <a:gd name="connsiteY27" fmla="*/ 19050 h 647842"/>
              <a:gd name="connsiteX28" fmla="*/ 742950 w 762000"/>
              <a:gd name="connsiteY28" fmla="*/ 38100 h 64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000" h="647842">
                <a:moveTo>
                  <a:pt x="723900" y="0"/>
                </a:moveTo>
                <a:lnTo>
                  <a:pt x="38100" y="0"/>
                </a:lnTo>
                <a:cubicBezTo>
                  <a:pt x="17084" y="63"/>
                  <a:pt x="63" y="17084"/>
                  <a:pt x="0" y="38100"/>
                </a:cubicBezTo>
                <a:lnTo>
                  <a:pt x="0" y="495443"/>
                </a:lnTo>
                <a:cubicBezTo>
                  <a:pt x="68" y="516457"/>
                  <a:pt x="17086" y="533475"/>
                  <a:pt x="38100" y="533543"/>
                </a:cubicBezTo>
                <a:lnTo>
                  <a:pt x="314325" y="533543"/>
                </a:lnTo>
                <a:lnTo>
                  <a:pt x="314325" y="628793"/>
                </a:lnTo>
                <a:lnTo>
                  <a:pt x="209550" y="628793"/>
                </a:lnTo>
                <a:lnTo>
                  <a:pt x="209550" y="647843"/>
                </a:lnTo>
                <a:lnTo>
                  <a:pt x="552450" y="647843"/>
                </a:lnTo>
                <a:lnTo>
                  <a:pt x="552450" y="628793"/>
                </a:lnTo>
                <a:lnTo>
                  <a:pt x="447675" y="628793"/>
                </a:lnTo>
                <a:lnTo>
                  <a:pt x="447675" y="533543"/>
                </a:lnTo>
                <a:lnTo>
                  <a:pt x="723900" y="533543"/>
                </a:lnTo>
                <a:cubicBezTo>
                  <a:pt x="744914" y="533475"/>
                  <a:pt x="761932" y="516457"/>
                  <a:pt x="762000" y="495443"/>
                </a:cubicBezTo>
                <a:lnTo>
                  <a:pt x="762000" y="38100"/>
                </a:lnTo>
                <a:cubicBezTo>
                  <a:pt x="761937" y="17084"/>
                  <a:pt x="744916" y="63"/>
                  <a:pt x="723900" y="0"/>
                </a:cubicBezTo>
                <a:close/>
                <a:moveTo>
                  <a:pt x="428625" y="628831"/>
                </a:moveTo>
                <a:lnTo>
                  <a:pt x="333375" y="628831"/>
                </a:lnTo>
                <a:lnTo>
                  <a:pt x="333375" y="533581"/>
                </a:lnTo>
                <a:lnTo>
                  <a:pt x="428625" y="533581"/>
                </a:lnTo>
                <a:close/>
                <a:moveTo>
                  <a:pt x="742950" y="495481"/>
                </a:moveTo>
                <a:cubicBezTo>
                  <a:pt x="742950" y="506002"/>
                  <a:pt x="734421" y="514531"/>
                  <a:pt x="723900" y="514531"/>
                </a:cubicBezTo>
                <a:lnTo>
                  <a:pt x="38100" y="514531"/>
                </a:lnTo>
                <a:cubicBezTo>
                  <a:pt x="27579" y="514531"/>
                  <a:pt x="19050" y="506002"/>
                  <a:pt x="19050" y="495481"/>
                </a:cubicBezTo>
                <a:lnTo>
                  <a:pt x="19050" y="38100"/>
                </a:lnTo>
                <a:cubicBezTo>
                  <a:pt x="19050" y="27579"/>
                  <a:pt x="27579" y="19050"/>
                  <a:pt x="38100" y="19050"/>
                </a:cubicBezTo>
                <a:lnTo>
                  <a:pt x="723900" y="19050"/>
                </a:lnTo>
                <a:cubicBezTo>
                  <a:pt x="734421" y="19050"/>
                  <a:pt x="742950" y="27579"/>
                  <a:pt x="742950" y="38100"/>
                </a:cubicBezTo>
                <a:close/>
              </a:path>
            </a:pathLst>
          </a:custGeom>
          <a:solidFill>
            <a:srgbClr val="000000"/>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1AC809EF-628D-3B1D-A910-7EE002F985DF}"/>
              </a:ext>
            </a:extLst>
          </p:cNvPr>
          <p:cNvSpPr/>
          <p:nvPr/>
        </p:nvSpPr>
        <p:spPr>
          <a:xfrm>
            <a:off x="5265877" y="984586"/>
            <a:ext cx="1003784" cy="859117"/>
          </a:xfrm>
          <a:custGeom>
            <a:avLst/>
            <a:gdLst>
              <a:gd name="connsiteX0" fmla="*/ 809625 w 819150"/>
              <a:gd name="connsiteY0" fmla="*/ 28575 h 485775"/>
              <a:gd name="connsiteX1" fmla="*/ 676275 w 819150"/>
              <a:gd name="connsiteY1" fmla="*/ 28575 h 485775"/>
              <a:gd name="connsiteX2" fmla="*/ 676275 w 819150"/>
              <a:gd name="connsiteY2" fmla="*/ 9525 h 485775"/>
              <a:gd name="connsiteX3" fmla="*/ 666750 w 819150"/>
              <a:gd name="connsiteY3" fmla="*/ 0 h 485775"/>
              <a:gd name="connsiteX4" fmla="*/ 657225 w 819150"/>
              <a:gd name="connsiteY4" fmla="*/ 9525 h 485775"/>
              <a:gd name="connsiteX5" fmla="*/ 657225 w 819150"/>
              <a:gd name="connsiteY5" fmla="*/ 28575 h 485775"/>
              <a:gd name="connsiteX6" fmla="*/ 523875 w 819150"/>
              <a:gd name="connsiteY6" fmla="*/ 28575 h 485775"/>
              <a:gd name="connsiteX7" fmla="*/ 514350 w 819150"/>
              <a:gd name="connsiteY7" fmla="*/ 38100 h 485775"/>
              <a:gd name="connsiteX8" fmla="*/ 523875 w 819150"/>
              <a:gd name="connsiteY8" fmla="*/ 47625 h 485775"/>
              <a:gd name="connsiteX9" fmla="*/ 657225 w 819150"/>
              <a:gd name="connsiteY9" fmla="*/ 47625 h 485775"/>
              <a:gd name="connsiteX10" fmla="*/ 657225 w 819150"/>
              <a:gd name="connsiteY10" fmla="*/ 76200 h 485775"/>
              <a:gd name="connsiteX11" fmla="*/ 647700 w 819150"/>
              <a:gd name="connsiteY11" fmla="*/ 76200 h 485775"/>
              <a:gd name="connsiteX12" fmla="*/ 628650 w 819150"/>
              <a:gd name="connsiteY12" fmla="*/ 95250 h 485775"/>
              <a:gd name="connsiteX13" fmla="*/ 628650 w 819150"/>
              <a:gd name="connsiteY13" fmla="*/ 106490 h 485775"/>
              <a:gd name="connsiteX14" fmla="*/ 588559 w 819150"/>
              <a:gd name="connsiteY14" fmla="*/ 100013 h 485775"/>
              <a:gd name="connsiteX15" fmla="*/ 230591 w 819150"/>
              <a:gd name="connsiteY15" fmla="*/ 100013 h 485775"/>
              <a:gd name="connsiteX16" fmla="*/ 190500 w 819150"/>
              <a:gd name="connsiteY16" fmla="*/ 106490 h 485775"/>
              <a:gd name="connsiteX17" fmla="*/ 190500 w 819150"/>
              <a:gd name="connsiteY17" fmla="*/ 95250 h 485775"/>
              <a:gd name="connsiteX18" fmla="*/ 171450 w 819150"/>
              <a:gd name="connsiteY18" fmla="*/ 76200 h 485775"/>
              <a:gd name="connsiteX19" fmla="*/ 161925 w 819150"/>
              <a:gd name="connsiteY19" fmla="*/ 76200 h 485775"/>
              <a:gd name="connsiteX20" fmla="*/ 161925 w 819150"/>
              <a:gd name="connsiteY20" fmla="*/ 47625 h 485775"/>
              <a:gd name="connsiteX21" fmla="*/ 295275 w 819150"/>
              <a:gd name="connsiteY21" fmla="*/ 47625 h 485775"/>
              <a:gd name="connsiteX22" fmla="*/ 304800 w 819150"/>
              <a:gd name="connsiteY22" fmla="*/ 38100 h 485775"/>
              <a:gd name="connsiteX23" fmla="*/ 295275 w 819150"/>
              <a:gd name="connsiteY23" fmla="*/ 28575 h 485775"/>
              <a:gd name="connsiteX24" fmla="*/ 161925 w 819150"/>
              <a:gd name="connsiteY24" fmla="*/ 28575 h 485775"/>
              <a:gd name="connsiteX25" fmla="*/ 161925 w 819150"/>
              <a:gd name="connsiteY25" fmla="*/ 9525 h 485775"/>
              <a:gd name="connsiteX26" fmla="*/ 152400 w 819150"/>
              <a:gd name="connsiteY26" fmla="*/ 0 h 485775"/>
              <a:gd name="connsiteX27" fmla="*/ 142875 w 819150"/>
              <a:gd name="connsiteY27" fmla="*/ 9525 h 485775"/>
              <a:gd name="connsiteX28" fmla="*/ 142875 w 819150"/>
              <a:gd name="connsiteY28" fmla="*/ 28575 h 485775"/>
              <a:gd name="connsiteX29" fmla="*/ 9525 w 819150"/>
              <a:gd name="connsiteY29" fmla="*/ 28575 h 485775"/>
              <a:gd name="connsiteX30" fmla="*/ 0 w 819150"/>
              <a:gd name="connsiteY30" fmla="*/ 38100 h 485775"/>
              <a:gd name="connsiteX31" fmla="*/ 9525 w 819150"/>
              <a:gd name="connsiteY31" fmla="*/ 47625 h 485775"/>
              <a:gd name="connsiteX32" fmla="*/ 142875 w 819150"/>
              <a:gd name="connsiteY32" fmla="*/ 47625 h 485775"/>
              <a:gd name="connsiteX33" fmla="*/ 142875 w 819150"/>
              <a:gd name="connsiteY33" fmla="*/ 76200 h 485775"/>
              <a:gd name="connsiteX34" fmla="*/ 133350 w 819150"/>
              <a:gd name="connsiteY34" fmla="*/ 76200 h 485775"/>
              <a:gd name="connsiteX35" fmla="*/ 114300 w 819150"/>
              <a:gd name="connsiteY35" fmla="*/ 95250 h 485775"/>
              <a:gd name="connsiteX36" fmla="*/ 114300 w 819150"/>
              <a:gd name="connsiteY36" fmla="*/ 118758 h 485775"/>
              <a:gd name="connsiteX37" fmla="*/ 91945 w 819150"/>
              <a:gd name="connsiteY37" fmla="*/ 122358 h 485775"/>
              <a:gd name="connsiteX38" fmla="*/ 57658 w 819150"/>
              <a:gd name="connsiteY38" fmla="*/ 169243 h 485775"/>
              <a:gd name="connsiteX39" fmla="*/ 93097 w 819150"/>
              <a:gd name="connsiteY39" fmla="*/ 203692 h 485775"/>
              <a:gd name="connsiteX40" fmla="*/ 150819 w 819150"/>
              <a:gd name="connsiteY40" fmla="*/ 211312 h 485775"/>
              <a:gd name="connsiteX41" fmla="*/ 231458 w 819150"/>
              <a:gd name="connsiteY41" fmla="*/ 230257 h 485775"/>
              <a:gd name="connsiteX42" fmla="*/ 243230 w 819150"/>
              <a:gd name="connsiteY42" fmla="*/ 234277 h 485775"/>
              <a:gd name="connsiteX43" fmla="*/ 283845 w 819150"/>
              <a:gd name="connsiteY43" fmla="*/ 250669 h 485775"/>
              <a:gd name="connsiteX44" fmla="*/ 228600 w 819150"/>
              <a:gd name="connsiteY44" fmla="*/ 388696 h 485775"/>
              <a:gd name="connsiteX45" fmla="*/ 228600 w 819150"/>
              <a:gd name="connsiteY45" fmla="*/ 485775 h 485775"/>
              <a:gd name="connsiteX46" fmla="*/ 247650 w 819150"/>
              <a:gd name="connsiteY46" fmla="*/ 485775 h 485775"/>
              <a:gd name="connsiteX47" fmla="*/ 247650 w 819150"/>
              <a:gd name="connsiteY47" fmla="*/ 392354 h 485775"/>
              <a:gd name="connsiteX48" fmla="*/ 300990 w 819150"/>
              <a:gd name="connsiteY48" fmla="*/ 259080 h 485775"/>
              <a:gd name="connsiteX49" fmla="*/ 304676 w 819150"/>
              <a:gd name="connsiteY49" fmla="*/ 260985 h 485775"/>
              <a:gd name="connsiteX50" fmla="*/ 312296 w 819150"/>
              <a:gd name="connsiteY50" fmla="*/ 265062 h 485775"/>
              <a:gd name="connsiteX51" fmla="*/ 357111 w 819150"/>
              <a:gd name="connsiteY51" fmla="*/ 276225 h 485775"/>
              <a:gd name="connsiteX52" fmla="*/ 400050 w 819150"/>
              <a:gd name="connsiteY52" fmla="*/ 276225 h 485775"/>
              <a:gd name="connsiteX53" fmla="*/ 400050 w 819150"/>
              <a:gd name="connsiteY53" fmla="*/ 304800 h 485775"/>
              <a:gd name="connsiteX54" fmla="*/ 352425 w 819150"/>
              <a:gd name="connsiteY54" fmla="*/ 304800 h 485775"/>
              <a:gd name="connsiteX55" fmla="*/ 323850 w 819150"/>
              <a:gd name="connsiteY55" fmla="*/ 333375 h 485775"/>
              <a:gd name="connsiteX56" fmla="*/ 323850 w 819150"/>
              <a:gd name="connsiteY56" fmla="*/ 409575 h 485775"/>
              <a:gd name="connsiteX57" fmla="*/ 352425 w 819150"/>
              <a:gd name="connsiteY57" fmla="*/ 438150 h 485775"/>
              <a:gd name="connsiteX58" fmla="*/ 466725 w 819150"/>
              <a:gd name="connsiteY58" fmla="*/ 438150 h 485775"/>
              <a:gd name="connsiteX59" fmla="*/ 495300 w 819150"/>
              <a:gd name="connsiteY59" fmla="*/ 409575 h 485775"/>
              <a:gd name="connsiteX60" fmla="*/ 495300 w 819150"/>
              <a:gd name="connsiteY60" fmla="*/ 333375 h 485775"/>
              <a:gd name="connsiteX61" fmla="*/ 466725 w 819150"/>
              <a:gd name="connsiteY61" fmla="*/ 304800 h 485775"/>
              <a:gd name="connsiteX62" fmla="*/ 419100 w 819150"/>
              <a:gd name="connsiteY62" fmla="*/ 304800 h 485775"/>
              <a:gd name="connsiteX63" fmla="*/ 419100 w 819150"/>
              <a:gd name="connsiteY63" fmla="*/ 276225 h 485775"/>
              <a:gd name="connsiteX64" fmla="*/ 462039 w 819150"/>
              <a:gd name="connsiteY64" fmla="*/ 276225 h 485775"/>
              <a:gd name="connsiteX65" fmla="*/ 506806 w 819150"/>
              <a:gd name="connsiteY65" fmla="*/ 265033 h 485775"/>
              <a:gd name="connsiteX66" fmla="*/ 514426 w 819150"/>
              <a:gd name="connsiteY66" fmla="*/ 260947 h 485775"/>
              <a:gd name="connsiteX67" fmla="*/ 518112 w 819150"/>
              <a:gd name="connsiteY67" fmla="*/ 259042 h 485775"/>
              <a:gd name="connsiteX68" fmla="*/ 571500 w 819150"/>
              <a:gd name="connsiteY68" fmla="*/ 392354 h 485775"/>
              <a:gd name="connsiteX69" fmla="*/ 571500 w 819150"/>
              <a:gd name="connsiteY69" fmla="*/ 485775 h 485775"/>
              <a:gd name="connsiteX70" fmla="*/ 590550 w 819150"/>
              <a:gd name="connsiteY70" fmla="*/ 485775 h 485775"/>
              <a:gd name="connsiteX71" fmla="*/ 590550 w 819150"/>
              <a:gd name="connsiteY71" fmla="*/ 388696 h 485775"/>
              <a:gd name="connsiteX72" fmla="*/ 535305 w 819150"/>
              <a:gd name="connsiteY72" fmla="*/ 250669 h 485775"/>
              <a:gd name="connsiteX73" fmla="*/ 575958 w 819150"/>
              <a:gd name="connsiteY73" fmla="*/ 234315 h 485775"/>
              <a:gd name="connsiteX74" fmla="*/ 587740 w 819150"/>
              <a:gd name="connsiteY74" fmla="*/ 230295 h 485775"/>
              <a:gd name="connsiteX75" fmla="*/ 668331 w 819150"/>
              <a:gd name="connsiteY75" fmla="*/ 211379 h 485775"/>
              <a:gd name="connsiteX76" fmla="*/ 726053 w 819150"/>
              <a:gd name="connsiteY76" fmla="*/ 203759 h 485775"/>
              <a:gd name="connsiteX77" fmla="*/ 761654 w 819150"/>
              <a:gd name="connsiteY77" fmla="*/ 157864 h 485775"/>
              <a:gd name="connsiteX78" fmla="*/ 727205 w 819150"/>
              <a:gd name="connsiteY78" fmla="*/ 122425 h 485775"/>
              <a:gd name="connsiteX79" fmla="*/ 704850 w 819150"/>
              <a:gd name="connsiteY79" fmla="*/ 118758 h 485775"/>
              <a:gd name="connsiteX80" fmla="*/ 704850 w 819150"/>
              <a:gd name="connsiteY80" fmla="*/ 95250 h 485775"/>
              <a:gd name="connsiteX81" fmla="*/ 685800 w 819150"/>
              <a:gd name="connsiteY81" fmla="*/ 76200 h 485775"/>
              <a:gd name="connsiteX82" fmla="*/ 676275 w 819150"/>
              <a:gd name="connsiteY82" fmla="*/ 76200 h 485775"/>
              <a:gd name="connsiteX83" fmla="*/ 676275 w 819150"/>
              <a:gd name="connsiteY83" fmla="*/ 47625 h 485775"/>
              <a:gd name="connsiteX84" fmla="*/ 809625 w 819150"/>
              <a:gd name="connsiteY84" fmla="*/ 47625 h 485775"/>
              <a:gd name="connsiteX85" fmla="*/ 819150 w 819150"/>
              <a:gd name="connsiteY85" fmla="*/ 38100 h 485775"/>
              <a:gd name="connsiteX86" fmla="*/ 809625 w 819150"/>
              <a:gd name="connsiteY86" fmla="*/ 28575 h 485775"/>
              <a:gd name="connsiteX87" fmla="*/ 466725 w 819150"/>
              <a:gd name="connsiteY87" fmla="*/ 323850 h 485775"/>
              <a:gd name="connsiteX88" fmla="*/ 476250 w 819150"/>
              <a:gd name="connsiteY88" fmla="*/ 333375 h 485775"/>
              <a:gd name="connsiteX89" fmla="*/ 476250 w 819150"/>
              <a:gd name="connsiteY89" fmla="*/ 409575 h 485775"/>
              <a:gd name="connsiteX90" fmla="*/ 466725 w 819150"/>
              <a:gd name="connsiteY90" fmla="*/ 419100 h 485775"/>
              <a:gd name="connsiteX91" fmla="*/ 352425 w 819150"/>
              <a:gd name="connsiteY91" fmla="*/ 419100 h 485775"/>
              <a:gd name="connsiteX92" fmla="*/ 342900 w 819150"/>
              <a:gd name="connsiteY92" fmla="*/ 409575 h 485775"/>
              <a:gd name="connsiteX93" fmla="*/ 342900 w 819150"/>
              <a:gd name="connsiteY93" fmla="*/ 333375 h 485775"/>
              <a:gd name="connsiteX94" fmla="*/ 352425 w 819150"/>
              <a:gd name="connsiteY94" fmla="*/ 323850 h 485775"/>
              <a:gd name="connsiteX95" fmla="*/ 466725 w 819150"/>
              <a:gd name="connsiteY95" fmla="*/ 323850 h 485775"/>
              <a:gd name="connsiteX96" fmla="*/ 133350 w 819150"/>
              <a:gd name="connsiteY96" fmla="*/ 95250 h 485775"/>
              <a:gd name="connsiteX97" fmla="*/ 171450 w 819150"/>
              <a:gd name="connsiteY97" fmla="*/ 95250 h 485775"/>
              <a:gd name="connsiteX98" fmla="*/ 171450 w 819150"/>
              <a:gd name="connsiteY98" fmla="*/ 109538 h 485775"/>
              <a:gd name="connsiteX99" fmla="*/ 133350 w 819150"/>
              <a:gd name="connsiteY99" fmla="*/ 115672 h 485775"/>
              <a:gd name="connsiteX100" fmla="*/ 742950 w 819150"/>
              <a:gd name="connsiteY100" fmla="*/ 163239 h 485775"/>
              <a:gd name="connsiteX101" fmla="*/ 723548 w 819150"/>
              <a:gd name="connsiteY101" fmla="*/ 184785 h 485775"/>
              <a:gd name="connsiteX102" fmla="*/ 665826 w 819150"/>
              <a:gd name="connsiteY102" fmla="*/ 192405 h 485775"/>
              <a:gd name="connsiteX103" fmla="*/ 581577 w 819150"/>
              <a:gd name="connsiteY103" fmla="*/ 212179 h 485775"/>
              <a:gd name="connsiteX104" fmla="*/ 569805 w 819150"/>
              <a:gd name="connsiteY104" fmla="*/ 216198 h 485775"/>
              <a:gd name="connsiteX105" fmla="*/ 505558 w 819150"/>
              <a:gd name="connsiteY105" fmla="*/ 244097 h 485775"/>
              <a:gd name="connsiteX106" fmla="*/ 497938 w 819150"/>
              <a:gd name="connsiteY106" fmla="*/ 248183 h 485775"/>
              <a:gd name="connsiteX107" fmla="*/ 462039 w 819150"/>
              <a:gd name="connsiteY107" fmla="*/ 257175 h 485775"/>
              <a:gd name="connsiteX108" fmla="*/ 357111 w 819150"/>
              <a:gd name="connsiteY108" fmla="*/ 257175 h 485775"/>
              <a:gd name="connsiteX109" fmla="*/ 321259 w 819150"/>
              <a:gd name="connsiteY109" fmla="*/ 248222 h 485775"/>
              <a:gd name="connsiteX110" fmla="*/ 313639 w 819150"/>
              <a:gd name="connsiteY110" fmla="*/ 244154 h 485775"/>
              <a:gd name="connsiteX111" fmla="*/ 249374 w 819150"/>
              <a:gd name="connsiteY111" fmla="*/ 216246 h 485775"/>
              <a:gd name="connsiteX112" fmla="*/ 237611 w 819150"/>
              <a:gd name="connsiteY112" fmla="*/ 212227 h 485775"/>
              <a:gd name="connsiteX113" fmla="*/ 153353 w 819150"/>
              <a:gd name="connsiteY113" fmla="*/ 192453 h 485775"/>
              <a:gd name="connsiteX114" fmla="*/ 95631 w 819150"/>
              <a:gd name="connsiteY114" fmla="*/ 184833 h 485775"/>
              <a:gd name="connsiteX115" fmla="*/ 76397 w 819150"/>
              <a:gd name="connsiteY115" fmla="*/ 160338 h 485775"/>
              <a:gd name="connsiteX116" fmla="*/ 95002 w 819150"/>
              <a:gd name="connsiteY116" fmla="*/ 141189 h 485775"/>
              <a:gd name="connsiteX117" fmla="*/ 233648 w 819150"/>
              <a:gd name="connsiteY117" fmla="*/ 118872 h 485775"/>
              <a:gd name="connsiteX118" fmla="*/ 585559 w 819150"/>
              <a:gd name="connsiteY118" fmla="*/ 118872 h 485775"/>
              <a:gd name="connsiteX119" fmla="*/ 724176 w 819150"/>
              <a:gd name="connsiteY119" fmla="*/ 141161 h 485775"/>
              <a:gd name="connsiteX120" fmla="*/ 742950 w 819150"/>
              <a:gd name="connsiteY120" fmla="*/ 163239 h 485775"/>
              <a:gd name="connsiteX121" fmla="*/ 685800 w 819150"/>
              <a:gd name="connsiteY121" fmla="*/ 95250 h 485775"/>
              <a:gd name="connsiteX122" fmla="*/ 685800 w 819150"/>
              <a:gd name="connsiteY122" fmla="*/ 115691 h 485775"/>
              <a:gd name="connsiteX123" fmla="*/ 647700 w 819150"/>
              <a:gd name="connsiteY123" fmla="*/ 109538 h 485775"/>
              <a:gd name="connsiteX124" fmla="*/ 647700 w 819150"/>
              <a:gd name="connsiteY124" fmla="*/ 952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819150" h="485775">
                <a:moveTo>
                  <a:pt x="809625" y="28575"/>
                </a:moveTo>
                <a:lnTo>
                  <a:pt x="676275" y="28575"/>
                </a:lnTo>
                <a:lnTo>
                  <a:pt x="676275" y="9525"/>
                </a:lnTo>
                <a:cubicBezTo>
                  <a:pt x="676275" y="4264"/>
                  <a:pt x="672011" y="0"/>
                  <a:pt x="666750" y="0"/>
                </a:cubicBezTo>
                <a:cubicBezTo>
                  <a:pt x="661489" y="0"/>
                  <a:pt x="657225" y="4264"/>
                  <a:pt x="657225" y="9525"/>
                </a:cubicBezTo>
                <a:lnTo>
                  <a:pt x="657225" y="28575"/>
                </a:lnTo>
                <a:lnTo>
                  <a:pt x="523875" y="28575"/>
                </a:lnTo>
                <a:cubicBezTo>
                  <a:pt x="518614" y="28575"/>
                  <a:pt x="514350" y="32839"/>
                  <a:pt x="514350" y="38100"/>
                </a:cubicBezTo>
                <a:cubicBezTo>
                  <a:pt x="514350" y="43361"/>
                  <a:pt x="518614" y="47625"/>
                  <a:pt x="523875" y="47625"/>
                </a:cubicBezTo>
                <a:lnTo>
                  <a:pt x="657225" y="47625"/>
                </a:lnTo>
                <a:lnTo>
                  <a:pt x="657225" y="76200"/>
                </a:lnTo>
                <a:lnTo>
                  <a:pt x="647700" y="76200"/>
                </a:lnTo>
                <a:cubicBezTo>
                  <a:pt x="637179" y="76200"/>
                  <a:pt x="628650" y="84729"/>
                  <a:pt x="628650" y="95250"/>
                </a:cubicBezTo>
                <a:lnTo>
                  <a:pt x="628650" y="106490"/>
                </a:lnTo>
                <a:lnTo>
                  <a:pt x="588559" y="100013"/>
                </a:lnTo>
                <a:cubicBezTo>
                  <a:pt x="470002" y="80905"/>
                  <a:pt x="349148" y="80905"/>
                  <a:pt x="230591" y="100013"/>
                </a:cubicBezTo>
                <a:lnTo>
                  <a:pt x="190500" y="106490"/>
                </a:lnTo>
                <a:lnTo>
                  <a:pt x="190500" y="95250"/>
                </a:lnTo>
                <a:cubicBezTo>
                  <a:pt x="190500" y="84729"/>
                  <a:pt x="181971" y="76200"/>
                  <a:pt x="171450" y="76200"/>
                </a:cubicBezTo>
                <a:lnTo>
                  <a:pt x="161925" y="76200"/>
                </a:lnTo>
                <a:lnTo>
                  <a:pt x="161925" y="47625"/>
                </a:lnTo>
                <a:lnTo>
                  <a:pt x="295275" y="47625"/>
                </a:lnTo>
                <a:cubicBezTo>
                  <a:pt x="300536" y="47625"/>
                  <a:pt x="304800" y="43361"/>
                  <a:pt x="304800" y="38100"/>
                </a:cubicBezTo>
                <a:cubicBezTo>
                  <a:pt x="304800" y="32839"/>
                  <a:pt x="300536" y="28575"/>
                  <a:pt x="295275" y="28575"/>
                </a:cubicBezTo>
                <a:lnTo>
                  <a:pt x="161925" y="28575"/>
                </a:lnTo>
                <a:lnTo>
                  <a:pt x="161925" y="9525"/>
                </a:lnTo>
                <a:cubicBezTo>
                  <a:pt x="161925" y="4264"/>
                  <a:pt x="157661" y="0"/>
                  <a:pt x="152400" y="0"/>
                </a:cubicBezTo>
                <a:cubicBezTo>
                  <a:pt x="147139" y="0"/>
                  <a:pt x="142875" y="4264"/>
                  <a:pt x="142875" y="9525"/>
                </a:cubicBezTo>
                <a:lnTo>
                  <a:pt x="142875" y="28575"/>
                </a:lnTo>
                <a:lnTo>
                  <a:pt x="9525" y="28575"/>
                </a:lnTo>
                <a:cubicBezTo>
                  <a:pt x="4265" y="28575"/>
                  <a:pt x="0" y="32839"/>
                  <a:pt x="0" y="38100"/>
                </a:cubicBezTo>
                <a:cubicBezTo>
                  <a:pt x="0" y="43361"/>
                  <a:pt x="4265" y="47625"/>
                  <a:pt x="9525" y="47625"/>
                </a:cubicBezTo>
                <a:lnTo>
                  <a:pt x="142875" y="47625"/>
                </a:lnTo>
                <a:lnTo>
                  <a:pt x="142875" y="76200"/>
                </a:lnTo>
                <a:lnTo>
                  <a:pt x="133350" y="76200"/>
                </a:lnTo>
                <a:cubicBezTo>
                  <a:pt x="122829" y="76200"/>
                  <a:pt x="114300" y="84729"/>
                  <a:pt x="114300" y="95250"/>
                </a:cubicBezTo>
                <a:lnTo>
                  <a:pt x="114300" y="118758"/>
                </a:lnTo>
                <a:lnTo>
                  <a:pt x="91945" y="122358"/>
                </a:lnTo>
                <a:cubicBezTo>
                  <a:pt x="69530" y="125837"/>
                  <a:pt x="54179" y="146828"/>
                  <a:pt x="57658" y="169243"/>
                </a:cubicBezTo>
                <a:cubicBezTo>
                  <a:pt x="60468" y="187344"/>
                  <a:pt x="74924" y="201397"/>
                  <a:pt x="93097" y="203692"/>
                </a:cubicBezTo>
                <a:lnTo>
                  <a:pt x="150819" y="211312"/>
                </a:lnTo>
                <a:cubicBezTo>
                  <a:pt x="178258" y="214945"/>
                  <a:pt x="205270" y="221291"/>
                  <a:pt x="231458" y="230257"/>
                </a:cubicBezTo>
                <a:lnTo>
                  <a:pt x="243230" y="234277"/>
                </a:lnTo>
                <a:cubicBezTo>
                  <a:pt x="257045" y="239031"/>
                  <a:pt x="270601" y="244502"/>
                  <a:pt x="283845" y="250669"/>
                </a:cubicBezTo>
                <a:lnTo>
                  <a:pt x="228600" y="388696"/>
                </a:lnTo>
                <a:lnTo>
                  <a:pt x="228600" y="485775"/>
                </a:lnTo>
                <a:lnTo>
                  <a:pt x="247650" y="485775"/>
                </a:lnTo>
                <a:lnTo>
                  <a:pt x="247650" y="392354"/>
                </a:lnTo>
                <a:lnTo>
                  <a:pt x="300990" y="259080"/>
                </a:lnTo>
                <a:cubicBezTo>
                  <a:pt x="302209" y="259718"/>
                  <a:pt x="303457" y="260299"/>
                  <a:pt x="304676" y="260985"/>
                </a:cubicBezTo>
                <a:lnTo>
                  <a:pt x="312296" y="265062"/>
                </a:lnTo>
                <a:cubicBezTo>
                  <a:pt x="326097" y="272392"/>
                  <a:pt x="341485" y="276225"/>
                  <a:pt x="357111" y="276225"/>
                </a:cubicBezTo>
                <a:lnTo>
                  <a:pt x="400050" y="276225"/>
                </a:lnTo>
                <a:lnTo>
                  <a:pt x="400050" y="304800"/>
                </a:lnTo>
                <a:lnTo>
                  <a:pt x="352425" y="304800"/>
                </a:lnTo>
                <a:cubicBezTo>
                  <a:pt x="336643" y="304800"/>
                  <a:pt x="323850" y="317593"/>
                  <a:pt x="323850" y="333375"/>
                </a:cubicBezTo>
                <a:lnTo>
                  <a:pt x="323850" y="409575"/>
                </a:lnTo>
                <a:cubicBezTo>
                  <a:pt x="323850" y="425357"/>
                  <a:pt x="336643" y="438150"/>
                  <a:pt x="352425" y="438150"/>
                </a:cubicBezTo>
                <a:lnTo>
                  <a:pt x="466725" y="438150"/>
                </a:lnTo>
                <a:cubicBezTo>
                  <a:pt x="482507" y="438150"/>
                  <a:pt x="495300" y="425357"/>
                  <a:pt x="495300" y="409575"/>
                </a:cubicBezTo>
                <a:lnTo>
                  <a:pt x="495300" y="333375"/>
                </a:lnTo>
                <a:cubicBezTo>
                  <a:pt x="495300" y="317593"/>
                  <a:pt x="482507" y="304800"/>
                  <a:pt x="466725" y="304800"/>
                </a:cubicBezTo>
                <a:lnTo>
                  <a:pt x="419100" y="304800"/>
                </a:lnTo>
                <a:lnTo>
                  <a:pt x="419100" y="276225"/>
                </a:lnTo>
                <a:lnTo>
                  <a:pt x="462039" y="276225"/>
                </a:lnTo>
                <a:cubicBezTo>
                  <a:pt x="477652" y="276213"/>
                  <a:pt x="493024" y="272369"/>
                  <a:pt x="506806" y="265033"/>
                </a:cubicBezTo>
                <a:lnTo>
                  <a:pt x="514426" y="260947"/>
                </a:lnTo>
                <a:cubicBezTo>
                  <a:pt x="515636" y="260309"/>
                  <a:pt x="516893" y="259718"/>
                  <a:pt x="518112" y="259042"/>
                </a:cubicBezTo>
                <a:lnTo>
                  <a:pt x="571500" y="392354"/>
                </a:lnTo>
                <a:lnTo>
                  <a:pt x="571500" y="485775"/>
                </a:lnTo>
                <a:lnTo>
                  <a:pt x="590550" y="485775"/>
                </a:lnTo>
                <a:lnTo>
                  <a:pt x="590550" y="388696"/>
                </a:lnTo>
                <a:lnTo>
                  <a:pt x="535305" y="250669"/>
                </a:lnTo>
                <a:cubicBezTo>
                  <a:pt x="548561" y="244512"/>
                  <a:pt x="562130" y="239054"/>
                  <a:pt x="575958" y="234315"/>
                </a:cubicBezTo>
                <a:lnTo>
                  <a:pt x="587740" y="230295"/>
                </a:lnTo>
                <a:cubicBezTo>
                  <a:pt x="613911" y="221338"/>
                  <a:pt x="640908" y="215001"/>
                  <a:pt x="668331" y="211379"/>
                </a:cubicBezTo>
                <a:lnTo>
                  <a:pt x="726053" y="203759"/>
                </a:lnTo>
                <a:cubicBezTo>
                  <a:pt x="748557" y="200917"/>
                  <a:pt x="764497" y="180368"/>
                  <a:pt x="761654" y="157864"/>
                </a:cubicBezTo>
                <a:cubicBezTo>
                  <a:pt x="759359" y="139691"/>
                  <a:pt x="745307" y="125234"/>
                  <a:pt x="727205" y="122425"/>
                </a:cubicBezTo>
                <a:lnTo>
                  <a:pt x="704850" y="118758"/>
                </a:lnTo>
                <a:lnTo>
                  <a:pt x="704850" y="95250"/>
                </a:lnTo>
                <a:cubicBezTo>
                  <a:pt x="704850" y="84729"/>
                  <a:pt x="696321" y="76200"/>
                  <a:pt x="685800" y="76200"/>
                </a:cubicBezTo>
                <a:lnTo>
                  <a:pt x="676275" y="76200"/>
                </a:lnTo>
                <a:lnTo>
                  <a:pt x="676275" y="47625"/>
                </a:lnTo>
                <a:lnTo>
                  <a:pt x="809625" y="47625"/>
                </a:lnTo>
                <a:cubicBezTo>
                  <a:pt x="814886" y="47625"/>
                  <a:pt x="819150" y="43361"/>
                  <a:pt x="819150" y="38100"/>
                </a:cubicBezTo>
                <a:cubicBezTo>
                  <a:pt x="819150" y="32839"/>
                  <a:pt x="814886" y="28575"/>
                  <a:pt x="809625" y="28575"/>
                </a:cubicBezTo>
                <a:close/>
                <a:moveTo>
                  <a:pt x="466725" y="323850"/>
                </a:moveTo>
                <a:cubicBezTo>
                  <a:pt x="471986" y="323850"/>
                  <a:pt x="476250" y="328114"/>
                  <a:pt x="476250" y="333375"/>
                </a:cubicBezTo>
                <a:lnTo>
                  <a:pt x="476250" y="409575"/>
                </a:lnTo>
                <a:cubicBezTo>
                  <a:pt x="476250" y="414836"/>
                  <a:pt x="471986" y="419100"/>
                  <a:pt x="466725" y="419100"/>
                </a:cubicBezTo>
                <a:lnTo>
                  <a:pt x="352425" y="419100"/>
                </a:lnTo>
                <a:cubicBezTo>
                  <a:pt x="347164" y="419100"/>
                  <a:pt x="342900" y="414836"/>
                  <a:pt x="342900" y="409575"/>
                </a:cubicBezTo>
                <a:lnTo>
                  <a:pt x="342900" y="333375"/>
                </a:lnTo>
                <a:cubicBezTo>
                  <a:pt x="342900" y="328114"/>
                  <a:pt x="347164" y="323850"/>
                  <a:pt x="352425" y="323850"/>
                </a:cubicBezTo>
                <a:lnTo>
                  <a:pt x="466725" y="323850"/>
                </a:lnTo>
                <a:close/>
                <a:moveTo>
                  <a:pt x="133350" y="95250"/>
                </a:moveTo>
                <a:lnTo>
                  <a:pt x="171450" y="95250"/>
                </a:lnTo>
                <a:lnTo>
                  <a:pt x="171450" y="109538"/>
                </a:lnTo>
                <a:lnTo>
                  <a:pt x="133350" y="115672"/>
                </a:lnTo>
                <a:close/>
                <a:moveTo>
                  <a:pt x="742950" y="163239"/>
                </a:moveTo>
                <a:cubicBezTo>
                  <a:pt x="743115" y="174391"/>
                  <a:pt x="734656" y="183785"/>
                  <a:pt x="723548" y="184785"/>
                </a:cubicBezTo>
                <a:lnTo>
                  <a:pt x="665826" y="192405"/>
                </a:lnTo>
                <a:cubicBezTo>
                  <a:pt x="637161" y="196208"/>
                  <a:pt x="608941" y="202831"/>
                  <a:pt x="581577" y="212179"/>
                </a:cubicBezTo>
                <a:lnTo>
                  <a:pt x="569805" y="216198"/>
                </a:lnTo>
                <a:cubicBezTo>
                  <a:pt x="547676" y="223761"/>
                  <a:pt x="526191" y="233091"/>
                  <a:pt x="505558" y="244097"/>
                </a:cubicBezTo>
                <a:lnTo>
                  <a:pt x="497938" y="248183"/>
                </a:lnTo>
                <a:cubicBezTo>
                  <a:pt x="486889" y="254074"/>
                  <a:pt x="474561" y="257162"/>
                  <a:pt x="462039" y="257175"/>
                </a:cubicBezTo>
                <a:lnTo>
                  <a:pt x="357111" y="257175"/>
                </a:lnTo>
                <a:cubicBezTo>
                  <a:pt x="344608" y="257167"/>
                  <a:pt x="332298" y="254093"/>
                  <a:pt x="321259" y="248222"/>
                </a:cubicBezTo>
                <a:lnTo>
                  <a:pt x="313639" y="244154"/>
                </a:lnTo>
                <a:cubicBezTo>
                  <a:pt x="293000" y="233144"/>
                  <a:pt x="271509" y="223811"/>
                  <a:pt x="249374" y="216246"/>
                </a:cubicBezTo>
                <a:lnTo>
                  <a:pt x="237611" y="212227"/>
                </a:lnTo>
                <a:cubicBezTo>
                  <a:pt x="210243" y="202878"/>
                  <a:pt x="182021" y="196255"/>
                  <a:pt x="153353" y="192453"/>
                </a:cubicBezTo>
                <a:lnTo>
                  <a:pt x="95631" y="184833"/>
                </a:lnTo>
                <a:cubicBezTo>
                  <a:pt x="83556" y="183380"/>
                  <a:pt x="74945" y="172414"/>
                  <a:pt x="76397" y="160338"/>
                </a:cubicBezTo>
                <a:cubicBezTo>
                  <a:pt x="77581" y="150495"/>
                  <a:pt x="85197" y="142656"/>
                  <a:pt x="95002" y="141189"/>
                </a:cubicBezTo>
                <a:lnTo>
                  <a:pt x="233648" y="118872"/>
                </a:lnTo>
                <a:cubicBezTo>
                  <a:pt x="350199" y="100076"/>
                  <a:pt x="469008" y="100076"/>
                  <a:pt x="585559" y="118872"/>
                </a:cubicBezTo>
                <a:lnTo>
                  <a:pt x="724176" y="141161"/>
                </a:lnTo>
                <a:cubicBezTo>
                  <a:pt x="735249" y="142471"/>
                  <a:pt x="743436" y="152100"/>
                  <a:pt x="742950" y="163239"/>
                </a:cubicBezTo>
                <a:close/>
                <a:moveTo>
                  <a:pt x="685800" y="95250"/>
                </a:moveTo>
                <a:lnTo>
                  <a:pt x="685800" y="115691"/>
                </a:lnTo>
                <a:lnTo>
                  <a:pt x="647700" y="109538"/>
                </a:lnTo>
                <a:lnTo>
                  <a:pt x="647700" y="95250"/>
                </a:lnTo>
                <a:close/>
              </a:path>
            </a:pathLst>
          </a:custGeom>
          <a:solidFill>
            <a:srgbClr val="000000"/>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A372FE8-7678-1CC9-AFC7-28B1B4E124A6}"/>
              </a:ext>
            </a:extLst>
          </p:cNvPr>
          <p:cNvSpPr/>
          <p:nvPr/>
        </p:nvSpPr>
        <p:spPr>
          <a:xfrm>
            <a:off x="6941640" y="785580"/>
            <a:ext cx="877555" cy="966652"/>
          </a:xfrm>
          <a:custGeom>
            <a:avLst/>
            <a:gdLst>
              <a:gd name="connsiteX0" fmla="*/ 536562 w 579388"/>
              <a:gd name="connsiteY0" fmla="*/ 510692 h 781201"/>
              <a:gd name="connsiteX1" fmla="*/ 536562 w 579388"/>
              <a:gd name="connsiteY1" fmla="*/ 423900 h 781201"/>
              <a:gd name="connsiteX2" fmla="*/ 503329 w 579388"/>
              <a:gd name="connsiteY2" fmla="*/ 390677 h 781201"/>
              <a:gd name="connsiteX3" fmla="*/ 460362 w 579388"/>
              <a:gd name="connsiteY3" fmla="*/ 390677 h 781201"/>
              <a:gd name="connsiteX4" fmla="*/ 460362 w 579388"/>
              <a:gd name="connsiteY4" fmla="*/ 343052 h 781201"/>
              <a:gd name="connsiteX5" fmla="*/ 352405 w 579388"/>
              <a:gd name="connsiteY5" fmla="*/ 343052 h 781201"/>
              <a:gd name="connsiteX6" fmla="*/ 352405 w 579388"/>
              <a:gd name="connsiteY6" fmla="*/ 314477 h 781201"/>
              <a:gd name="connsiteX7" fmla="*/ 380456 w 579388"/>
              <a:gd name="connsiteY7" fmla="*/ 314477 h 781201"/>
              <a:gd name="connsiteX8" fmla="*/ 431787 w 579388"/>
              <a:gd name="connsiteY8" fmla="*/ 263147 h 781201"/>
              <a:gd name="connsiteX9" fmla="*/ 431787 w 579388"/>
              <a:gd name="connsiteY9" fmla="*/ 156257 h 781201"/>
              <a:gd name="connsiteX10" fmla="*/ 380456 w 579388"/>
              <a:gd name="connsiteY10" fmla="*/ 104927 h 781201"/>
              <a:gd name="connsiteX11" fmla="*/ 307962 w 579388"/>
              <a:gd name="connsiteY11" fmla="*/ 104927 h 781201"/>
              <a:gd name="connsiteX12" fmla="*/ 307962 w 579388"/>
              <a:gd name="connsiteY12" fmla="*/ 74999 h 781201"/>
              <a:gd name="connsiteX13" fmla="*/ 335327 w 579388"/>
              <a:gd name="connsiteY13" fmla="*/ 28584 h 781201"/>
              <a:gd name="connsiteX14" fmla="*/ 288912 w 579388"/>
              <a:gd name="connsiteY14" fmla="*/ 1219 h 781201"/>
              <a:gd name="connsiteX15" fmla="*/ 261546 w 579388"/>
              <a:gd name="connsiteY15" fmla="*/ 47634 h 781201"/>
              <a:gd name="connsiteX16" fmla="*/ 288912 w 579388"/>
              <a:gd name="connsiteY16" fmla="*/ 74999 h 781201"/>
              <a:gd name="connsiteX17" fmla="*/ 288912 w 579388"/>
              <a:gd name="connsiteY17" fmla="*/ 104927 h 781201"/>
              <a:gd name="connsiteX18" fmla="*/ 216407 w 579388"/>
              <a:gd name="connsiteY18" fmla="*/ 104927 h 781201"/>
              <a:gd name="connsiteX19" fmla="*/ 165087 w 579388"/>
              <a:gd name="connsiteY19" fmla="*/ 156257 h 781201"/>
              <a:gd name="connsiteX20" fmla="*/ 165087 w 579388"/>
              <a:gd name="connsiteY20" fmla="*/ 263147 h 781201"/>
              <a:gd name="connsiteX21" fmla="*/ 216407 w 579388"/>
              <a:gd name="connsiteY21" fmla="*/ 314477 h 781201"/>
              <a:gd name="connsiteX22" fmla="*/ 247630 w 579388"/>
              <a:gd name="connsiteY22" fmla="*/ 314477 h 781201"/>
              <a:gd name="connsiteX23" fmla="*/ 247630 w 579388"/>
              <a:gd name="connsiteY23" fmla="*/ 343052 h 781201"/>
              <a:gd name="connsiteX24" fmla="*/ 136512 w 579388"/>
              <a:gd name="connsiteY24" fmla="*/ 343052 h 781201"/>
              <a:gd name="connsiteX25" fmla="*/ 136512 w 579388"/>
              <a:gd name="connsiteY25" fmla="*/ 400135 h 781201"/>
              <a:gd name="connsiteX26" fmla="*/ 76066 w 579388"/>
              <a:gd name="connsiteY26" fmla="*/ 400135 h 781201"/>
              <a:gd name="connsiteX27" fmla="*/ 61893 w 579388"/>
              <a:gd name="connsiteY27" fmla="*/ 385972 h 781201"/>
              <a:gd name="connsiteX28" fmla="*/ 61893 w 579388"/>
              <a:gd name="connsiteY28" fmla="*/ 299170 h 781201"/>
              <a:gd name="connsiteX29" fmla="*/ 103848 w 579388"/>
              <a:gd name="connsiteY29" fmla="*/ 238107 h 781201"/>
              <a:gd name="connsiteX30" fmla="*/ 91525 w 579388"/>
              <a:gd name="connsiteY30" fmla="*/ 212893 h 781201"/>
              <a:gd name="connsiteX31" fmla="*/ 77295 w 579388"/>
              <a:gd name="connsiteY31" fmla="*/ 225561 h 781201"/>
              <a:gd name="connsiteX32" fmla="*/ 74499 w 579388"/>
              <a:gd name="connsiteY32" fmla="*/ 272624 h 781201"/>
              <a:gd name="connsiteX33" fmla="*/ 27436 w 579388"/>
              <a:gd name="connsiteY33" fmla="*/ 269829 h 781201"/>
              <a:gd name="connsiteX34" fmla="*/ 27260 w 579388"/>
              <a:gd name="connsiteY34" fmla="*/ 225761 h 781201"/>
              <a:gd name="connsiteX35" fmla="*/ 12915 w 579388"/>
              <a:gd name="connsiteY35" fmla="*/ 213217 h 781201"/>
              <a:gd name="connsiteX36" fmla="*/ 17945 w 579388"/>
              <a:gd name="connsiteY36" fmla="*/ 287133 h 781201"/>
              <a:gd name="connsiteX37" fmla="*/ 42843 w 579388"/>
              <a:gd name="connsiteY37" fmla="*/ 299170 h 781201"/>
              <a:gd name="connsiteX38" fmla="*/ 42843 w 579388"/>
              <a:gd name="connsiteY38" fmla="*/ 385972 h 781201"/>
              <a:gd name="connsiteX39" fmla="*/ 76066 w 579388"/>
              <a:gd name="connsiteY39" fmla="*/ 419185 h 781201"/>
              <a:gd name="connsiteX40" fmla="*/ 136512 w 579388"/>
              <a:gd name="connsiteY40" fmla="*/ 419185 h 781201"/>
              <a:gd name="connsiteX41" fmla="*/ 136512 w 579388"/>
              <a:gd name="connsiteY41" fmla="*/ 619515 h 781201"/>
              <a:gd name="connsiteX42" fmla="*/ 60546 w 579388"/>
              <a:gd name="connsiteY42" fmla="*/ 705093 h 781201"/>
              <a:gd name="connsiteX43" fmla="*/ 141274 w 579388"/>
              <a:gd name="connsiteY43" fmla="*/ 781202 h 781201"/>
              <a:gd name="connsiteX44" fmla="*/ 455599 w 579388"/>
              <a:gd name="connsiteY44" fmla="*/ 781202 h 781201"/>
              <a:gd name="connsiteX45" fmla="*/ 536470 w 579388"/>
              <a:gd name="connsiteY45" fmla="*/ 700243 h 781201"/>
              <a:gd name="connsiteX46" fmla="*/ 460362 w 579388"/>
              <a:gd name="connsiteY46" fmla="*/ 619515 h 781201"/>
              <a:gd name="connsiteX47" fmla="*/ 460362 w 579388"/>
              <a:gd name="connsiteY47" fmla="*/ 409727 h 781201"/>
              <a:gd name="connsiteX48" fmla="*/ 503329 w 579388"/>
              <a:gd name="connsiteY48" fmla="*/ 409727 h 781201"/>
              <a:gd name="connsiteX49" fmla="*/ 517512 w 579388"/>
              <a:gd name="connsiteY49" fmla="*/ 423900 h 781201"/>
              <a:gd name="connsiteX50" fmla="*/ 517512 w 579388"/>
              <a:gd name="connsiteY50" fmla="*/ 510692 h 781201"/>
              <a:gd name="connsiteX51" fmla="*/ 475556 w 579388"/>
              <a:gd name="connsiteY51" fmla="*/ 571755 h 781201"/>
              <a:gd name="connsiteX52" fmla="*/ 487870 w 579388"/>
              <a:gd name="connsiteY52" fmla="*/ 596960 h 781201"/>
              <a:gd name="connsiteX53" fmla="*/ 502100 w 579388"/>
              <a:gd name="connsiteY53" fmla="*/ 584292 h 781201"/>
              <a:gd name="connsiteX54" fmla="*/ 504904 w 579388"/>
              <a:gd name="connsiteY54" fmla="*/ 537229 h 781201"/>
              <a:gd name="connsiteX55" fmla="*/ 551967 w 579388"/>
              <a:gd name="connsiteY55" fmla="*/ 540033 h 781201"/>
              <a:gd name="connsiteX56" fmla="*/ 552135 w 579388"/>
              <a:gd name="connsiteY56" fmla="*/ 584101 h 781201"/>
              <a:gd name="connsiteX57" fmla="*/ 566480 w 579388"/>
              <a:gd name="connsiteY57" fmla="*/ 596636 h 781201"/>
              <a:gd name="connsiteX58" fmla="*/ 561437 w 579388"/>
              <a:gd name="connsiteY58" fmla="*/ 522721 h 781201"/>
              <a:gd name="connsiteX59" fmla="*/ 536562 w 579388"/>
              <a:gd name="connsiteY59" fmla="*/ 510692 h 781201"/>
              <a:gd name="connsiteX60" fmla="*/ 279387 w 579388"/>
              <a:gd name="connsiteY60" fmla="*/ 38252 h 781201"/>
              <a:gd name="connsiteX61" fmla="*/ 298437 w 579388"/>
              <a:gd name="connsiteY61" fmla="*/ 19202 h 781201"/>
              <a:gd name="connsiteX62" fmla="*/ 317487 w 579388"/>
              <a:gd name="connsiteY62" fmla="*/ 38252 h 781201"/>
              <a:gd name="connsiteX63" fmla="*/ 298437 w 579388"/>
              <a:gd name="connsiteY63" fmla="*/ 57302 h 781201"/>
              <a:gd name="connsiteX64" fmla="*/ 279377 w 579388"/>
              <a:gd name="connsiteY64" fmla="*/ 38261 h 781201"/>
              <a:gd name="connsiteX65" fmla="*/ 279377 w 579388"/>
              <a:gd name="connsiteY65" fmla="*/ 38252 h 781201"/>
              <a:gd name="connsiteX66" fmla="*/ 155562 w 579388"/>
              <a:gd name="connsiteY66" fmla="*/ 505644 h 781201"/>
              <a:gd name="connsiteX67" fmla="*/ 233429 w 579388"/>
              <a:gd name="connsiteY67" fmla="*/ 505644 h 781201"/>
              <a:gd name="connsiteX68" fmla="*/ 264461 w 579388"/>
              <a:gd name="connsiteY68" fmla="*/ 439683 h 781201"/>
              <a:gd name="connsiteX69" fmla="*/ 293617 w 579388"/>
              <a:gd name="connsiteY69" fmla="*/ 551392 h 781201"/>
              <a:gd name="connsiteX70" fmla="*/ 332965 w 579388"/>
              <a:gd name="connsiteY70" fmla="*/ 470430 h 781201"/>
              <a:gd name="connsiteX71" fmla="*/ 357730 w 579388"/>
              <a:gd name="connsiteY71" fmla="*/ 529199 h 781201"/>
              <a:gd name="connsiteX72" fmla="*/ 376932 w 579388"/>
              <a:gd name="connsiteY72" fmla="*/ 509568 h 781201"/>
              <a:gd name="connsiteX73" fmla="*/ 386190 w 579388"/>
              <a:gd name="connsiteY73" fmla="*/ 505672 h 781201"/>
              <a:gd name="connsiteX74" fmla="*/ 441283 w 579388"/>
              <a:gd name="connsiteY74" fmla="*/ 505672 h 781201"/>
              <a:gd name="connsiteX75" fmla="*/ 441283 w 579388"/>
              <a:gd name="connsiteY75" fmla="*/ 619277 h 781201"/>
              <a:gd name="connsiteX76" fmla="*/ 155533 w 579388"/>
              <a:gd name="connsiteY76" fmla="*/ 619277 h 781201"/>
              <a:gd name="connsiteX77" fmla="*/ 216407 w 579388"/>
              <a:gd name="connsiteY77" fmla="*/ 295427 h 781201"/>
              <a:gd name="connsiteX78" fmla="*/ 184137 w 579388"/>
              <a:gd name="connsiteY78" fmla="*/ 263147 h 781201"/>
              <a:gd name="connsiteX79" fmla="*/ 184137 w 579388"/>
              <a:gd name="connsiteY79" fmla="*/ 156257 h 781201"/>
              <a:gd name="connsiteX80" fmla="*/ 216407 w 579388"/>
              <a:gd name="connsiteY80" fmla="*/ 123977 h 781201"/>
              <a:gd name="connsiteX81" fmla="*/ 380456 w 579388"/>
              <a:gd name="connsiteY81" fmla="*/ 123977 h 781201"/>
              <a:gd name="connsiteX82" fmla="*/ 412737 w 579388"/>
              <a:gd name="connsiteY82" fmla="*/ 156257 h 781201"/>
              <a:gd name="connsiteX83" fmla="*/ 412737 w 579388"/>
              <a:gd name="connsiteY83" fmla="*/ 263147 h 781201"/>
              <a:gd name="connsiteX84" fmla="*/ 380456 w 579388"/>
              <a:gd name="connsiteY84" fmla="*/ 295427 h 781201"/>
              <a:gd name="connsiteX85" fmla="*/ 216407 w 579388"/>
              <a:gd name="connsiteY85" fmla="*/ 295427 h 781201"/>
              <a:gd name="connsiteX86" fmla="*/ 266680 w 579388"/>
              <a:gd name="connsiteY86" fmla="*/ 314477 h 781201"/>
              <a:gd name="connsiteX87" fmla="*/ 333355 w 579388"/>
              <a:gd name="connsiteY87" fmla="*/ 314477 h 781201"/>
              <a:gd name="connsiteX88" fmla="*/ 333355 w 579388"/>
              <a:gd name="connsiteY88" fmla="*/ 343052 h 781201"/>
              <a:gd name="connsiteX89" fmla="*/ 266680 w 579388"/>
              <a:gd name="connsiteY89" fmla="*/ 343052 h 781201"/>
              <a:gd name="connsiteX90" fmla="*/ 247630 w 579388"/>
              <a:gd name="connsiteY90" fmla="*/ 362102 h 781201"/>
              <a:gd name="connsiteX91" fmla="*/ 441312 w 579388"/>
              <a:gd name="connsiteY91" fmla="*/ 362102 h 781201"/>
              <a:gd name="connsiteX92" fmla="*/ 441312 w 579388"/>
              <a:gd name="connsiteY92" fmla="*/ 486594 h 781201"/>
              <a:gd name="connsiteX93" fmla="*/ 386219 w 579388"/>
              <a:gd name="connsiteY93" fmla="*/ 486594 h 781201"/>
              <a:gd name="connsiteX94" fmla="*/ 364188 w 579388"/>
              <a:gd name="connsiteY94" fmla="*/ 495395 h 781201"/>
              <a:gd name="connsiteX95" fmla="*/ 334184 w 579388"/>
              <a:gd name="connsiteY95" fmla="*/ 424281 h 781201"/>
              <a:gd name="connsiteX96" fmla="*/ 299027 w 579388"/>
              <a:gd name="connsiteY96" fmla="*/ 496671 h 781201"/>
              <a:gd name="connsiteX97" fmla="*/ 269614 w 579388"/>
              <a:gd name="connsiteY97" fmla="*/ 384009 h 781201"/>
              <a:gd name="connsiteX98" fmla="*/ 221341 w 579388"/>
              <a:gd name="connsiteY98" fmla="*/ 486594 h 781201"/>
              <a:gd name="connsiteX99" fmla="*/ 155562 w 579388"/>
              <a:gd name="connsiteY99" fmla="*/ 486594 h 781201"/>
              <a:gd name="connsiteX100" fmla="*/ 155562 w 579388"/>
              <a:gd name="connsiteY100" fmla="*/ 362102 h 781201"/>
              <a:gd name="connsiteX101" fmla="*/ 517512 w 579388"/>
              <a:gd name="connsiteY101" fmla="*/ 700239 h 781201"/>
              <a:gd name="connsiteX102" fmla="*/ 455599 w 579388"/>
              <a:gd name="connsiteY102" fmla="*/ 762152 h 781201"/>
              <a:gd name="connsiteX103" fmla="*/ 141274 w 579388"/>
              <a:gd name="connsiteY103" fmla="*/ 762152 h 781201"/>
              <a:gd name="connsiteX104" fmla="*/ 79362 w 579388"/>
              <a:gd name="connsiteY104" fmla="*/ 700239 h 781201"/>
              <a:gd name="connsiteX105" fmla="*/ 141274 w 579388"/>
              <a:gd name="connsiteY105" fmla="*/ 638327 h 781201"/>
              <a:gd name="connsiteX106" fmla="*/ 455599 w 579388"/>
              <a:gd name="connsiteY106" fmla="*/ 638327 h 781201"/>
              <a:gd name="connsiteX107" fmla="*/ 517512 w 579388"/>
              <a:gd name="connsiteY107" fmla="*/ 700239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9388" h="781201">
                <a:moveTo>
                  <a:pt x="536562" y="510692"/>
                </a:moveTo>
                <a:lnTo>
                  <a:pt x="536562" y="423900"/>
                </a:lnTo>
                <a:cubicBezTo>
                  <a:pt x="536541" y="405557"/>
                  <a:pt x="521672" y="390693"/>
                  <a:pt x="503329" y="390677"/>
                </a:cubicBezTo>
                <a:lnTo>
                  <a:pt x="460362" y="390677"/>
                </a:lnTo>
                <a:lnTo>
                  <a:pt x="460362" y="343052"/>
                </a:lnTo>
                <a:lnTo>
                  <a:pt x="352405" y="343052"/>
                </a:lnTo>
                <a:lnTo>
                  <a:pt x="352405" y="314477"/>
                </a:lnTo>
                <a:lnTo>
                  <a:pt x="380456" y="314477"/>
                </a:lnTo>
                <a:cubicBezTo>
                  <a:pt x="408794" y="314450"/>
                  <a:pt x="431760" y="291485"/>
                  <a:pt x="431787" y="263147"/>
                </a:cubicBezTo>
                <a:lnTo>
                  <a:pt x="431787" y="156257"/>
                </a:lnTo>
                <a:cubicBezTo>
                  <a:pt x="431760" y="127919"/>
                  <a:pt x="408794" y="104954"/>
                  <a:pt x="380456" y="104927"/>
                </a:cubicBezTo>
                <a:lnTo>
                  <a:pt x="307962" y="104927"/>
                </a:lnTo>
                <a:lnTo>
                  <a:pt x="307962" y="74999"/>
                </a:lnTo>
                <a:cubicBezTo>
                  <a:pt x="328336" y="69739"/>
                  <a:pt x="340588" y="48958"/>
                  <a:pt x="335327" y="28584"/>
                </a:cubicBezTo>
                <a:cubicBezTo>
                  <a:pt x="330066" y="8210"/>
                  <a:pt x="309286" y="-4041"/>
                  <a:pt x="288912" y="1219"/>
                </a:cubicBezTo>
                <a:cubicBezTo>
                  <a:pt x="268538" y="6480"/>
                  <a:pt x="256286" y="27260"/>
                  <a:pt x="261546" y="47634"/>
                </a:cubicBezTo>
                <a:cubicBezTo>
                  <a:pt x="265012" y="61055"/>
                  <a:pt x="275491" y="71534"/>
                  <a:pt x="288912" y="74999"/>
                </a:cubicBezTo>
                <a:lnTo>
                  <a:pt x="288912" y="104927"/>
                </a:lnTo>
                <a:lnTo>
                  <a:pt x="216407" y="104927"/>
                </a:lnTo>
                <a:cubicBezTo>
                  <a:pt x="188073" y="104958"/>
                  <a:pt x="165113" y="127923"/>
                  <a:pt x="165087" y="156257"/>
                </a:cubicBezTo>
                <a:lnTo>
                  <a:pt x="165087" y="263147"/>
                </a:lnTo>
                <a:cubicBezTo>
                  <a:pt x="165113" y="291481"/>
                  <a:pt x="188073" y="314446"/>
                  <a:pt x="216407" y="314477"/>
                </a:cubicBezTo>
                <a:lnTo>
                  <a:pt x="247630" y="314477"/>
                </a:lnTo>
                <a:lnTo>
                  <a:pt x="247630" y="343052"/>
                </a:lnTo>
                <a:lnTo>
                  <a:pt x="136512" y="343052"/>
                </a:lnTo>
                <a:lnTo>
                  <a:pt x="136512" y="400135"/>
                </a:lnTo>
                <a:lnTo>
                  <a:pt x="76066" y="400135"/>
                </a:lnTo>
                <a:cubicBezTo>
                  <a:pt x="68244" y="400131"/>
                  <a:pt x="61903" y="393794"/>
                  <a:pt x="61893" y="385972"/>
                </a:cubicBezTo>
                <a:lnTo>
                  <a:pt x="61893" y="299170"/>
                </a:lnTo>
                <a:cubicBezTo>
                  <a:pt x="90340" y="293893"/>
                  <a:pt x="109124" y="266555"/>
                  <a:pt x="103848" y="238107"/>
                </a:cubicBezTo>
                <a:cubicBezTo>
                  <a:pt x="102109" y="228738"/>
                  <a:pt x="97849" y="220020"/>
                  <a:pt x="91525" y="212893"/>
                </a:cubicBezTo>
                <a:lnTo>
                  <a:pt x="77295" y="225561"/>
                </a:lnTo>
                <a:cubicBezTo>
                  <a:pt x="89519" y="239329"/>
                  <a:pt x="88268" y="260400"/>
                  <a:pt x="74499" y="272624"/>
                </a:cubicBezTo>
                <a:cubicBezTo>
                  <a:pt x="60732" y="284849"/>
                  <a:pt x="39660" y="283597"/>
                  <a:pt x="27436" y="269829"/>
                </a:cubicBezTo>
                <a:cubicBezTo>
                  <a:pt x="16293" y="257278"/>
                  <a:pt x="16218" y="238401"/>
                  <a:pt x="27260" y="225761"/>
                </a:cubicBezTo>
                <a:lnTo>
                  <a:pt x="12915" y="213217"/>
                </a:lnTo>
                <a:cubicBezTo>
                  <a:pt x="-6107" y="235018"/>
                  <a:pt x="-3855" y="268110"/>
                  <a:pt x="17945" y="287133"/>
                </a:cubicBezTo>
                <a:cubicBezTo>
                  <a:pt x="25017" y="293303"/>
                  <a:pt x="33615" y="297461"/>
                  <a:pt x="42843" y="299170"/>
                </a:cubicBezTo>
                <a:lnTo>
                  <a:pt x="42843" y="385972"/>
                </a:lnTo>
                <a:cubicBezTo>
                  <a:pt x="42864" y="404310"/>
                  <a:pt x="57728" y="419169"/>
                  <a:pt x="76066" y="419185"/>
                </a:cubicBezTo>
                <a:lnTo>
                  <a:pt x="136512" y="419185"/>
                </a:lnTo>
                <a:lnTo>
                  <a:pt x="136512" y="619515"/>
                </a:lnTo>
                <a:cubicBezTo>
                  <a:pt x="91902" y="622170"/>
                  <a:pt x="57891" y="660484"/>
                  <a:pt x="60546" y="705093"/>
                </a:cubicBezTo>
                <a:cubicBezTo>
                  <a:pt x="63088" y="747823"/>
                  <a:pt x="98470" y="781179"/>
                  <a:pt x="141274" y="781202"/>
                </a:cubicBezTo>
                <a:lnTo>
                  <a:pt x="455599" y="781202"/>
                </a:lnTo>
                <a:cubicBezTo>
                  <a:pt x="500288" y="781178"/>
                  <a:pt x="536495" y="744932"/>
                  <a:pt x="536470" y="700243"/>
                </a:cubicBezTo>
                <a:cubicBezTo>
                  <a:pt x="536447" y="657439"/>
                  <a:pt x="503091" y="622057"/>
                  <a:pt x="460362" y="619515"/>
                </a:cubicBezTo>
                <a:lnTo>
                  <a:pt x="460362" y="409727"/>
                </a:lnTo>
                <a:lnTo>
                  <a:pt x="503329" y="409727"/>
                </a:lnTo>
                <a:cubicBezTo>
                  <a:pt x="511154" y="409737"/>
                  <a:pt x="517495" y="416075"/>
                  <a:pt x="517512" y="423900"/>
                </a:cubicBezTo>
                <a:lnTo>
                  <a:pt x="517512" y="510692"/>
                </a:lnTo>
                <a:cubicBezTo>
                  <a:pt x="489064" y="515968"/>
                  <a:pt x="470280" y="543307"/>
                  <a:pt x="475556" y="571755"/>
                </a:cubicBezTo>
                <a:cubicBezTo>
                  <a:pt x="477293" y="581120"/>
                  <a:pt x="481550" y="589833"/>
                  <a:pt x="487870" y="596960"/>
                </a:cubicBezTo>
                <a:lnTo>
                  <a:pt x="502100" y="584292"/>
                </a:lnTo>
                <a:cubicBezTo>
                  <a:pt x="489879" y="570521"/>
                  <a:pt x="491134" y="549450"/>
                  <a:pt x="504904" y="537229"/>
                </a:cubicBezTo>
                <a:cubicBezTo>
                  <a:pt x="518675" y="525007"/>
                  <a:pt x="539746" y="526262"/>
                  <a:pt x="551967" y="540033"/>
                </a:cubicBezTo>
                <a:cubicBezTo>
                  <a:pt x="563109" y="552586"/>
                  <a:pt x="563180" y="571464"/>
                  <a:pt x="552135" y="584101"/>
                </a:cubicBezTo>
                <a:lnTo>
                  <a:pt x="566480" y="596636"/>
                </a:lnTo>
                <a:cubicBezTo>
                  <a:pt x="585498" y="574832"/>
                  <a:pt x="583241" y="541740"/>
                  <a:pt x="561437" y="522721"/>
                </a:cubicBezTo>
                <a:cubicBezTo>
                  <a:pt x="554372" y="516557"/>
                  <a:pt x="545781" y="512404"/>
                  <a:pt x="536562" y="510692"/>
                </a:cubicBezTo>
                <a:close/>
                <a:moveTo>
                  <a:pt x="279387" y="38252"/>
                </a:moveTo>
                <a:cubicBezTo>
                  <a:pt x="279387" y="27731"/>
                  <a:pt x="287915" y="19202"/>
                  <a:pt x="298437" y="19202"/>
                </a:cubicBezTo>
                <a:cubicBezTo>
                  <a:pt x="308958" y="19202"/>
                  <a:pt x="317487" y="27731"/>
                  <a:pt x="317487" y="38252"/>
                </a:cubicBezTo>
                <a:cubicBezTo>
                  <a:pt x="317487" y="48773"/>
                  <a:pt x="308958" y="57302"/>
                  <a:pt x="298437" y="57302"/>
                </a:cubicBezTo>
                <a:cubicBezTo>
                  <a:pt x="287915" y="57308"/>
                  <a:pt x="279383" y="48783"/>
                  <a:pt x="279377" y="38261"/>
                </a:cubicBezTo>
                <a:cubicBezTo>
                  <a:pt x="279377" y="38259"/>
                  <a:pt x="279377" y="38255"/>
                  <a:pt x="279377" y="38252"/>
                </a:cubicBezTo>
                <a:close/>
                <a:moveTo>
                  <a:pt x="155562" y="505644"/>
                </a:moveTo>
                <a:lnTo>
                  <a:pt x="233429" y="505644"/>
                </a:lnTo>
                <a:lnTo>
                  <a:pt x="264461" y="439683"/>
                </a:lnTo>
                <a:lnTo>
                  <a:pt x="293617" y="551392"/>
                </a:lnTo>
                <a:lnTo>
                  <a:pt x="332965" y="470430"/>
                </a:lnTo>
                <a:lnTo>
                  <a:pt x="357730" y="529199"/>
                </a:lnTo>
                <a:lnTo>
                  <a:pt x="376932" y="509568"/>
                </a:lnTo>
                <a:cubicBezTo>
                  <a:pt x="379474" y="507237"/>
                  <a:pt x="382746" y="505860"/>
                  <a:pt x="386190" y="505672"/>
                </a:cubicBezTo>
                <a:lnTo>
                  <a:pt x="441283" y="505672"/>
                </a:lnTo>
                <a:lnTo>
                  <a:pt x="441283" y="619277"/>
                </a:lnTo>
                <a:lnTo>
                  <a:pt x="155533" y="619277"/>
                </a:lnTo>
                <a:close/>
                <a:moveTo>
                  <a:pt x="216407" y="295427"/>
                </a:moveTo>
                <a:cubicBezTo>
                  <a:pt x="198592" y="295400"/>
                  <a:pt x="184158" y="280962"/>
                  <a:pt x="184137" y="263147"/>
                </a:cubicBezTo>
                <a:lnTo>
                  <a:pt x="184137" y="156257"/>
                </a:lnTo>
                <a:cubicBezTo>
                  <a:pt x="184158" y="138442"/>
                  <a:pt x="198592" y="124004"/>
                  <a:pt x="216407" y="123977"/>
                </a:cubicBezTo>
                <a:lnTo>
                  <a:pt x="380456" y="123977"/>
                </a:lnTo>
                <a:cubicBezTo>
                  <a:pt x="398274" y="124004"/>
                  <a:pt x="412710" y="138440"/>
                  <a:pt x="412737" y="156257"/>
                </a:cubicBezTo>
                <a:lnTo>
                  <a:pt x="412737" y="263147"/>
                </a:lnTo>
                <a:cubicBezTo>
                  <a:pt x="412710" y="280964"/>
                  <a:pt x="398274" y="295400"/>
                  <a:pt x="380456" y="295427"/>
                </a:cubicBezTo>
                <a:lnTo>
                  <a:pt x="216407" y="295427"/>
                </a:lnTo>
                <a:close/>
                <a:moveTo>
                  <a:pt x="266680" y="314477"/>
                </a:moveTo>
                <a:lnTo>
                  <a:pt x="333355" y="314477"/>
                </a:lnTo>
                <a:lnTo>
                  <a:pt x="333355" y="343052"/>
                </a:lnTo>
                <a:lnTo>
                  <a:pt x="266680" y="343052"/>
                </a:lnTo>
                <a:close/>
                <a:moveTo>
                  <a:pt x="247630" y="362102"/>
                </a:moveTo>
                <a:lnTo>
                  <a:pt x="441312" y="362102"/>
                </a:lnTo>
                <a:lnTo>
                  <a:pt x="441312" y="486594"/>
                </a:lnTo>
                <a:lnTo>
                  <a:pt x="386219" y="486594"/>
                </a:lnTo>
                <a:cubicBezTo>
                  <a:pt x="378051" y="486761"/>
                  <a:pt x="370223" y="489889"/>
                  <a:pt x="364188" y="495395"/>
                </a:cubicBezTo>
                <a:lnTo>
                  <a:pt x="334184" y="424281"/>
                </a:lnTo>
                <a:lnTo>
                  <a:pt x="299027" y="496671"/>
                </a:lnTo>
                <a:lnTo>
                  <a:pt x="269614" y="384009"/>
                </a:lnTo>
                <a:lnTo>
                  <a:pt x="221341" y="486594"/>
                </a:lnTo>
                <a:lnTo>
                  <a:pt x="155562" y="486594"/>
                </a:lnTo>
                <a:lnTo>
                  <a:pt x="155562" y="362102"/>
                </a:lnTo>
                <a:close/>
                <a:moveTo>
                  <a:pt x="517512" y="700239"/>
                </a:moveTo>
                <a:cubicBezTo>
                  <a:pt x="517470" y="734415"/>
                  <a:pt x="489775" y="762110"/>
                  <a:pt x="455599" y="762152"/>
                </a:cubicBezTo>
                <a:lnTo>
                  <a:pt x="141274" y="762152"/>
                </a:lnTo>
                <a:cubicBezTo>
                  <a:pt x="107080" y="762152"/>
                  <a:pt x="79362" y="734433"/>
                  <a:pt x="79362" y="700239"/>
                </a:cubicBezTo>
                <a:cubicBezTo>
                  <a:pt x="79362" y="666046"/>
                  <a:pt x="107080" y="638327"/>
                  <a:pt x="141274" y="638327"/>
                </a:cubicBezTo>
                <a:lnTo>
                  <a:pt x="455599" y="638327"/>
                </a:lnTo>
                <a:cubicBezTo>
                  <a:pt x="489775" y="638369"/>
                  <a:pt x="517470" y="666064"/>
                  <a:pt x="517512" y="700239"/>
                </a:cubicBezTo>
                <a:close/>
              </a:path>
            </a:pathLst>
          </a:custGeom>
          <a:solidFill>
            <a:srgbClr val="000000"/>
          </a:solidFill>
          <a:ln w="9525" cap="flat">
            <a:noFill/>
            <a:prstDash val="solid"/>
            <a:miter/>
          </a:ln>
        </p:spPr>
        <p:txBody>
          <a:bodyPr rtlCol="0" anchor="ctr"/>
          <a:lstStyle/>
          <a:p>
            <a:endParaRPr lang="en-GB"/>
          </a:p>
        </p:txBody>
      </p:sp>
      <p:pic>
        <p:nvPicPr>
          <p:cNvPr id="39" name="Graphic 38" descr="Disk outline">
            <a:extLst>
              <a:ext uri="{FF2B5EF4-FFF2-40B4-BE49-F238E27FC236}">
                <a16:creationId xmlns:a16="http://schemas.microsoft.com/office/drawing/2014/main" id="{9768EB72-3FE6-F183-A8A6-D9FCA6C198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0091" y="5058284"/>
            <a:ext cx="914400" cy="914400"/>
          </a:xfrm>
          <a:prstGeom prst="rect">
            <a:avLst/>
          </a:prstGeom>
        </p:spPr>
      </p:pic>
      <p:pic>
        <p:nvPicPr>
          <p:cNvPr id="41" name="Picture 40" descr="Young businessman hand on chin">
            <a:extLst>
              <a:ext uri="{FF2B5EF4-FFF2-40B4-BE49-F238E27FC236}">
                <a16:creationId xmlns:a16="http://schemas.microsoft.com/office/drawing/2014/main" id="{2335A906-FBE1-4C47-638A-8C6FFCC9E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1605" y="3321995"/>
            <a:ext cx="984004" cy="3175789"/>
          </a:xfrm>
          <a:prstGeom prst="rect">
            <a:avLst/>
          </a:prstGeom>
        </p:spPr>
      </p:pic>
      <p:cxnSp>
        <p:nvCxnSpPr>
          <p:cNvPr id="43" name="Straight Arrow Connector 42">
            <a:extLst>
              <a:ext uri="{FF2B5EF4-FFF2-40B4-BE49-F238E27FC236}">
                <a16:creationId xmlns:a16="http://schemas.microsoft.com/office/drawing/2014/main" id="{A9B00B75-1630-8769-0005-DDCD85497B1B}"/>
              </a:ext>
            </a:extLst>
          </p:cNvPr>
          <p:cNvCxnSpPr>
            <a:cxnSpLocks/>
            <a:endCxn id="39" idx="3"/>
          </p:cNvCxnSpPr>
          <p:nvPr/>
        </p:nvCxnSpPr>
        <p:spPr>
          <a:xfrm flipH="1">
            <a:off x="6044491" y="5006032"/>
            <a:ext cx="803781" cy="509452"/>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5683CE9C-DDE6-CE86-3D63-E94FC313B4A6}"/>
              </a:ext>
            </a:extLst>
          </p:cNvPr>
          <p:cNvCxnSpPr>
            <a:cxnSpLocks/>
          </p:cNvCxnSpPr>
          <p:nvPr/>
        </p:nvCxnSpPr>
        <p:spPr>
          <a:xfrm flipH="1">
            <a:off x="5026329" y="3697301"/>
            <a:ext cx="1510658" cy="21321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E23B1DAE-72F8-B5F9-B530-89BA45CF9D99}"/>
              </a:ext>
            </a:extLst>
          </p:cNvPr>
          <p:cNvCxnSpPr>
            <a:cxnSpLocks/>
          </p:cNvCxnSpPr>
          <p:nvPr/>
        </p:nvCxnSpPr>
        <p:spPr>
          <a:xfrm flipH="1" flipV="1">
            <a:off x="5130091" y="2309169"/>
            <a:ext cx="1527314" cy="77210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84155EF-6504-6AED-A12F-11957A8162F0}"/>
              </a:ext>
            </a:extLst>
          </p:cNvPr>
          <p:cNvCxnSpPr>
            <a:cxnSpLocks/>
          </p:cNvCxnSpPr>
          <p:nvPr/>
        </p:nvCxnSpPr>
        <p:spPr>
          <a:xfrm flipH="1" flipV="1">
            <a:off x="7567943" y="1865237"/>
            <a:ext cx="387324" cy="901132"/>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3E85130C-1DD7-F702-4AF4-7EFB8CC84495}"/>
              </a:ext>
            </a:extLst>
          </p:cNvPr>
          <p:cNvCxnSpPr>
            <a:cxnSpLocks/>
          </p:cNvCxnSpPr>
          <p:nvPr/>
        </p:nvCxnSpPr>
        <p:spPr>
          <a:xfrm flipH="1" flipV="1">
            <a:off x="6446381" y="1912898"/>
            <a:ext cx="719292" cy="77026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E5F9221A-AB09-0345-8884-69D813A86887}"/>
              </a:ext>
            </a:extLst>
          </p:cNvPr>
          <p:cNvSpPr txBox="1"/>
          <p:nvPr/>
        </p:nvSpPr>
        <p:spPr>
          <a:xfrm rot="18840612">
            <a:off x="6514516" y="3423227"/>
            <a:ext cx="1385772" cy="369332"/>
          </a:xfrm>
          <a:prstGeom prst="rect">
            <a:avLst/>
          </a:prstGeom>
          <a:noFill/>
          <a:ln>
            <a:solidFill>
              <a:schemeClr val="accent1"/>
            </a:solidFill>
          </a:ln>
        </p:spPr>
        <p:txBody>
          <a:bodyPr wrap="square" rtlCol="0">
            <a:spAutoFit/>
          </a:bodyPr>
          <a:lstStyle/>
          <a:p>
            <a:r>
              <a:rPr lang="ro-RO" dirty="0"/>
              <a:t>Interacțiuni</a:t>
            </a:r>
            <a:endParaRPr lang="en-GB" dirty="0"/>
          </a:p>
        </p:txBody>
      </p:sp>
      <p:sp>
        <p:nvSpPr>
          <p:cNvPr id="65" name="TextBox 64">
            <a:extLst>
              <a:ext uri="{FF2B5EF4-FFF2-40B4-BE49-F238E27FC236}">
                <a16:creationId xmlns:a16="http://schemas.microsoft.com/office/drawing/2014/main" id="{4E018D68-DABB-EC20-A134-299B6EE2E0ED}"/>
              </a:ext>
            </a:extLst>
          </p:cNvPr>
          <p:cNvSpPr txBox="1"/>
          <p:nvPr/>
        </p:nvSpPr>
        <p:spPr>
          <a:xfrm>
            <a:off x="8865805" y="2183285"/>
            <a:ext cx="2839735" cy="1754326"/>
          </a:xfrm>
          <a:prstGeom prst="rect">
            <a:avLst/>
          </a:prstGeom>
          <a:noFill/>
        </p:spPr>
        <p:txBody>
          <a:bodyPr wrap="square" rtlCol="0">
            <a:spAutoFit/>
          </a:bodyPr>
          <a:lstStyle/>
          <a:p>
            <a:r>
              <a:rPr lang="ro-RO" b="1" dirty="0"/>
              <a:t>Experiența utilizatorului</a:t>
            </a:r>
          </a:p>
          <a:p>
            <a:r>
              <a:rPr lang="ro-RO" dirty="0"/>
              <a:t>Totalitatea efectelor asupra utilizatorului ca urmare a interacțiunii (cu diverse dispo</a:t>
            </a:r>
            <a:r>
              <a:rPr lang="en-GB" dirty="0"/>
              <a:t>z</a:t>
            </a:r>
            <a:r>
              <a:rPr lang="ro-RO" dirty="0"/>
              <a:t>itive</a:t>
            </a:r>
            <a:r>
              <a:rPr lang="en-GB" dirty="0"/>
              <a:t> – </a:t>
            </a:r>
            <a:r>
              <a:rPr lang="en-GB" i="1" dirty="0"/>
              <a:t>interaction artifacts</a:t>
            </a:r>
            <a:r>
              <a:rPr lang="ro-RO" dirty="0"/>
              <a:t>)</a:t>
            </a:r>
            <a:r>
              <a:rPr lang="en-GB" dirty="0"/>
              <a:t> </a:t>
            </a:r>
          </a:p>
        </p:txBody>
      </p:sp>
      <p:pic>
        <p:nvPicPr>
          <p:cNvPr id="4" name="Picture 3">
            <a:extLst>
              <a:ext uri="{FF2B5EF4-FFF2-40B4-BE49-F238E27FC236}">
                <a16:creationId xmlns:a16="http://schemas.microsoft.com/office/drawing/2014/main" id="{1E31E854-82BC-5A88-C2CA-1F0468AB65A7}"/>
              </a:ext>
            </a:extLst>
          </p:cNvPr>
          <p:cNvPicPr>
            <a:picLocks noChangeAspect="1"/>
          </p:cNvPicPr>
          <p:nvPr/>
        </p:nvPicPr>
        <p:blipFill>
          <a:blip r:embed="rId7"/>
          <a:stretch>
            <a:fillRect/>
          </a:stretch>
        </p:blipFill>
        <p:spPr>
          <a:xfrm>
            <a:off x="6536987" y="6237595"/>
            <a:ext cx="1113238" cy="520378"/>
          </a:xfrm>
          <a:prstGeom prst="rect">
            <a:avLst/>
          </a:prstGeom>
        </p:spPr>
      </p:pic>
      <p:cxnSp>
        <p:nvCxnSpPr>
          <p:cNvPr id="6" name="Straight Arrow Connector 5">
            <a:extLst>
              <a:ext uri="{FF2B5EF4-FFF2-40B4-BE49-F238E27FC236}">
                <a16:creationId xmlns:a16="http://schemas.microsoft.com/office/drawing/2014/main" id="{BAAA0033-0516-2A6E-D370-C7E38320DCBE}"/>
              </a:ext>
            </a:extLst>
          </p:cNvPr>
          <p:cNvCxnSpPr>
            <a:cxnSpLocks/>
            <a:endCxn id="4" idx="0"/>
          </p:cNvCxnSpPr>
          <p:nvPr/>
        </p:nvCxnSpPr>
        <p:spPr>
          <a:xfrm flipH="1">
            <a:off x="7093606" y="5463554"/>
            <a:ext cx="286811" cy="77404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9128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4</a:t>
            </a: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040832732"/>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112868" y="1865740"/>
            <a:ext cx="3817419" cy="3126520"/>
          </a:xfrm>
        </p:spPr>
        <p:txBody>
          <a:bodyPr vert="horz" lIns="91440" tIns="45720" rIns="91440" bIns="45720" rtlCol="0" anchor="ctr">
            <a:normAutofit/>
          </a:bodyPr>
          <a:lstStyle/>
          <a:p>
            <a:r>
              <a:rPr lang="en-GB" sz="3600" dirty="0">
                <a:solidFill>
                  <a:schemeClr val="tx1"/>
                </a:solidFill>
                <a:latin typeface="Tahoma" panose="020B0604030504040204" pitchFamily="34" charset="0"/>
                <a:ea typeface="Tahoma" panose="020B0604030504040204" pitchFamily="34" charset="0"/>
                <a:cs typeface="Tahoma" panose="020B0604030504040204" pitchFamily="34" charset="0"/>
              </a:rPr>
              <a:t>4</a:t>
            </a:r>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 Soluții De Design</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3462923" y="131324"/>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4435385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85800" y="685800"/>
            <a:ext cx="10792837" cy="1151965"/>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4. SOLUȚII DE DESIGN</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7564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6"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8"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rot="21420000">
            <a:off x="4959072" y="390182"/>
            <a:ext cx="5683314" cy="3284924"/>
          </a:xfrm>
        </p:spPr>
        <p:txBody>
          <a:bodyPr vert="horz" lIns="91440" tIns="45720" rIns="91440" bIns="45720" rtlCol="0" anchor="b">
            <a:normAutofit fontScale="90000"/>
          </a:bodyPr>
          <a:lstStyle/>
          <a:p>
            <a:pPr lvl="0" algn="r"/>
            <a:r>
              <a:rPr lang="en-US" sz="4900" dirty="0">
                <a:latin typeface="Tahoma" panose="020B0604030504040204" pitchFamily="34" charset="0"/>
                <a:ea typeface="Tahoma" panose="020B0604030504040204" pitchFamily="34" charset="0"/>
                <a:cs typeface="Tahoma" panose="020B0604030504040204" pitchFamily="34" charset="0"/>
              </a:rPr>
              <a:t>4.0 Natura </a:t>
            </a:r>
            <a:r>
              <a:rPr lang="en-US" sz="4900" i="1" dirty="0">
                <a:latin typeface="Tahoma" panose="020B0604030504040204" pitchFamily="34" charset="0"/>
                <a:ea typeface="Tahoma" panose="020B0604030504040204" pitchFamily="34" charset="0"/>
                <a:cs typeface="Tahoma" panose="020B0604030504040204" pitchFamily="34" charset="0"/>
              </a:rPr>
              <a:t>UX design. </a:t>
            </a:r>
            <a:br>
              <a:rPr lang="ro-RO" sz="4900" i="1" dirty="0">
                <a:latin typeface="Tahoma" panose="020B0604030504040204" pitchFamily="34" charset="0"/>
                <a:ea typeface="Tahoma" panose="020B0604030504040204" pitchFamily="34" charset="0"/>
                <a:cs typeface="Tahoma" panose="020B0604030504040204" pitchFamily="34" charset="0"/>
              </a:rPr>
            </a:br>
            <a:r>
              <a:rPr lang="en-US" sz="4900" dirty="0">
                <a:latin typeface="Tahoma" panose="020B0604030504040204" pitchFamily="34" charset="0"/>
                <a:ea typeface="Tahoma" panose="020B0604030504040204" pitchFamily="34" charset="0"/>
                <a:cs typeface="Tahoma" panose="020B0604030504040204" pitchFamily="34" charset="0"/>
              </a:rPr>
              <a:t>Principii </a:t>
            </a:r>
            <a:r>
              <a:rPr lang="en-US" sz="4900" dirty="0" err="1">
                <a:latin typeface="Tahoma" panose="020B0604030504040204" pitchFamily="34" charset="0"/>
                <a:ea typeface="Tahoma" panose="020B0604030504040204" pitchFamily="34" charset="0"/>
                <a:cs typeface="Tahoma" panose="020B0604030504040204" pitchFamily="34" charset="0"/>
              </a:rPr>
              <a:t>și</a:t>
            </a:r>
            <a:r>
              <a:rPr lang="en-US" sz="4900" dirty="0">
                <a:latin typeface="Tahoma" panose="020B0604030504040204" pitchFamily="34" charset="0"/>
                <a:ea typeface="Tahoma" panose="020B0604030504040204" pitchFamily="34" charset="0"/>
                <a:cs typeface="Tahoma" panose="020B0604030504040204" pitchFamily="34" charset="0"/>
              </a:rPr>
              <a:t> </a:t>
            </a:r>
            <a:r>
              <a:rPr lang="en-US" sz="4900" dirty="0" err="1">
                <a:latin typeface="Tahoma" panose="020B0604030504040204" pitchFamily="34" charset="0"/>
                <a:ea typeface="Tahoma" panose="020B0604030504040204" pitchFamily="34" charset="0"/>
                <a:cs typeface="Tahoma" panose="020B0604030504040204" pitchFamily="34" charset="0"/>
              </a:rPr>
              <a:t>abordări</a:t>
            </a:r>
            <a:r>
              <a:rPr lang="en-US" sz="4900" dirty="0">
                <a:latin typeface="Tahoma" panose="020B0604030504040204" pitchFamily="34" charset="0"/>
                <a:ea typeface="Tahoma" panose="020B0604030504040204" pitchFamily="34" charset="0"/>
                <a:cs typeface="Tahoma" panose="020B0604030504040204" pitchFamily="34" charset="0"/>
              </a:rPr>
              <a:t> </a:t>
            </a:r>
            <a:r>
              <a:rPr lang="en-US" sz="4900" dirty="0" err="1">
                <a:latin typeface="Tahoma" panose="020B0604030504040204" pitchFamily="34" charset="0"/>
                <a:ea typeface="Tahoma" panose="020B0604030504040204" pitchFamily="34" charset="0"/>
                <a:cs typeface="Tahoma" panose="020B0604030504040204" pitchFamily="34" charset="0"/>
              </a:rPr>
              <a:t>în</a:t>
            </a:r>
            <a:r>
              <a:rPr lang="en-US" sz="4900" dirty="0">
                <a:latin typeface="Tahoma" panose="020B0604030504040204" pitchFamily="34" charset="0"/>
                <a:ea typeface="Tahoma" panose="020B0604030504040204" pitchFamily="34" charset="0"/>
                <a:cs typeface="Tahoma" panose="020B0604030504040204" pitchFamily="34" charset="0"/>
              </a:rPr>
              <a:t> </a:t>
            </a:r>
            <a:r>
              <a:rPr lang="en-US" sz="4900" i="1" dirty="0">
                <a:latin typeface="Tahoma" panose="020B0604030504040204" pitchFamily="34" charset="0"/>
                <a:ea typeface="Tahoma" panose="020B0604030504040204" pitchFamily="34" charset="0"/>
                <a:cs typeface="Tahoma" panose="020B0604030504040204" pitchFamily="34" charset="0"/>
              </a:rPr>
              <a:t>design</a:t>
            </a:r>
            <a:r>
              <a:rPr lang="en-US" i="1"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6171"/>
          <a:stretch/>
        </p:blipFill>
        <p:spPr>
          <a:xfrm rot="21420000">
            <a:off x="-118586" y="237518"/>
            <a:ext cx="4633277" cy="4518254"/>
          </a:xfrm>
          <a:custGeom>
            <a:avLst/>
            <a:gdLst/>
            <a:ahLst/>
            <a:cxnLst/>
            <a:rect l="l" t="t" r="r" b="b"/>
            <a:pathLst>
              <a:path w="4633277" h="4410442">
                <a:moveTo>
                  <a:pt x="4633277" y="0"/>
                </a:moveTo>
                <a:lnTo>
                  <a:pt x="4633277" y="4410442"/>
                </a:lnTo>
                <a:lnTo>
                  <a:pt x="0" y="4410442"/>
                </a:lnTo>
                <a:lnTo>
                  <a:pt x="231142" y="0"/>
                </a:lnTo>
                <a:close/>
              </a:path>
            </a:pathLst>
          </a:custGeom>
        </p:spPr>
      </p:pic>
      <p:sp>
        <p:nvSpPr>
          <p:cNvPr id="20" name="Freeform 25">
            <a:extLst>
              <a:ext uri="{FF2B5EF4-FFF2-40B4-BE49-F238E27FC236}">
                <a16:creationId xmlns:a16="http://schemas.microsoft.com/office/drawing/2014/main" id="{07280DB5-560C-4CF6-A5D0-61550AAA6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3947859140"/>
      </p:ext>
    </p:extLst>
  </p:cSld>
  <p:clrMapOvr>
    <a:masterClrMapping/>
  </p:clrMapOvr>
  <p:transition spd="slow">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C1CD6AA-C6A5-4977-A468-8B03371D1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46000">
                <a:schemeClr val="accent6">
                  <a:lumMod val="89000"/>
                </a:schemeClr>
              </a:gs>
              <a:gs pos="81000">
                <a:srgbClr val="231F21"/>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0" name="Freeform: Shape 9">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1286933" y="1061660"/>
            <a:ext cx="9618133" cy="1043108"/>
          </a:xfrm>
        </p:spPr>
        <p:txBody>
          <a:bodyPr>
            <a:normAutofit/>
          </a:bodyPr>
          <a:lstStyle/>
          <a:p>
            <a:pPr algn="ctr"/>
            <a:r>
              <a:rPr lang="ro-RO" sz="34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 la analiză la </a:t>
            </a:r>
            <a:r>
              <a:rPr lang="ro-RO" sz="34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design</a:t>
            </a:r>
            <a:endParaRPr lang="en-GB" sz="34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1286933" y="2226681"/>
            <a:ext cx="9618133" cy="3586290"/>
          </a:xfrm>
        </p:spPr>
        <p:txBody>
          <a:bodyPr>
            <a:normAutofit/>
          </a:bodyPr>
          <a:lstStyle/>
          <a:p>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Tranziție de la domeniul de lucru și practicile sale la domeniul </a:t>
            </a:r>
            <a:r>
              <a:rPr lang="ro-RO"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a:t>
            </a:r>
          </a:p>
          <a:p>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Prima etapă: ghidează și informează, </a:t>
            </a:r>
            <a:r>
              <a:rPr lang="ro-RO"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 nu este în mod explicit în date.</a:t>
            </a:r>
            <a:r>
              <a:rPr lang="en-GB"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GB"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“The design isn’t explicit in the data. The data guides, constraints and suggests directions.”</a:t>
            </a:r>
            <a:r>
              <a:rPr lang="en-GB"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(Beyer &amp; </a:t>
            </a:r>
            <a:r>
              <a:rPr lang="en-GB" sz="1800" cap="none"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Holtzblatt</a:t>
            </a:r>
            <a:r>
              <a:rPr lang="en-GB"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1998). O </a:t>
            </a:r>
            <a:r>
              <a:rPr lang="en-GB" sz="1800" cap="none"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solu</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ție adecvată de </a:t>
            </a:r>
            <a:r>
              <a:rPr lang="ro-RO"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poate să răspundă acestor cerințe.</a:t>
            </a:r>
          </a:p>
          <a:p>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Prin </a:t>
            </a:r>
            <a:r>
              <a:rPr lang="ro-RO"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sunt create noi soluții.</a:t>
            </a:r>
          </a:p>
          <a:p>
            <a:r>
              <a:rPr lang="ro-RO" sz="1800" b="1"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sz="1800" b="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pasul esențial. </a:t>
            </a:r>
            <a:r>
              <a:rPr lang="ro-RO" sz="18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Design-ul </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este </a:t>
            </a:r>
            <a:r>
              <a:rPr lang="ro-RO" sz="1800" b="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integrativ</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și </a:t>
            </a:r>
            <a:r>
              <a:rPr lang="ro-RO" sz="1800" b="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interdisciplinar</a:t>
            </a:r>
            <a:r>
              <a:rPr lang="ro-RO" sz="18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endParaRPr lang="ro-RO" sz="1800" b="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210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1069848" y="4669277"/>
            <a:ext cx="10180696" cy="987074"/>
          </a:xfrm>
        </p:spPr>
        <p:txBody>
          <a:bodyPr vert="horz" lIns="91440" tIns="45720" rIns="91440" bIns="45720" rtlCol="0" anchor="b">
            <a:normAutofit/>
          </a:bodyPr>
          <a:lstStyle/>
          <a:p>
            <a:r>
              <a:rPr lang="ro-RO" sz="2800" cap="none" dirty="0">
                <a:solidFill>
                  <a:schemeClr val="tx1"/>
                </a:solidFill>
                <a:latin typeface="Tahoma" panose="020B0604030504040204" pitchFamily="34" charset="0"/>
                <a:ea typeface="Tahoma" panose="020B0604030504040204" pitchFamily="34" charset="0"/>
                <a:cs typeface="Tahoma" panose="020B0604030504040204" pitchFamily="34" charset="0"/>
              </a:rPr>
              <a:t>Universalitatea </a:t>
            </a:r>
            <a:r>
              <a:rPr lang="ro-RO" sz="2800" i="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a:t>
            </a:r>
            <a:r>
              <a:rPr lang="ro-RO" sz="2800" cap="none" dirty="0">
                <a:solidFill>
                  <a:schemeClr val="tx1"/>
                </a:solidFill>
                <a:latin typeface="Tahoma" panose="020B0604030504040204" pitchFamily="34" charset="0"/>
                <a:ea typeface="Tahoma" panose="020B0604030504040204" pitchFamily="34" charset="0"/>
                <a:cs typeface="Tahoma" panose="020B0604030504040204" pitchFamily="34" charset="0"/>
              </a:rPr>
              <a:t>-ului. Arhitectură și </a:t>
            </a:r>
            <a:r>
              <a:rPr lang="ro-RO" sz="2800" i="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a:t>
            </a:r>
          </a:p>
        </p:txBody>
      </p:sp>
      <p:sp>
        <p:nvSpPr>
          <p:cNvPr id="24" name="Content Placeholder 23">
            <a:extLst>
              <a:ext uri="{FF2B5EF4-FFF2-40B4-BE49-F238E27FC236}">
                <a16:creationId xmlns:a16="http://schemas.microsoft.com/office/drawing/2014/main" id="{D0068FB3-3F43-139F-3017-7932B13FFB6E}"/>
              </a:ext>
            </a:extLst>
          </p:cNvPr>
          <p:cNvSpPr>
            <a:spLocks noGrp="1"/>
          </p:cNvSpPr>
          <p:nvPr>
            <p:ph idx="1"/>
          </p:nvPr>
        </p:nvSpPr>
        <p:spPr>
          <a:xfrm>
            <a:off x="1100014" y="5666792"/>
            <a:ext cx="10180696" cy="542592"/>
          </a:xfrm>
        </p:spPr>
        <p:txBody>
          <a:bodyPr vert="horz" lIns="91440" tIns="45720" rIns="91440" bIns="45720" rtlCol="0" anchor="t">
            <a:normAutofit/>
          </a:bodyPr>
          <a:lstStyle/>
          <a:p>
            <a:pPr marL="0" indent="0">
              <a:buNone/>
            </a:pP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rPr>
              <a:t>Sursa: </a:t>
            </a: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https://www.britannica.com/biography/frank-lloyd-wright/international-success-and-acclaim</a:t>
            </a: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sz="1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4C438A5-DDC9-0DAF-9084-52B9277F9666}"/>
              </a:ext>
            </a:extLst>
          </p:cNvPr>
          <p:cNvPicPr>
            <a:picLocks noChangeAspect="1"/>
          </p:cNvPicPr>
          <p:nvPr/>
        </p:nvPicPr>
        <p:blipFill>
          <a:blip r:embed="rId3"/>
          <a:stretch>
            <a:fillRect/>
          </a:stretch>
        </p:blipFill>
        <p:spPr>
          <a:xfrm>
            <a:off x="0" y="72044"/>
            <a:ext cx="9144000" cy="5035433"/>
          </a:xfrm>
          <a:prstGeom prst="rect">
            <a:avLst/>
          </a:prstGeom>
        </p:spPr>
      </p:pic>
    </p:spTree>
    <p:extLst>
      <p:ext uri="{BB962C8B-B14F-4D97-AF65-F5344CB8AC3E}">
        <p14:creationId xmlns:p14="http://schemas.microsoft.com/office/powerpoint/2010/main" val="3310723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1069848" y="4669277"/>
            <a:ext cx="10180696" cy="987074"/>
          </a:xfrm>
        </p:spPr>
        <p:txBody>
          <a:bodyPr vert="horz" lIns="91440" tIns="45720" rIns="91440" bIns="45720" rtlCol="0" anchor="b">
            <a:normAutofit/>
          </a:bodyPr>
          <a:lstStyle/>
          <a:p>
            <a:r>
              <a:rPr lang="ro-RO" sz="2800" cap="none" dirty="0">
                <a:solidFill>
                  <a:schemeClr val="tx1"/>
                </a:solidFill>
                <a:latin typeface="Tahoma" panose="020B0604030504040204" pitchFamily="34" charset="0"/>
                <a:ea typeface="Tahoma" panose="020B0604030504040204" pitchFamily="34" charset="0"/>
                <a:cs typeface="Tahoma" panose="020B0604030504040204" pitchFamily="34" charset="0"/>
              </a:rPr>
              <a:t>Universalitatea </a:t>
            </a:r>
            <a:r>
              <a:rPr lang="ro-RO" sz="2800" i="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a:t>
            </a:r>
            <a:r>
              <a:rPr lang="ro-RO" sz="2800" cap="none" dirty="0">
                <a:solidFill>
                  <a:schemeClr val="tx1"/>
                </a:solidFill>
                <a:latin typeface="Tahoma" panose="020B0604030504040204" pitchFamily="34" charset="0"/>
                <a:ea typeface="Tahoma" panose="020B0604030504040204" pitchFamily="34" charset="0"/>
                <a:cs typeface="Tahoma" panose="020B0604030504040204" pitchFamily="34" charset="0"/>
              </a:rPr>
              <a:t>-ului. Arhitectură și </a:t>
            </a:r>
            <a:r>
              <a:rPr lang="ro-RO" sz="2800" i="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a:t>
            </a:r>
          </a:p>
        </p:txBody>
      </p:sp>
      <p:sp>
        <p:nvSpPr>
          <p:cNvPr id="24" name="Content Placeholder 23">
            <a:extLst>
              <a:ext uri="{FF2B5EF4-FFF2-40B4-BE49-F238E27FC236}">
                <a16:creationId xmlns:a16="http://schemas.microsoft.com/office/drawing/2014/main" id="{D0068FB3-3F43-139F-3017-7932B13FFB6E}"/>
              </a:ext>
            </a:extLst>
          </p:cNvPr>
          <p:cNvSpPr>
            <a:spLocks noGrp="1"/>
          </p:cNvSpPr>
          <p:nvPr>
            <p:ph idx="1"/>
          </p:nvPr>
        </p:nvSpPr>
        <p:spPr>
          <a:xfrm>
            <a:off x="1100014" y="5666792"/>
            <a:ext cx="10180696" cy="542592"/>
          </a:xfrm>
        </p:spPr>
        <p:txBody>
          <a:bodyPr vert="horz" lIns="91440" tIns="45720" rIns="91440" bIns="45720" rtlCol="0" anchor="t">
            <a:normAutofit/>
          </a:bodyPr>
          <a:lstStyle/>
          <a:p>
            <a:pPr marL="0" indent="0">
              <a:buNone/>
            </a:pP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rPr>
              <a:t>Sursa: </a:t>
            </a: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https://www.e-architect.com/aarhus/campus-aarhus-n?utm_content=cmp-true</a:t>
            </a:r>
            <a:r>
              <a:rPr lang="ro-RO" sz="16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sz="1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4C438A5-DDC9-0DAF-9084-52B9277F96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298" y="72044"/>
            <a:ext cx="5541539" cy="5074015"/>
          </a:xfrm>
          <a:prstGeom prst="rect">
            <a:avLst/>
          </a:prstGeom>
        </p:spPr>
      </p:pic>
    </p:spTree>
    <p:extLst>
      <p:ext uri="{BB962C8B-B14F-4D97-AF65-F5344CB8AC3E}">
        <p14:creationId xmlns:p14="http://schemas.microsoft.com/office/powerpoint/2010/main" val="32711813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p:txBody>
          <a:bodyPr/>
          <a:lstStyle/>
          <a:p>
            <a:r>
              <a:rPr lang="ro-RO" cap="none" dirty="0">
                <a:latin typeface="Tahoma" panose="020B0604030504040204" pitchFamily="34" charset="0"/>
                <a:ea typeface="Tahoma" panose="020B0604030504040204" pitchFamily="34" charset="0"/>
                <a:cs typeface="Tahoma" panose="020B0604030504040204" pitchFamily="34" charset="0"/>
              </a:rPr>
              <a:t>Despre </a:t>
            </a:r>
            <a:r>
              <a:rPr lang="ro-RO" i="1" cap="none" dirty="0">
                <a:latin typeface="Tahoma" panose="020B0604030504040204" pitchFamily="34" charset="0"/>
                <a:ea typeface="Tahoma" panose="020B0604030504040204" pitchFamily="34" charset="0"/>
                <a:cs typeface="Tahoma" panose="020B0604030504040204" pitchFamily="34" charset="0"/>
              </a:rPr>
              <a:t>design</a:t>
            </a:r>
            <a:endParaRPr lang="en-GB"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p:txBody>
          <a:bodyPr/>
          <a:lstStyle/>
          <a:p>
            <a:r>
              <a:rPr lang="ro-RO" cap="none" dirty="0">
                <a:latin typeface="Tahoma" panose="020B0604030504040204" pitchFamily="34" charset="0"/>
                <a:ea typeface="Tahoma" panose="020B0604030504040204" pitchFamily="34" charset="0"/>
                <a:cs typeface="Tahoma" panose="020B0604030504040204" pitchFamily="34" charset="0"/>
              </a:rPr>
              <a:t>Mai mult decât o simplă căsuță într-un ciclu de lucru, este o </a:t>
            </a:r>
            <a:r>
              <a:rPr lang="ro-RO" b="1" cap="none" dirty="0">
                <a:latin typeface="Tahoma" panose="020B0604030504040204" pitchFamily="34" charset="0"/>
                <a:ea typeface="Tahoma" panose="020B0604030504040204" pitchFamily="34" charset="0"/>
                <a:cs typeface="Tahoma" panose="020B0604030504040204" pitchFamily="34" charset="0"/>
              </a:rPr>
              <a:t>disciplină</a:t>
            </a:r>
            <a:r>
              <a:rPr lang="ro-RO" cap="none" dirty="0">
                <a:latin typeface="Tahoma" panose="020B0604030504040204" pitchFamily="34" charset="0"/>
                <a:ea typeface="Tahoma" panose="020B0604030504040204" pitchFamily="34" charset="0"/>
                <a:cs typeface="Tahoma" panose="020B0604030504040204" pitchFamily="34" charset="0"/>
              </a:rPr>
              <a:t> de sine-stătătoare.</a:t>
            </a:r>
          </a:p>
          <a:p>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-erii vin cu o viziune nouă, legată de experiența de utilizare.</a:t>
            </a:r>
          </a:p>
          <a:p>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-ul este imersiv, integrativ, include cercetare, analiză, modelare, creativitate, inovare.</a:t>
            </a:r>
            <a:endParaRPr lang="en-GB" i="1"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8274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83EA-DC48-0321-3349-F9FECC2C2F03}"/>
              </a:ext>
            </a:extLst>
          </p:cNvPr>
          <p:cNvSpPr>
            <a:spLocks noGrp="1"/>
          </p:cNvSpPr>
          <p:nvPr>
            <p:ph type="title"/>
          </p:nvPr>
        </p:nvSpPr>
        <p:spPr/>
        <p:txBody>
          <a:bodyPr>
            <a:noAutofit/>
          </a:bodyPr>
          <a:lstStyle/>
          <a:p>
            <a:r>
              <a:rPr lang="ro-RO" sz="4400" i="1" cap="none" dirty="0">
                <a:latin typeface="Tahoma" panose="020B0604030504040204" pitchFamily="34" charset="0"/>
                <a:ea typeface="Tahoma" panose="020B0604030504040204" pitchFamily="34" charset="0"/>
                <a:cs typeface="Tahoma" panose="020B0604030504040204" pitchFamily="34" charset="0"/>
              </a:rPr>
              <a:t>Design</a:t>
            </a:r>
            <a:r>
              <a:rPr lang="ro-RO" sz="4400" cap="none" dirty="0">
                <a:latin typeface="Tahoma" panose="020B0604030504040204" pitchFamily="34" charset="0"/>
                <a:ea typeface="Tahoma" panose="020B0604030504040204" pitchFamily="34" charset="0"/>
                <a:cs typeface="Tahoma" panose="020B0604030504040204" pitchFamily="34" charset="0"/>
              </a:rPr>
              <a:t> (engleză) ca verb și ca substantiv</a:t>
            </a:r>
            <a:endParaRPr lang="en-GB" sz="4400" cap="none" dirty="0"/>
          </a:p>
        </p:txBody>
      </p:sp>
      <p:sp>
        <p:nvSpPr>
          <p:cNvPr id="3" name="Content Placeholder 2">
            <a:extLst>
              <a:ext uri="{FF2B5EF4-FFF2-40B4-BE49-F238E27FC236}">
                <a16:creationId xmlns:a16="http://schemas.microsoft.com/office/drawing/2014/main" id="{F826EF64-DF96-8AAF-9A94-0605B38045A5}"/>
              </a:ext>
            </a:extLst>
          </p:cNvPr>
          <p:cNvSpPr>
            <a:spLocks noGrp="1"/>
          </p:cNvSpPr>
          <p:nvPr>
            <p:ph sz="quarter" idx="13"/>
          </p:nvPr>
        </p:nvSpPr>
        <p:spPr>
          <a:xfrm>
            <a:off x="685800" y="2063397"/>
            <a:ext cx="5088714" cy="1365604"/>
          </a:xfrm>
        </p:spPr>
        <p:txBody>
          <a:bodyPr/>
          <a:lstStyle/>
          <a:p>
            <a:r>
              <a:rPr lang="ro-RO" b="1" cap="none" dirty="0">
                <a:latin typeface="Tahoma" panose="020B0604030504040204" pitchFamily="34" charset="0"/>
                <a:ea typeface="Tahoma" panose="020B0604030504040204" pitchFamily="34" charset="0"/>
                <a:cs typeface="Tahoma" panose="020B0604030504040204" pitchFamily="34" charset="0"/>
              </a:rPr>
              <a:t>Verb</a:t>
            </a:r>
          </a:p>
          <a:p>
            <a:pPr marL="0" indent="0">
              <a:buNone/>
            </a:pPr>
            <a:r>
              <a:rPr lang="ro-RO" cap="none" dirty="0">
                <a:latin typeface="Tahoma" panose="020B0604030504040204" pitchFamily="34" charset="0"/>
                <a:ea typeface="Tahoma" panose="020B0604030504040204" pitchFamily="34" charset="0"/>
                <a:cs typeface="Tahoma" panose="020B0604030504040204" pitchFamily="34" charset="0"/>
              </a:rPr>
              <a:t>Acțiunea de a crea o soluție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a:extLst>
              <a:ext uri="{FF2B5EF4-FFF2-40B4-BE49-F238E27FC236}">
                <a16:creationId xmlns:a16="http://schemas.microsoft.com/office/drawing/2014/main" id="{5F92A751-EF61-4105-1E55-6096D9F41E31}"/>
              </a:ext>
            </a:extLst>
          </p:cNvPr>
          <p:cNvSpPr>
            <a:spLocks noGrp="1"/>
          </p:cNvSpPr>
          <p:nvPr>
            <p:ph sz="quarter" idx="14"/>
          </p:nvPr>
        </p:nvSpPr>
        <p:spPr>
          <a:xfrm>
            <a:off x="5993971" y="3871609"/>
            <a:ext cx="5086538" cy="1303506"/>
          </a:xfrm>
        </p:spPr>
        <p:txBody>
          <a:bodyPr/>
          <a:lstStyle/>
          <a:p>
            <a:r>
              <a:rPr lang="ro-RO" b="1" cap="none" dirty="0">
                <a:latin typeface="Tahoma" panose="020B0604030504040204" pitchFamily="34" charset="0"/>
                <a:ea typeface="Tahoma" panose="020B0604030504040204" pitchFamily="34" charset="0"/>
                <a:cs typeface="Tahoma" panose="020B0604030504040204" pitchFamily="34" charset="0"/>
              </a:rPr>
              <a:t>Substantiv</a:t>
            </a:r>
          </a:p>
          <a:p>
            <a:pPr marL="0" indent="0">
              <a:buNone/>
            </a:pPr>
            <a:r>
              <a:rPr lang="ro-RO" cap="none" dirty="0">
                <a:latin typeface="Tahoma" panose="020B0604030504040204" pitchFamily="34" charset="0"/>
                <a:ea typeface="Tahoma" panose="020B0604030504040204" pitchFamily="34" charset="0"/>
                <a:cs typeface="Tahoma" panose="020B0604030504040204" pitchFamily="34" charset="0"/>
              </a:rPr>
              <a:t>Concepte și planuri pentru o soluție</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5" name="Arrow: Right 4">
            <a:extLst>
              <a:ext uri="{FF2B5EF4-FFF2-40B4-BE49-F238E27FC236}">
                <a16:creationId xmlns:a16="http://schemas.microsoft.com/office/drawing/2014/main" id="{50280702-0ECA-6525-6E10-9764C3D5EB55}"/>
              </a:ext>
            </a:extLst>
          </p:cNvPr>
          <p:cNvSpPr/>
          <p:nvPr/>
        </p:nvSpPr>
        <p:spPr>
          <a:xfrm rot="2330463">
            <a:off x="4864596" y="2908571"/>
            <a:ext cx="1381328" cy="1040860"/>
          </a:xfrm>
          <a:prstGeom prst="rightArrow">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918173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22">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5" name="Group 24">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6" name="Rectangle 25">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7"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8" name="Rectangle 27">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8009812" y="685799"/>
            <a:ext cx="3072869" cy="4437212"/>
          </a:xfrm>
        </p:spPr>
        <p:txBody>
          <a:bodyPr vert="horz" lIns="91440" tIns="45720" rIns="91440" bIns="45720" rtlCol="0" anchor="ctr">
            <a:normAutofit/>
          </a:bodyPr>
          <a:lstStyle/>
          <a:p>
            <a:pPr algn="l"/>
            <a:r>
              <a:rPr lang="ro-RO" sz="4400" cap="none" dirty="0">
                <a:latin typeface="Tahoma" panose="020B0604030504040204" pitchFamily="34" charset="0"/>
                <a:ea typeface="Tahoma" panose="020B0604030504040204" pitchFamily="34" charset="0"/>
                <a:cs typeface="Tahoma" panose="020B0604030504040204" pitchFamily="34" charset="0"/>
              </a:rPr>
              <a:t>Despre </a:t>
            </a:r>
            <a:r>
              <a:rPr lang="ro-RO" sz="4400" i="1" cap="none" dirty="0">
                <a:latin typeface="Tahoma" panose="020B0604030504040204" pitchFamily="34" charset="0"/>
                <a:ea typeface="Tahoma" panose="020B0604030504040204" pitchFamily="34" charset="0"/>
                <a:cs typeface="Tahoma" panose="020B0604030504040204" pitchFamily="34" charset="0"/>
              </a:rPr>
              <a:t>design</a:t>
            </a:r>
            <a:br>
              <a:rPr lang="ro-RO" sz="4400" i="1" cap="none" dirty="0">
                <a:latin typeface="Tahoma" panose="020B0604030504040204" pitchFamily="34" charset="0"/>
                <a:ea typeface="Tahoma" panose="020B0604030504040204" pitchFamily="34" charset="0"/>
                <a:cs typeface="Tahoma" panose="020B0604030504040204" pitchFamily="34" charset="0"/>
              </a:rPr>
            </a:br>
            <a:br>
              <a:rPr lang="ro-RO" sz="4400" i="1" cap="none" dirty="0">
                <a:latin typeface="Tahoma" panose="020B0604030504040204" pitchFamily="34" charset="0"/>
                <a:ea typeface="Tahoma" panose="020B0604030504040204" pitchFamily="34" charset="0"/>
                <a:cs typeface="Tahoma" panose="020B0604030504040204" pitchFamily="34" charset="0"/>
              </a:rPr>
            </a:br>
            <a:r>
              <a:rPr lang="ro-RO" sz="3100" cap="none" dirty="0">
                <a:latin typeface="Tahoma" panose="020B0604030504040204" pitchFamily="34" charset="0"/>
                <a:ea typeface="Tahoma" panose="020B0604030504040204" pitchFamily="34" charset="0"/>
                <a:cs typeface="Tahoma" panose="020B0604030504040204" pitchFamily="34" charset="0"/>
              </a:rPr>
              <a:t>orientat spre piață și consumatori</a:t>
            </a:r>
            <a:br>
              <a:rPr lang="ro-RO" sz="4400" i="1" cap="none" dirty="0">
                <a:latin typeface="Tahoma" panose="020B0604030504040204" pitchFamily="34" charset="0"/>
                <a:ea typeface="Tahoma" panose="020B0604030504040204" pitchFamily="34" charset="0"/>
                <a:cs typeface="Tahoma" panose="020B0604030504040204" pitchFamily="34" charset="0"/>
              </a:rPr>
            </a:br>
            <a:endParaRPr lang="en-US" sz="4400" cap="none" dirty="0">
              <a:latin typeface="Tahoma" panose="020B0604030504040204" pitchFamily="34" charset="0"/>
              <a:ea typeface="Tahoma" panose="020B0604030504040204" pitchFamily="34" charset="0"/>
              <a:cs typeface="Tahoma" panose="020B0604030504040204" pitchFamily="34" charset="0"/>
            </a:endParaRPr>
          </a:p>
        </p:txBody>
      </p:sp>
      <p:sp>
        <p:nvSpPr>
          <p:cNvPr id="37" name="Rectangle 29">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6" name="Picture Placeholder 5">
            <a:extLst>
              <a:ext uri="{FF2B5EF4-FFF2-40B4-BE49-F238E27FC236}">
                <a16:creationId xmlns:a16="http://schemas.microsoft.com/office/drawing/2014/main" id="{65515F18-1BD2-79FB-708C-7056683C7A35}"/>
              </a:ext>
            </a:extLst>
          </p:cNvPr>
          <p:cNvPicPr>
            <a:picLocks noGrp="1" noChangeAspect="1"/>
          </p:cNvPicPr>
          <p:nvPr>
            <p:ph type="pic" idx="1"/>
          </p:nvPr>
        </p:nvPicPr>
        <p:blipFill rotWithShape="1">
          <a:blip r:embed="rId4"/>
          <a:srcRect t="11552" r="9091" b="11552"/>
          <a:stretch/>
        </p:blipFill>
        <p:spPr>
          <a:xfrm>
            <a:off x="760434" y="891666"/>
            <a:ext cx="6369939" cy="3583057"/>
          </a:xfrm>
          <a:prstGeom prst="rect">
            <a:avLst/>
          </a:prstGeom>
        </p:spPr>
      </p:pic>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a:off x="340468" y="5161729"/>
            <a:ext cx="11054033" cy="438486"/>
          </a:xfrm>
        </p:spPr>
        <p:txBody>
          <a:bodyPr vert="horz" lIns="91440" tIns="45720" rIns="91440" bIns="45720" rtlCol="0" anchor="t">
            <a:normAutofit/>
          </a:bodyPr>
          <a:lstStyle/>
          <a:p>
            <a:pPr algn="l"/>
            <a:r>
              <a:rPr lang="ro-RO" cap="none" dirty="0">
                <a:latin typeface="Tahoma" panose="020B0604030504040204" pitchFamily="34" charset="0"/>
                <a:ea typeface="Tahoma" panose="020B0604030504040204" pitchFamily="34" charset="0"/>
                <a:cs typeface="Tahoma" panose="020B0604030504040204" pitchFamily="34" charset="0"/>
              </a:rPr>
              <a:t>Sursa: </a:t>
            </a:r>
            <a:r>
              <a:rPr lang="ro-RO" cap="none" dirty="0">
                <a:latin typeface="Tahoma" panose="020B0604030504040204" pitchFamily="34" charset="0"/>
                <a:ea typeface="Tahoma" panose="020B0604030504040204" pitchFamily="34" charset="0"/>
                <a:cs typeface="Tahoma" panose="020B0604030504040204" pitchFamily="34" charset="0"/>
                <a:hlinkClick r:id="rId5"/>
              </a:rPr>
              <a:t>https://www.theapplepost.com/2022/08/30/alleged-iphone-14-pro-packaging-leaks/</a:t>
            </a:r>
            <a:r>
              <a:rPr lang="ro-RO" cap="none" dirty="0">
                <a:latin typeface="Tahoma" panose="020B0604030504040204" pitchFamily="34" charset="0"/>
                <a:ea typeface="Tahoma" panose="020B0604030504040204" pitchFamily="34" charset="0"/>
                <a:cs typeface="Tahoma" panose="020B0604030504040204" pitchFamily="34" charset="0"/>
              </a:rPr>
              <a:t> </a:t>
            </a:r>
            <a:endParaRPr lang="en-US"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3556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C53C101-EF7C-6410-CB7F-0672DCB0D1E0}"/>
              </a:ext>
            </a:extLst>
          </p:cNvPr>
          <p:cNvSpPr>
            <a:spLocks noGrp="1"/>
          </p:cNvSpPr>
          <p:nvPr>
            <p:ph type="title"/>
          </p:nvPr>
        </p:nvSpPr>
        <p:spPr>
          <a:xfrm>
            <a:off x="1600754" y="1087374"/>
            <a:ext cx="8983489" cy="1000978"/>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Cristalizare a conceptului de </a:t>
            </a:r>
            <a:r>
              <a:rPr lang="ro-RO" i="1">
                <a:latin typeface="Tahoma" panose="020B0604030504040204" pitchFamily="34" charset="0"/>
                <a:ea typeface="Tahoma" panose="020B0604030504040204" pitchFamily="34" charset="0"/>
                <a:cs typeface="Tahoma" panose="020B0604030504040204" pitchFamily="34" charset="0"/>
              </a:rPr>
              <a:t>UX</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F5AEA483-2449-1AD4-F112-2447F4A5467F}"/>
              </a:ext>
            </a:extLst>
          </p:cNvPr>
          <p:cNvSpPr>
            <a:spLocks noGrp="1"/>
          </p:cNvSpPr>
          <p:nvPr>
            <p:ph idx="1"/>
          </p:nvPr>
        </p:nvSpPr>
        <p:spPr>
          <a:xfrm>
            <a:off x="1600753" y="2535446"/>
            <a:ext cx="8983489" cy="3554457"/>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2010: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Demarcating User eXperience Seminar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Roto et al., 2011: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UX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are un caracter multidisciplinar și poate fi definit / descris din perspective multiple: teoretic, fenomen, direcție de studiu, aplicații practice, link: </a:t>
            </a:r>
            <a:r>
              <a:rPr lang="en-GB" dirty="0">
                <a:solidFill>
                  <a:srgbClr val="0070C0"/>
                </a:solidFill>
                <a:hlinkClick r:id="rId2">
                  <a:extLst>
                    <a:ext uri="{A12FA001-AC4F-418D-AE19-62706E023703}">
                      <ahyp:hlinkClr xmlns:ahyp="http://schemas.microsoft.com/office/drawing/2018/hyperlinkcolor" val="tx"/>
                    </a:ext>
                  </a:extLst>
                </a:hlinkClick>
              </a:rPr>
              <a:t>User Experience White Paper (experienceresearchsociety.org)</a:t>
            </a:r>
            <a:endParaRPr lang="en-GB"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3192599"/>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353438" y="934113"/>
            <a:ext cx="4666033" cy="3268235"/>
          </a:xfrm>
        </p:spPr>
        <p:txBody>
          <a:bodyPr>
            <a:normAutofit/>
          </a:bodyPr>
          <a:lstStyle/>
          <a:p>
            <a:r>
              <a:rPr lang="ro-RO" sz="4800" cap="none" dirty="0">
                <a:latin typeface="Tahoma" panose="020B0604030504040204" pitchFamily="34" charset="0"/>
                <a:ea typeface="Tahoma" panose="020B0604030504040204" pitchFamily="34" charset="0"/>
                <a:cs typeface="Tahoma" panose="020B0604030504040204" pitchFamily="34" charset="0"/>
              </a:rPr>
              <a:t>Piramida necesităților umane</a:t>
            </a:r>
            <a:endParaRPr lang="en-GB" sz="4800"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0460BB82-D206-CBEB-0E84-AB99342ED2B5}"/>
              </a:ext>
            </a:extLst>
          </p:cNvPr>
          <p:cNvPicPr>
            <a:picLocks noGrp="1" noChangeAspect="1"/>
          </p:cNvPicPr>
          <p:nvPr>
            <p:ph idx="1"/>
          </p:nvPr>
        </p:nvPicPr>
        <p:blipFill>
          <a:blip r:embed="rId2"/>
          <a:stretch>
            <a:fillRect/>
          </a:stretch>
        </p:blipFill>
        <p:spPr>
          <a:xfrm>
            <a:off x="5300455" y="651752"/>
            <a:ext cx="5441270" cy="4085617"/>
          </a:xfrm>
        </p:spPr>
      </p:pic>
      <p:sp>
        <p:nvSpPr>
          <p:cNvPr id="6" name="TextBox 5">
            <a:extLst>
              <a:ext uri="{FF2B5EF4-FFF2-40B4-BE49-F238E27FC236}">
                <a16:creationId xmlns:a16="http://schemas.microsoft.com/office/drawing/2014/main" id="{90D472A4-05AF-A255-8A92-85CF8CE1C829}"/>
              </a:ext>
            </a:extLst>
          </p:cNvPr>
          <p:cNvSpPr txBox="1"/>
          <p:nvPr/>
        </p:nvSpPr>
        <p:spPr>
          <a:xfrm>
            <a:off x="6640749" y="4737369"/>
            <a:ext cx="302530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19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809B23-EC40-425A-B89A-F9CE4F0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0" name="Freeform: Shape 9">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solidFill>
              <a:srgbClr val="7F7F7F"/>
            </a:solid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1286933" y="1061660"/>
            <a:ext cx="9618133" cy="1043108"/>
          </a:xfrm>
        </p:spPr>
        <p:txBody>
          <a:bodyPr>
            <a:normAutofit/>
          </a:bodyPr>
          <a:lstStyle/>
          <a:p>
            <a:pPr algn="ctr"/>
            <a:r>
              <a:rPr lang="en-GB" sz="4800" i="1" cap="none" dirty="0">
                <a:latin typeface="Tahoma" panose="020B0604030504040204" pitchFamily="34" charset="0"/>
                <a:ea typeface="Tahoma" panose="020B0604030504040204" pitchFamily="34" charset="0"/>
                <a:cs typeface="Tahoma" panose="020B0604030504040204" pitchFamily="34" charset="0"/>
              </a:rPr>
              <a:t>De</a:t>
            </a:r>
            <a:r>
              <a:rPr lang="ro-RO" sz="4800" i="1" cap="none" dirty="0">
                <a:latin typeface="Tahoma" panose="020B0604030504040204" pitchFamily="34" charset="0"/>
                <a:ea typeface="Tahoma" panose="020B0604030504040204" pitchFamily="34" charset="0"/>
                <a:cs typeface="Tahoma" panose="020B0604030504040204" pitchFamily="34" charset="0"/>
              </a:rPr>
              <a:t>sign</a:t>
            </a:r>
            <a:r>
              <a:rPr lang="en-GB" sz="4800" i="1" cap="none" dirty="0">
                <a:latin typeface="Tahoma" panose="020B0604030504040204" pitchFamily="34" charset="0"/>
                <a:ea typeface="Tahoma" panose="020B0604030504040204" pitchFamily="34" charset="0"/>
                <a:cs typeface="Tahoma" panose="020B0604030504040204" pitchFamily="34" charset="0"/>
              </a:rPr>
              <a:t> </a:t>
            </a:r>
            <a:r>
              <a:rPr lang="ro-RO" sz="4800" cap="none" dirty="0">
                <a:latin typeface="Tahoma" panose="020B0604030504040204" pitchFamily="34" charset="0"/>
                <a:ea typeface="Tahoma" panose="020B0604030504040204" pitchFamily="34" charset="0"/>
                <a:cs typeface="Tahoma" panose="020B0604030504040204" pitchFamily="34" charset="0"/>
              </a:rPr>
              <a:t>și arhitectura informației</a:t>
            </a:r>
            <a:endParaRPr lang="en-GB" sz="48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1286933" y="1887166"/>
            <a:ext cx="9618133" cy="3925805"/>
          </a:xfrm>
        </p:spPr>
        <p:txBody>
          <a:bodyPr>
            <a:normAutofit fontScale="92500" lnSpcReduction="20000"/>
          </a:bodyPr>
          <a:lstStyle/>
          <a:p>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Știința informației </a:t>
            </a:r>
            <a:r>
              <a:rPr lang="ro-RO"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(information science</a:t>
            </a:r>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are rolul de a ajuta utilizatorii, dar din perspectiva informației accesate de aceștia</a:t>
            </a:r>
            <a:r>
              <a:rPr lang="ro-RO"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p>
          <a:p>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Opinie: </a:t>
            </a:r>
            <a:r>
              <a:rPr lang="ro-RO"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design-</a:t>
            </a:r>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ul este despre informație.</a:t>
            </a:r>
          </a:p>
          <a:p>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Arhitectura informației</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 </a:t>
            </a:r>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Wurman, 1975 </a:t>
            </a:r>
            <a:r>
              <a:rPr lang="ro-RO"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(information architecture – </a:t>
            </a:r>
            <a:r>
              <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 practice of deciding how to arrange the parts of something to be understandable”</a:t>
            </a:r>
            <a:r>
              <a:rPr lang="ro-RO"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v. </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hlinkClick r:id="rId3"/>
              </a:rPr>
              <a:t>Dillon, Turnbull, 2005</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endPar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Alte </a:t>
            </a:r>
            <a:r>
              <a:rPr lang="en-GB" sz="1800" cap="none"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concepte</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p>
          <a:p>
            <a:pPr lvl="1">
              <a:buFont typeface="Courier New" panose="02070309020205020404" pitchFamily="49" charset="0"/>
              <a:buChar char="o"/>
            </a:pPr>
            <a:r>
              <a:rPr lang="en-GB" sz="16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pervasive information architecture ”a structure for organizing, storing, retrieving, displaying, manipulating, and sharing information that provides ever-present information availability spanning parts of a broad ecology” </a:t>
            </a:r>
            <a:r>
              <a:rPr lang="en-GB"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GB" sz="1600" cap="none"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Resmini</a:t>
            </a:r>
            <a:r>
              <a:rPr lang="en-GB"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sz="1600" cap="none"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a:t>
            </a:r>
            <a:r>
              <a:rPr lang="en-GB"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Rosati, 2011) </a:t>
            </a:r>
          </a:p>
          <a:p>
            <a:pPr lvl="1">
              <a:buFont typeface="Courier New" panose="02070309020205020404" pitchFamily="49" charset="0"/>
              <a:buChar char="o"/>
            </a:pPr>
            <a:r>
              <a:rPr lang="en-GB" sz="16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information design: ”how the objects and actions possible in a system are represented and arranged in a way that facilitates perception and understanding”  </a:t>
            </a:r>
            <a:r>
              <a:rPr lang="en-GB"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(Rosson, Carroll, 2002)</a:t>
            </a:r>
            <a:r>
              <a:rPr lang="ro-RO"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endParaRPr lang="en-GB" sz="16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r>
              <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Agile Information-Architecture: </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 </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hlinkClick r:id="rId4"/>
              </a:rPr>
              <a:t>Rojas, </a:t>
            </a:r>
            <a:r>
              <a:rPr lang="en-GB" sz="1800" cap="none"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hlinkClick r:id="rId4"/>
              </a:rPr>
              <a:t>Macías</a:t>
            </a:r>
            <a:r>
              <a:rPr lang="en-GB" sz="18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hlinkClick r:id="rId4"/>
              </a:rPr>
              <a:t>, 2015</a:t>
            </a:r>
            <a:r>
              <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hlinkClick r:id="rId4"/>
              </a:rPr>
              <a:t> </a:t>
            </a:r>
            <a:endParaRPr lang="en-GB" sz="18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1322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1D7602-6D2D-46C2-A7B2-434F3678D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3" name="Rectangle 22">
            <a:extLst>
              <a:ext uri="{FF2B5EF4-FFF2-40B4-BE49-F238E27FC236}">
                <a16:creationId xmlns:a16="http://schemas.microsoft.com/office/drawing/2014/main" id="{35539253-EA7C-41D9-9930-0923683AA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810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43467" y="1123837"/>
            <a:ext cx="3073914" cy="4601183"/>
          </a:xfrm>
        </p:spPr>
        <p:txBody>
          <a:bodyPr>
            <a:normAutofit/>
          </a:bodyPr>
          <a:lstStyle/>
          <a:p>
            <a:pPr algn="r"/>
            <a:r>
              <a:rPr lang="ro-RO" sz="25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Înainte de începerea vizitelor</a:t>
            </a:r>
            <a:endParaRPr lang="en-GB" sz="25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Connector 2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480" y="2085681"/>
            <a:ext cx="0" cy="268663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4393580" y="864108"/>
            <a:ext cx="6144367" cy="5120640"/>
          </a:xfrm>
        </p:spPr>
        <p:txBody>
          <a:bodyPr>
            <a:normAutofit/>
          </a:bodyPr>
          <a:lstStyle/>
          <a:p>
            <a:pPr>
              <a:buFont typeface="Wingdings" panose="05000000000000000000" pitchFamily="2" charset="2"/>
              <a:buChar char="§"/>
            </a:pPr>
            <a:r>
              <a:rPr lang="ro-RO" sz="1500" dirty="0">
                <a:latin typeface="Tahoma" panose="020B0604030504040204" pitchFamily="34" charset="0"/>
                <a:ea typeface="Tahoma" panose="020B0604030504040204" pitchFamily="34" charset="0"/>
                <a:cs typeface="Tahoma" panose="020B0604030504040204" pitchFamily="34" charset="0"/>
              </a:rPr>
              <a:t>Modelarea începe într-un stadiu incipient</a:t>
            </a:r>
          </a:p>
          <a:p>
            <a:pPr>
              <a:buFont typeface="Wingdings" panose="05000000000000000000" pitchFamily="2" charset="2"/>
              <a:buChar char="§"/>
            </a:pPr>
            <a:r>
              <a:rPr lang="ro-RO" sz="1500" dirty="0">
                <a:latin typeface="Tahoma" panose="020B0604030504040204" pitchFamily="34" charset="0"/>
                <a:ea typeface="Tahoma" panose="020B0604030504040204" pitchFamily="34" charset="0"/>
                <a:cs typeface="Tahoma" panose="020B0604030504040204" pitchFamily="34" charset="0"/>
              </a:rPr>
              <a:t>Date și informații despre</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roluri și un posibil model al acestora </a:t>
            </a:r>
            <a:r>
              <a:rPr lang="ro-RO" sz="1500" i="1" dirty="0">
                <a:latin typeface="Tahoma" panose="020B0604030504040204" pitchFamily="34" charset="0"/>
                <a:ea typeface="Tahoma" panose="020B0604030504040204" pitchFamily="34" charset="0"/>
                <a:cs typeface="Tahoma" panose="020B0604030504040204" pitchFamily="34" charset="0"/>
              </a:rPr>
              <a:t>(user work role model</a:t>
            </a:r>
            <a:r>
              <a:rPr lang="ro-RO" sz="1500" dirty="0">
                <a:latin typeface="Tahoma" panose="020B0604030504040204" pitchFamily="34" charset="0"/>
                <a:ea typeface="Tahoma" panose="020B0604030504040204" pitchFamily="34" charset="0"/>
                <a:cs typeface="Tahoma" panose="020B0604030504040204" pitchFamily="34" charset="0"/>
              </a:rPr>
              <a:t>)</a:t>
            </a:r>
            <a:r>
              <a:rPr lang="ro-RO" sz="1500" i="1"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modelul de flux </a:t>
            </a:r>
            <a:r>
              <a:rPr lang="ro-RO" sz="1500" i="1" dirty="0">
                <a:latin typeface="Tahoma" panose="020B0604030504040204" pitchFamily="34" charset="0"/>
                <a:ea typeface="Tahoma" panose="020B0604030504040204" pitchFamily="34" charset="0"/>
                <a:cs typeface="Tahoma" panose="020B0604030504040204" pitchFamily="34" charset="0"/>
              </a:rPr>
              <a:t>(flow model</a:t>
            </a:r>
            <a:r>
              <a:rPr lang="ro-RO" sz="1500" dirty="0">
                <a:latin typeface="Tahoma" panose="020B0604030504040204" pitchFamily="34" charset="0"/>
                <a:ea typeface="Tahoma" panose="020B0604030504040204" pitchFamily="34" charset="0"/>
                <a:cs typeface="Tahoma" panose="020B0604030504040204" pitchFamily="34" charset="0"/>
              </a:rPr>
              <a:t>)</a:t>
            </a:r>
            <a:r>
              <a:rPr lang="ro-RO" sz="1500" i="1"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sarcinile </a:t>
            </a:r>
            <a:r>
              <a:rPr lang="ro-RO" sz="1500">
                <a:latin typeface="Tahoma" panose="020B0604030504040204" pitchFamily="34" charset="0"/>
                <a:ea typeface="Tahoma" panose="020B0604030504040204" pitchFamily="34" charset="0"/>
                <a:cs typeface="Tahoma" panose="020B0604030504040204" pitchFamily="34" charset="0"/>
              </a:rPr>
              <a:t>de îndeplinit </a:t>
            </a:r>
            <a:r>
              <a:rPr lang="ro-RO" sz="1500" i="1">
                <a:latin typeface="Tahoma" panose="020B0604030504040204" pitchFamily="34" charset="0"/>
                <a:ea typeface="Tahoma" panose="020B0604030504040204" pitchFamily="34" charset="0"/>
                <a:cs typeface="Tahoma" panose="020B0604030504040204" pitchFamily="34" charset="0"/>
              </a:rPr>
              <a:t>(task models</a:t>
            </a:r>
            <a:r>
              <a:rPr lang="ro-RO" sz="1500">
                <a:latin typeface="Tahoma" panose="020B0604030504040204" pitchFamily="34" charset="0"/>
                <a:ea typeface="Tahoma" panose="020B0604030504040204" pitchFamily="34" charset="0"/>
                <a:cs typeface="Tahoma" panose="020B0604030504040204" pitchFamily="34" charset="0"/>
              </a:rPr>
              <a:t>)</a:t>
            </a:r>
            <a:r>
              <a:rPr lang="ro-RO" sz="1500" i="1">
                <a:latin typeface="Tahoma" panose="020B0604030504040204" pitchFamily="34" charset="0"/>
                <a:ea typeface="Tahoma" panose="020B0604030504040204" pitchFamily="34" charset="0"/>
                <a:cs typeface="Tahoma" panose="020B0604030504040204" pitchFamily="34" charset="0"/>
              </a:rPr>
              <a:t>.</a:t>
            </a:r>
            <a:endParaRPr lang="ro-RO" sz="15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1991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48" name="Content Placeholder 47">
            <a:extLst>
              <a:ext uri="{FF2B5EF4-FFF2-40B4-BE49-F238E27FC236}">
                <a16:creationId xmlns:a16="http://schemas.microsoft.com/office/drawing/2014/main" id="{AD74B393-C42B-74A4-9787-A4F983AE9776}"/>
              </a:ext>
            </a:extLst>
          </p:cNvPr>
          <p:cNvSpPr>
            <a:spLocks noGrp="1"/>
          </p:cNvSpPr>
          <p:nvPr>
            <p:ph idx="1"/>
          </p:nvPr>
        </p:nvSpPr>
        <p:spPr>
          <a:xfrm>
            <a:off x="314325" y="1228437"/>
            <a:ext cx="11182350" cy="4329604"/>
          </a:xfrm>
        </p:spPr>
        <p:txBody>
          <a:bodyPr>
            <a:normAutofit/>
          </a:bodyPr>
          <a:lstStyle/>
          <a:p>
            <a:r>
              <a:rPr lang="ro-RO" sz="2400" cap="none" dirty="0">
                <a:latin typeface="Tahoma" panose="020B0604030504040204" pitchFamily="34" charset="0"/>
                <a:ea typeface="Tahoma" panose="020B0604030504040204" pitchFamily="34" charset="0"/>
                <a:cs typeface="Tahoma" panose="020B0604030504040204" pitchFamily="34" charset="0"/>
              </a:rPr>
              <a:t>Cel mai important aspect al </a:t>
            </a:r>
            <a:r>
              <a:rPr lang="ro-RO" sz="2400" i="1" cap="none" dirty="0">
                <a:latin typeface="Tahoma" panose="020B0604030504040204" pitchFamily="34" charset="0"/>
                <a:ea typeface="Tahoma" panose="020B0604030504040204" pitchFamily="34" charset="0"/>
                <a:cs typeface="Tahoma" panose="020B0604030504040204" pitchFamily="34" charset="0"/>
              </a:rPr>
              <a:t>design</a:t>
            </a:r>
            <a:r>
              <a:rPr lang="ro-RO" sz="2400" cap="none" dirty="0">
                <a:latin typeface="Tahoma" panose="020B0604030504040204" pitchFamily="34" charset="0"/>
                <a:ea typeface="Tahoma" panose="020B0604030504040204" pitchFamily="34" charset="0"/>
                <a:cs typeface="Tahoma" panose="020B0604030504040204" pitchFamily="34" charset="0"/>
              </a:rPr>
              <a:t>-ului. Sunt făcute propuneri inovative și variate.</a:t>
            </a:r>
          </a:p>
          <a:p>
            <a:r>
              <a:rPr lang="ro-RO" sz="2400" cap="none" dirty="0">
                <a:latin typeface="Tahoma" panose="020B0604030504040204" pitchFamily="34" charset="0"/>
                <a:ea typeface="Tahoma" panose="020B0604030504040204" pitchFamily="34" charset="0"/>
                <a:cs typeface="Tahoma" panose="020B0604030504040204" pitchFamily="34" charset="0"/>
              </a:rPr>
              <a:t>Util: persoane cu un </a:t>
            </a:r>
            <a:r>
              <a:rPr lang="ro-RO" sz="2400" i="1" cap="none" dirty="0">
                <a:latin typeface="Tahoma" panose="020B0604030504040204" pitchFamily="34" charset="0"/>
                <a:ea typeface="Tahoma" panose="020B0604030504040204" pitchFamily="34" charset="0"/>
                <a:cs typeface="Tahoma" panose="020B0604030504040204" pitchFamily="34" charset="0"/>
              </a:rPr>
              <a:t>background </a:t>
            </a:r>
            <a:r>
              <a:rPr lang="ro-RO" sz="2400" cap="none" dirty="0">
                <a:latin typeface="Tahoma" panose="020B0604030504040204" pitchFamily="34" charset="0"/>
                <a:ea typeface="Tahoma" panose="020B0604030504040204" pitchFamily="34" charset="0"/>
                <a:cs typeface="Tahoma" panose="020B0604030504040204" pitchFamily="34" charset="0"/>
              </a:rPr>
              <a:t>cât mai variat. Pot fi implicați și beneficiarii.</a:t>
            </a:r>
          </a:p>
          <a:p>
            <a:r>
              <a:rPr lang="ro-RO" sz="2400" cap="none" dirty="0">
                <a:latin typeface="Tahoma" panose="020B0604030504040204" pitchFamily="34" charset="0"/>
                <a:ea typeface="Tahoma" panose="020B0604030504040204" pitchFamily="34" charset="0"/>
                <a:cs typeface="Tahoma" panose="020B0604030504040204" pitchFamily="34" charset="0"/>
              </a:rPr>
              <a:t>Ideile trebuie explorate / valorificate cât mai rapid.</a:t>
            </a:r>
          </a:p>
          <a:p>
            <a:r>
              <a:rPr lang="ro-RO" sz="2400" cap="none" dirty="0">
                <a:latin typeface="Tahoma" panose="020B0604030504040204" pitchFamily="34" charset="0"/>
                <a:ea typeface="Tahoma" panose="020B0604030504040204" pitchFamily="34" charset="0"/>
                <a:cs typeface="Tahoma" panose="020B0604030504040204" pitchFamily="34" charset="0"/>
              </a:rPr>
              <a:t>În funcție de etapă: scop mai general sau mai precis.</a:t>
            </a:r>
          </a:p>
          <a:p>
            <a:r>
              <a:rPr lang="ro-RO" sz="2400" cap="none" dirty="0">
                <a:latin typeface="Tahoma" panose="020B0604030504040204" pitchFamily="34" charset="0"/>
                <a:ea typeface="Tahoma" panose="020B0604030504040204" pitchFamily="34" charset="0"/>
                <a:cs typeface="Tahoma" panose="020B0604030504040204" pitchFamily="34" charset="0"/>
              </a:rPr>
              <a:t>Trei tipuri de </a:t>
            </a:r>
            <a:r>
              <a:rPr lang="ro-RO" sz="2400" i="1" cap="none" dirty="0">
                <a:latin typeface="Tahoma" panose="020B0604030504040204" pitchFamily="34" charset="0"/>
                <a:ea typeface="Tahoma" panose="020B0604030504040204" pitchFamily="34" charset="0"/>
                <a:cs typeface="Tahoma" panose="020B0604030504040204" pitchFamily="34" charset="0"/>
              </a:rPr>
              <a:t>input-</a:t>
            </a:r>
            <a:r>
              <a:rPr lang="ro-RO" sz="2400" cap="none" dirty="0">
                <a:latin typeface="Tahoma" panose="020B0604030504040204" pitchFamily="34" charset="0"/>
                <a:ea typeface="Tahoma" panose="020B0604030504040204" pitchFamily="34" charset="0"/>
                <a:cs typeface="Tahoma" panose="020B0604030504040204" pitchFamily="34" charset="0"/>
              </a:rPr>
              <a:t>uri. </a:t>
            </a:r>
          </a:p>
          <a:p>
            <a:pPr marL="0" indent="0">
              <a:buNone/>
            </a:pPr>
            <a:endParaRPr lang="en-US" sz="2400" cap="none" dirty="0">
              <a:latin typeface="Tahoma" panose="020B0604030504040204" pitchFamily="34" charset="0"/>
              <a:ea typeface="Tahoma" panose="020B0604030504040204" pitchFamily="34" charset="0"/>
              <a:cs typeface="Tahoma" panose="020B0604030504040204" pitchFamily="34" charset="0"/>
            </a:endParaRPr>
          </a:p>
        </p:txBody>
      </p:sp>
      <p:pic>
        <p:nvPicPr>
          <p:cNvPr id="12" name="Content Placeholder 11" descr="Group brainstorm outline">
            <a:extLst>
              <a:ext uri="{FF2B5EF4-FFF2-40B4-BE49-F238E27FC236}">
                <a16:creationId xmlns:a16="http://schemas.microsoft.com/office/drawing/2014/main" id="{1C0DB74F-8383-2BD4-F094-A7096E991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136954" y="168782"/>
            <a:ext cx="1241042" cy="1241042"/>
          </a:xfrm>
          <a:prstGeom prst="rect">
            <a:avLst/>
          </a:prstGeom>
          <a:ln w="57150" cmpd="thinThick">
            <a:solidFill>
              <a:schemeClr val="bg1">
                <a:lumMod val="50000"/>
              </a:schemeClr>
            </a:solidFill>
            <a:miter lim="800000"/>
          </a:ln>
        </p:spPr>
      </p:pic>
      <p:sp>
        <p:nvSpPr>
          <p:cNvPr id="3" name="TextBox 2">
            <a:extLst>
              <a:ext uri="{FF2B5EF4-FFF2-40B4-BE49-F238E27FC236}">
                <a16:creationId xmlns:a16="http://schemas.microsoft.com/office/drawing/2014/main" id="{745C85D8-1C43-1D64-BE44-BE734C9139CB}"/>
              </a:ext>
            </a:extLst>
          </p:cNvPr>
          <p:cNvSpPr txBox="1"/>
          <p:nvPr/>
        </p:nvSpPr>
        <p:spPr>
          <a:xfrm>
            <a:off x="572654" y="315937"/>
            <a:ext cx="8799945" cy="830997"/>
          </a:xfrm>
          <a:prstGeom prst="rect">
            <a:avLst/>
          </a:prstGeom>
          <a:noFill/>
        </p:spPr>
        <p:txBody>
          <a:bodyPr wrap="square" rtlCol="0">
            <a:sp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endParaRPr lang="en-GB" sz="48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53770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88924" y="685800"/>
            <a:ext cx="3389714" cy="5400892"/>
          </a:xfrm>
        </p:spPr>
        <p:txBody>
          <a:bodyP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Iterațiile procesului de </a:t>
            </a:r>
            <a:r>
              <a:rPr lang="ro-RO"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4">
            <a:extLst>
              <a:ext uri="{FF2B5EF4-FFF2-40B4-BE49-F238E27FC236}">
                <a16:creationId xmlns:a16="http://schemas.microsoft.com/office/drawing/2014/main" id="{68473E4E-D0BE-E444-01CD-2A917E933CE4}"/>
              </a:ext>
            </a:extLst>
          </p:cNvPr>
          <p:cNvSpPr/>
          <p:nvPr/>
        </p:nvSpPr>
        <p:spPr>
          <a:xfrm>
            <a:off x="2208178" y="726748"/>
            <a:ext cx="2762655" cy="9144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generativ</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a:extLst>
              <a:ext uri="{FF2B5EF4-FFF2-40B4-BE49-F238E27FC236}">
                <a16:creationId xmlns:a16="http://schemas.microsoft.com/office/drawing/2014/main" id="{DF6E43F5-1F66-36C4-F3BC-B63B2A37F7C6}"/>
              </a:ext>
            </a:extLst>
          </p:cNvPr>
          <p:cNvSpPr>
            <a:spLocks noGrp="1"/>
          </p:cNvSpPr>
          <p:nvPr>
            <p:ph sz="quarter" idx="13"/>
          </p:nvPr>
        </p:nvSpPr>
        <p:spPr>
          <a:xfrm>
            <a:off x="2285383" y="2154677"/>
            <a:ext cx="2762655" cy="935892"/>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normAutofit/>
          </a:bodyPr>
          <a:lstStyle/>
          <a:p>
            <a:pPr marL="0" indent="0" algn="ctr">
              <a:buNone/>
            </a:pPr>
            <a:r>
              <a:rPr lang="ro-RO" sz="1600" i="1" cap="none" dirty="0">
                <a:latin typeface="Tahoma" panose="020B0604030504040204" pitchFamily="34" charset="0"/>
                <a:ea typeface="Tahoma" panose="020B0604030504040204" pitchFamily="34" charset="0"/>
                <a:cs typeface="Tahoma" panose="020B0604030504040204" pitchFamily="34" charset="0"/>
              </a:rPr>
              <a:t>Design </a:t>
            </a:r>
            <a:r>
              <a:rPr lang="ro-RO" sz="1600" cap="none" dirty="0">
                <a:latin typeface="Tahoma" panose="020B0604030504040204" pitchFamily="34" charset="0"/>
                <a:ea typeface="Tahoma" panose="020B0604030504040204" pitchFamily="34" charset="0"/>
                <a:cs typeface="Tahoma" panose="020B0604030504040204" pitchFamily="34" charset="0"/>
              </a:rPr>
              <a:t>conceptual</a:t>
            </a:r>
            <a:endParaRPr lang="en-GB" sz="1600" i="1" cap="none" dirty="0">
              <a:latin typeface="Tahoma" panose="020B0604030504040204" pitchFamily="34" charset="0"/>
              <a:ea typeface="Tahoma" panose="020B0604030504040204" pitchFamily="34" charset="0"/>
              <a:cs typeface="Tahoma" panose="020B0604030504040204" pitchFamily="34" charset="0"/>
            </a:endParaRPr>
          </a:p>
        </p:txBody>
      </p:sp>
      <p:sp>
        <p:nvSpPr>
          <p:cNvPr id="9" name="Arrow: Down 8">
            <a:extLst>
              <a:ext uri="{FF2B5EF4-FFF2-40B4-BE49-F238E27FC236}">
                <a16:creationId xmlns:a16="http://schemas.microsoft.com/office/drawing/2014/main" id="{4645980F-5F1E-3017-363E-CDD8B44D212D}"/>
              </a:ext>
            </a:extLst>
          </p:cNvPr>
          <p:cNvSpPr/>
          <p:nvPr/>
        </p:nvSpPr>
        <p:spPr>
          <a:xfrm>
            <a:off x="3263012" y="1658171"/>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1" name="Content Placeholder 6">
            <a:extLst>
              <a:ext uri="{FF2B5EF4-FFF2-40B4-BE49-F238E27FC236}">
                <a16:creationId xmlns:a16="http://schemas.microsoft.com/office/drawing/2014/main" id="{CDC09E0A-34AE-055E-3F7A-01CC5941C5A5}"/>
              </a:ext>
            </a:extLst>
          </p:cNvPr>
          <p:cNvSpPr txBox="1">
            <a:spLocks/>
          </p:cNvSpPr>
          <p:nvPr/>
        </p:nvSpPr>
        <p:spPr>
          <a:xfrm>
            <a:off x="2285380" y="3570051"/>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intermediar</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Content Placeholder 6">
            <a:extLst>
              <a:ext uri="{FF2B5EF4-FFF2-40B4-BE49-F238E27FC236}">
                <a16:creationId xmlns:a16="http://schemas.microsoft.com/office/drawing/2014/main" id="{42DF6816-1FB7-9CA3-A161-8851467B69E1}"/>
              </a:ext>
            </a:extLst>
          </p:cNvPr>
          <p:cNvSpPr txBox="1">
            <a:spLocks/>
          </p:cNvSpPr>
          <p:nvPr/>
        </p:nvSpPr>
        <p:spPr>
          <a:xfrm>
            <a:off x="2285381" y="4995157"/>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detaliat</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Arrow: Down 15">
            <a:extLst>
              <a:ext uri="{FF2B5EF4-FFF2-40B4-BE49-F238E27FC236}">
                <a16:creationId xmlns:a16="http://schemas.microsoft.com/office/drawing/2014/main" id="{B1333F39-B881-2D0E-FB98-F195D1F04DAD}"/>
              </a:ext>
            </a:extLst>
          </p:cNvPr>
          <p:cNvSpPr/>
          <p:nvPr/>
        </p:nvSpPr>
        <p:spPr>
          <a:xfrm>
            <a:off x="3263010" y="3090569"/>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7" name="Arrow: Down 16">
            <a:extLst>
              <a:ext uri="{FF2B5EF4-FFF2-40B4-BE49-F238E27FC236}">
                <a16:creationId xmlns:a16="http://schemas.microsoft.com/office/drawing/2014/main" id="{FC4AD40E-784C-649F-F70E-DCD14C63A505}"/>
              </a:ext>
            </a:extLst>
          </p:cNvPr>
          <p:cNvSpPr/>
          <p:nvPr/>
        </p:nvSpPr>
        <p:spPr>
          <a:xfrm>
            <a:off x="3263009" y="4519120"/>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2" name="TextBox 21">
            <a:extLst>
              <a:ext uri="{FF2B5EF4-FFF2-40B4-BE49-F238E27FC236}">
                <a16:creationId xmlns:a16="http://schemas.microsoft.com/office/drawing/2014/main" id="{97756878-5591-EB78-0999-BDFE989A08D3}"/>
              </a:ext>
            </a:extLst>
          </p:cNvPr>
          <p:cNvSpPr txBox="1"/>
          <p:nvPr/>
        </p:nvSpPr>
        <p:spPr>
          <a:xfrm>
            <a:off x="1818456" y="89525"/>
            <a:ext cx="3900792" cy="338554"/>
          </a:xfrm>
          <a:prstGeom prst="rect">
            <a:avLst/>
          </a:prstGeom>
          <a:gradFill>
            <a:gsLst>
              <a:gs pos="95000">
                <a:srgbClr val="F57D7D"/>
              </a:gs>
              <a:gs pos="50000">
                <a:schemeClr val="accent1">
                  <a:lumMod val="5000"/>
                  <a:lumOff val="95000"/>
                </a:schemeClr>
              </a:gs>
              <a:gs pos="98000">
                <a:schemeClr val="accent1">
                  <a:lumMod val="45000"/>
                  <a:lumOff val="55000"/>
                </a:schemeClr>
              </a:gs>
              <a:gs pos="100000">
                <a:schemeClr val="accent1">
                  <a:lumMod val="45000"/>
                  <a:lumOff val="55000"/>
                </a:schemeClr>
              </a:gs>
              <a:gs pos="94000">
                <a:schemeClr val="accent1">
                  <a:lumMod val="30000"/>
                  <a:lumOff val="70000"/>
                </a:schemeClr>
              </a:gs>
            </a:gsLst>
            <a:lin ang="5400000" scaled="1"/>
          </a:gradFill>
          <a:ln w="28575">
            <a:solidFill>
              <a:srgbClr val="C0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Stabilirea</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16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scopului</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16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solu</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ției de </a:t>
            </a: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332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F11F6593-5135-2C66-1B33-992340E01EA7}"/>
              </a:ext>
            </a:extLst>
          </p:cNvPr>
          <p:cNvSpPr>
            <a:spLocks noGrp="1"/>
          </p:cNvSpPr>
          <p:nvPr>
            <p:ph type="title"/>
          </p:nvPr>
        </p:nvSpPr>
        <p:spPr>
          <a:xfrm>
            <a:off x="643467" y="1226122"/>
            <a:ext cx="3054268" cy="4405756"/>
          </a:xfrm>
        </p:spPr>
        <p:txBody>
          <a:bodyPr anchor="ctr">
            <a:normAutofit/>
          </a:bodyPr>
          <a:lstStyle/>
          <a:p>
            <a:r>
              <a:rPr lang="ro-RO" sz="4000" i="1" dirty="0">
                <a:solidFill>
                  <a:srgbClr val="FFFFFF"/>
                </a:solidFill>
                <a:latin typeface="Tahoma" panose="020B0604030504040204" pitchFamily="34" charset="0"/>
                <a:ea typeface="Tahoma" panose="020B0604030504040204" pitchFamily="34" charset="0"/>
                <a:cs typeface="Tahoma" panose="020B0604030504040204" pitchFamily="34" charset="0"/>
              </a:rPr>
              <a:t>Bottom-up versus top-down</a:t>
            </a:r>
            <a:endParaRPr lang="en-GB" sz="4000" i="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 name="Isosceles Triangle 3">
            <a:extLst>
              <a:ext uri="{FF2B5EF4-FFF2-40B4-BE49-F238E27FC236}">
                <a16:creationId xmlns:a16="http://schemas.microsoft.com/office/drawing/2014/main" id="{4F4D5AB2-BC9C-89E2-8CEB-0E502B680B51}"/>
              </a:ext>
            </a:extLst>
          </p:cNvPr>
          <p:cNvSpPr/>
          <p:nvPr/>
        </p:nvSpPr>
        <p:spPr>
          <a:xfrm>
            <a:off x="6680540" y="3550728"/>
            <a:ext cx="4192622" cy="2986260"/>
          </a:xfrm>
          <a:prstGeom prst="triangle">
            <a:avLst>
              <a:gd name="adj" fmla="val 49751"/>
            </a:avLst>
          </a:prstGeom>
          <a:gradFill flip="none" rotWithShape="1">
            <a:gsLst>
              <a:gs pos="0">
                <a:schemeClr val="accent1">
                  <a:tint val="69000"/>
                  <a:satMod val="105000"/>
                  <a:lumMod val="110000"/>
                  <a:tint val="66000"/>
                  <a:satMod val="160000"/>
                </a:schemeClr>
              </a:gs>
              <a:gs pos="50000">
                <a:schemeClr val="accent1">
                  <a:tint val="69000"/>
                  <a:satMod val="105000"/>
                  <a:lumMod val="110000"/>
                  <a:tint val="44500"/>
                  <a:satMod val="160000"/>
                </a:schemeClr>
              </a:gs>
              <a:gs pos="100000">
                <a:schemeClr val="accent1">
                  <a:tint val="69000"/>
                  <a:satMod val="105000"/>
                  <a:lumMod val="110000"/>
                  <a:tint val="23500"/>
                  <a:satMod val="160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 name="Content Placeholder 4">
            <a:extLst>
              <a:ext uri="{FF2B5EF4-FFF2-40B4-BE49-F238E27FC236}">
                <a16:creationId xmlns:a16="http://schemas.microsoft.com/office/drawing/2014/main" id="{31F3DBC9-C4FD-EC7E-A4B2-19C57B1C0FBC}"/>
              </a:ext>
            </a:extLst>
          </p:cNvPr>
          <p:cNvSpPr>
            <a:spLocks noGrp="1"/>
          </p:cNvSpPr>
          <p:nvPr>
            <p:ph sz="quarter" idx="13"/>
          </p:nvPr>
        </p:nvSpPr>
        <p:spPr>
          <a:xfrm rot="10800000">
            <a:off x="6740087" y="452598"/>
            <a:ext cx="4070192" cy="2986258"/>
          </a:xfrm>
          <a:prstGeom prst="triangle">
            <a:avLst/>
          </a:prstGeom>
          <a:gradFill flip="none" rotWithShape="1">
            <a:gsLst>
              <a:gs pos="0">
                <a:schemeClr val="accent1">
                  <a:tint val="69000"/>
                  <a:satMod val="105000"/>
                  <a:lumMod val="110000"/>
                  <a:tint val="66000"/>
                  <a:satMod val="160000"/>
                </a:schemeClr>
              </a:gs>
              <a:gs pos="50000">
                <a:schemeClr val="accent1">
                  <a:tint val="69000"/>
                  <a:satMod val="105000"/>
                  <a:lumMod val="110000"/>
                  <a:tint val="44500"/>
                  <a:satMod val="160000"/>
                </a:schemeClr>
              </a:gs>
              <a:gs pos="100000">
                <a:schemeClr val="accent1">
                  <a:tint val="69000"/>
                  <a:satMod val="105000"/>
                  <a:lumMod val="110000"/>
                  <a:tint val="23500"/>
                  <a:satMod val="160000"/>
                </a:schemeClr>
              </a:gs>
            </a:gsLst>
            <a:path path="circle">
              <a:fillToRect l="50000" t="50000" r="50000" b="50000"/>
            </a:path>
            <a:tileRect/>
          </a:gradFill>
        </p:spPr>
        <p:style>
          <a:lnRef idx="1">
            <a:schemeClr val="accent1"/>
          </a:lnRef>
          <a:fillRef idx="2">
            <a:schemeClr val="accent1"/>
          </a:fillRef>
          <a:effectRef idx="1">
            <a:schemeClr val="accent1"/>
          </a:effectRef>
          <a:fontRef idx="minor">
            <a:schemeClr val="dk1"/>
          </a:fontRef>
        </p:style>
        <p:txBody>
          <a:bodyPr rtlCol="0" anchor="ctr"/>
          <a:lstStyle/>
          <a:p>
            <a:pPr marL="0" indent="0">
              <a:buNone/>
            </a:pPr>
            <a:r>
              <a:rPr lang="ro-RO" dirty="0"/>
              <a:t> </a:t>
            </a:r>
            <a:endParaRPr lang="en-GB" dirty="0"/>
          </a:p>
        </p:txBody>
      </p:sp>
      <p:sp>
        <p:nvSpPr>
          <p:cNvPr id="6" name="TextBox 5">
            <a:extLst>
              <a:ext uri="{FF2B5EF4-FFF2-40B4-BE49-F238E27FC236}">
                <a16:creationId xmlns:a16="http://schemas.microsoft.com/office/drawing/2014/main" id="{27706ED1-DB76-1677-5D90-9DED6776F642}"/>
              </a:ext>
            </a:extLst>
          </p:cNvPr>
          <p:cNvSpPr txBox="1"/>
          <p:nvPr/>
        </p:nvSpPr>
        <p:spPr>
          <a:xfrm>
            <a:off x="8121812" y="3177247"/>
            <a:ext cx="157588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2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endParaRPr kumimoji="0" lang="en-GB" sz="2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A9947EF4-9ABF-9285-0C51-F4FA60C818D3}"/>
              </a:ext>
            </a:extLst>
          </p:cNvPr>
          <p:cNvSpPr txBox="1"/>
          <p:nvPr/>
        </p:nvSpPr>
        <p:spPr>
          <a:xfrm>
            <a:off x="7908588" y="564203"/>
            <a:ext cx="216926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2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Top-down</a:t>
            </a:r>
            <a:endParaRPr kumimoji="0" lang="en-GB" sz="2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Rectangle: Rounded Corners 8">
            <a:extLst>
              <a:ext uri="{FF2B5EF4-FFF2-40B4-BE49-F238E27FC236}">
                <a16:creationId xmlns:a16="http://schemas.microsoft.com/office/drawing/2014/main" id="{1C2884EC-7525-F510-5E68-ACF29AC451C6}"/>
              </a:ext>
            </a:extLst>
          </p:cNvPr>
          <p:cNvSpPr/>
          <p:nvPr/>
        </p:nvSpPr>
        <p:spPr>
          <a:xfrm>
            <a:off x="7810259" y="3137689"/>
            <a:ext cx="2169268" cy="714207"/>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TextBox 10">
            <a:extLst>
              <a:ext uri="{FF2B5EF4-FFF2-40B4-BE49-F238E27FC236}">
                <a16:creationId xmlns:a16="http://schemas.microsoft.com/office/drawing/2014/main" id="{961A8BDF-0AEE-FE26-9AA0-C9DDC0AB2A86}"/>
              </a:ext>
            </a:extLst>
          </p:cNvPr>
          <p:cNvSpPr txBox="1"/>
          <p:nvPr/>
        </p:nvSpPr>
        <p:spPr>
          <a:xfrm>
            <a:off x="7916871" y="5917237"/>
            <a:ext cx="195604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2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Bottom-up</a:t>
            </a:r>
            <a:endParaRPr kumimoji="0" lang="en-GB" sz="2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F2A47A2E-344C-FB73-8E75-47C3A2E481B9}"/>
              </a:ext>
            </a:extLst>
          </p:cNvPr>
          <p:cNvSpPr txBox="1"/>
          <p:nvPr/>
        </p:nvSpPr>
        <p:spPr>
          <a:xfrm>
            <a:off x="7293639" y="6474918"/>
            <a:ext cx="37051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Pentru practici deja existente</a:t>
            </a:r>
            <a:endParaRPr kumimoji="0" lang="en-GB"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A165E4EB-9D55-6EE5-D2C5-8916B4C57980}"/>
              </a:ext>
            </a:extLst>
          </p:cNvPr>
          <p:cNvSpPr txBox="1"/>
          <p:nvPr/>
        </p:nvSpPr>
        <p:spPr>
          <a:xfrm>
            <a:off x="7105092" y="91731"/>
            <a:ext cx="37051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Pentru practici de lucru abstracte</a:t>
            </a:r>
            <a:endParaRPr kumimoji="0" lang="en-GB"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077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p:txBody>
          <a:bodyPr/>
          <a:lstStyle/>
          <a:p>
            <a:r>
              <a:rPr lang="en-GB" i="1" cap="none" dirty="0">
                <a:latin typeface="Tahoma" panose="020B0604030504040204" pitchFamily="34" charset="0"/>
                <a:ea typeface="Tahoma" panose="020B0604030504040204" pitchFamily="34" charset="0"/>
                <a:cs typeface="Tahoma" panose="020B0604030504040204" pitchFamily="34" charset="0"/>
              </a:rPr>
              <a:t>Bottom-up</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p:txBody>
          <a:bodyPr/>
          <a:lstStyle/>
          <a:p>
            <a:r>
              <a:rPr lang="ro-RO" cap="none" dirty="0">
                <a:latin typeface="Tahoma" panose="020B0604030504040204" pitchFamily="34" charset="0"/>
                <a:ea typeface="Tahoma" panose="020B0604030504040204" pitchFamily="34" charset="0"/>
                <a:cs typeface="Tahoma" panose="020B0604030504040204" pitchFamily="34" charset="0"/>
              </a:rPr>
              <a:t>Oferă suport pentru un produs / sistem cunoscut.</a:t>
            </a:r>
            <a:r>
              <a:rPr lang="ro-RO" i="1" cap="none" dirty="0">
                <a:latin typeface="Tahoma" panose="020B0604030504040204" pitchFamily="34" charset="0"/>
                <a:ea typeface="Tahoma" panose="020B0604030504040204" pitchFamily="34" charset="0"/>
                <a:cs typeface="Tahoma" panose="020B0604030504040204" pitchFamily="34" charset="0"/>
              </a:rPr>
              <a:t> </a:t>
            </a:r>
            <a:endParaRPr lang="en-GB"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În general adecvat pentru practici de lucru existente.</a:t>
            </a:r>
          </a:p>
          <a:p>
            <a:r>
              <a:rPr lang="ro-RO" cap="none" dirty="0">
                <a:latin typeface="Tahoma" panose="020B0604030504040204" pitchFamily="34" charset="0"/>
                <a:ea typeface="Tahoma" panose="020B0604030504040204" pitchFamily="34" charset="0"/>
                <a:cs typeface="Tahoma" panose="020B0604030504040204" pitchFamily="34" charset="0"/>
              </a:rPr>
              <a:t>Se presupune că o serie de detalii sunt disponibile și pot fi valorificate.</a:t>
            </a:r>
          </a:p>
          <a:p>
            <a:r>
              <a:rPr lang="ro-RO" cap="none" dirty="0">
                <a:latin typeface="Tahoma" panose="020B0604030504040204" pitchFamily="34" charset="0"/>
                <a:ea typeface="Tahoma" panose="020B0604030504040204" pitchFamily="34" charset="0"/>
                <a:cs typeface="Tahoma" panose="020B0604030504040204" pitchFamily="34" charset="0"/>
              </a:rPr>
              <a:t>Pot fi valorificate informații din etapa de colectare a datelor </a:t>
            </a:r>
            <a:r>
              <a:rPr lang="ro-RO" i="1" cap="none" dirty="0">
                <a:latin typeface="Tahoma" panose="020B0604030504040204" pitchFamily="34" charset="0"/>
                <a:ea typeface="Tahoma" panose="020B0604030504040204" pitchFamily="34" charset="0"/>
                <a:cs typeface="Tahoma" panose="020B0604030504040204" pitchFamily="34" charset="0"/>
              </a:rPr>
              <a:t>(usage research).</a:t>
            </a:r>
          </a:p>
          <a:p>
            <a:r>
              <a:rPr lang="ro-RO" cap="none" dirty="0">
                <a:latin typeface="Tahoma" panose="020B0604030504040204" pitchFamily="34" charset="0"/>
                <a:ea typeface="Tahoma" panose="020B0604030504040204" pitchFamily="34" charset="0"/>
                <a:cs typeface="Tahoma" panose="020B0604030504040204" pitchFamily="34" charset="0"/>
              </a:rPr>
              <a:t>Direct legat de </a:t>
            </a:r>
            <a:r>
              <a:rPr lang="en-GB" i="1"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h</a:t>
            </a:r>
            <a:r>
              <a:rPr lang="en-GB" i="1" cap="none" dirty="0" err="1">
                <a:latin typeface="Tahoma" panose="020B0604030504040204" pitchFamily="34" charset="0"/>
                <a:ea typeface="Tahoma" panose="020B0604030504040204" pitchFamily="34" charset="0"/>
                <a:cs typeface="Tahoma" panose="020B0604030504040204" pitchFamily="34" charset="0"/>
              </a:rPr>
              <a:t>uman-centered</a:t>
            </a:r>
            <a:r>
              <a:rPr lang="en-GB" i="1" cap="none" dirty="0">
                <a:latin typeface="Tahoma" panose="020B0604030504040204" pitchFamily="34" charset="0"/>
                <a:ea typeface="Tahoma" panose="020B0604030504040204" pitchFamily="34" charset="0"/>
                <a:cs typeface="Tahoma" panose="020B0604030504040204" pitchFamily="34" charset="0"/>
              </a:rPr>
              <a:t> design” (HCD) </a:t>
            </a:r>
            <a:r>
              <a:rPr lang="ro-RO" i="1" cap="none" dirty="0">
                <a:latin typeface="Tahoma" panose="020B0604030504040204" pitchFamily="34" charset="0"/>
                <a:ea typeface="Tahoma" panose="020B0604030504040204" pitchFamily="34" charset="0"/>
                <a:cs typeface="Tahoma" panose="020B0604030504040204" pitchFamily="34" charset="0"/>
              </a:rPr>
              <a:t>și</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i="1" cap="none" dirty="0">
                <a:solidFill>
                  <a:srgbClr val="FF000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user-</a:t>
            </a:r>
            <a:r>
              <a:rPr lang="en-GB" i="1" cap="none" dirty="0" err="1">
                <a:solidFill>
                  <a:srgbClr val="FF000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centered</a:t>
            </a:r>
            <a:r>
              <a:rPr lang="en-GB" i="1" cap="none" dirty="0">
                <a:solidFill>
                  <a:srgbClr val="FF000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 design</a:t>
            </a:r>
            <a:r>
              <a:rPr lang="en-GB" i="1" cap="none"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GB" i="1" cap="none" dirty="0">
                <a:latin typeface="Tahoma" panose="020B0604030504040204" pitchFamily="34" charset="0"/>
                <a:ea typeface="Tahoma" panose="020B0604030504040204" pitchFamily="34" charset="0"/>
                <a:cs typeface="Tahoma" panose="020B0604030504040204" pitchFamily="34" charset="0"/>
              </a:rPr>
              <a:t> (UCD)</a:t>
            </a:r>
            <a:r>
              <a:rPr lang="ro-RO" i="1" cap="none" dirty="0">
                <a:latin typeface="Tahoma" panose="020B0604030504040204" pitchFamily="34" charset="0"/>
                <a:ea typeface="Tahoma" panose="020B0604030504040204" pitchFamily="34" charset="0"/>
                <a:cs typeface="Tahoma" panose="020B0604030504040204" pitchFamily="34" charset="0"/>
              </a:rPr>
              <a:t> – </a:t>
            </a:r>
            <a:r>
              <a:rPr lang="ro-RO" cap="none" dirty="0">
                <a:latin typeface="Tahoma" panose="020B0604030504040204" pitchFamily="34" charset="0"/>
                <a:ea typeface="Tahoma" panose="020B0604030504040204" pitchFamily="34" charset="0"/>
                <a:cs typeface="Tahoma" panose="020B0604030504040204" pitchFamily="34" charset="0"/>
              </a:rPr>
              <a:t>v. și </a:t>
            </a:r>
            <a:r>
              <a:rPr lang="ro-RO" cap="none" dirty="0">
                <a:solidFill>
                  <a:srgbClr val="FF000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acest link</a:t>
            </a:r>
            <a:endParaRPr lang="ro-RO" cap="none" dirty="0">
              <a:solidFill>
                <a:srgbClr val="FF0000"/>
              </a:solidFill>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Limitări: </a:t>
            </a:r>
            <a:r>
              <a:rPr lang="ro-RO" i="1" cap="none" dirty="0">
                <a:latin typeface="Tahoma" panose="020B0604030504040204" pitchFamily="34" charset="0"/>
                <a:ea typeface="Tahoma" panose="020B0604030504040204" pitchFamily="34" charset="0"/>
                <a:cs typeface="Tahoma" panose="020B0604030504040204" pitchFamily="34" charset="0"/>
              </a:rPr>
              <a:t>bias</a:t>
            </a:r>
            <a:r>
              <a:rPr lang="ro-RO" cap="none" dirty="0">
                <a:latin typeface="Tahoma" panose="020B0604030504040204" pitchFamily="34" charset="0"/>
                <a:ea typeface="Tahoma" panose="020B0604030504040204" pitchFamily="34" charset="0"/>
                <a:cs typeface="Tahoma" panose="020B0604030504040204" pitchFamily="34" charset="0"/>
              </a:rPr>
              <a:t> și inerție (utilizatori, succes de piață, avans tehnologic)</a:t>
            </a:r>
          </a:p>
        </p:txBody>
      </p:sp>
    </p:spTree>
    <p:extLst>
      <p:ext uri="{BB962C8B-B14F-4D97-AF65-F5344CB8AC3E}">
        <p14:creationId xmlns:p14="http://schemas.microsoft.com/office/powerpoint/2010/main" val="1069563522"/>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p:txBody>
          <a:bodyPr/>
          <a:lstStyle/>
          <a:p>
            <a:r>
              <a:rPr lang="ro-RO" i="1" cap="none" dirty="0">
                <a:latin typeface="Tahoma" panose="020B0604030504040204" pitchFamily="34" charset="0"/>
                <a:ea typeface="Tahoma" panose="020B0604030504040204" pitchFamily="34" charset="0"/>
                <a:cs typeface="Tahoma" panose="020B0604030504040204" pitchFamily="34" charset="0"/>
              </a:rPr>
              <a:t>Top-down</a:t>
            </a:r>
            <a:endParaRPr lang="en-GB"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685800" y="1663430"/>
            <a:ext cx="10394707" cy="3711155"/>
          </a:xfrm>
        </p:spPr>
        <p:txBody>
          <a:bodyPr>
            <a:normAutofit fontScale="85000" lnSpcReduction="10000"/>
          </a:bodyPr>
          <a:lstStyle/>
          <a:p>
            <a:r>
              <a:rPr lang="ro-RO" cap="none" dirty="0">
                <a:latin typeface="Tahoma" panose="020B0604030504040204" pitchFamily="34" charset="0"/>
                <a:ea typeface="Tahoma" panose="020B0604030504040204" pitchFamily="34" charset="0"/>
                <a:cs typeface="Tahoma" panose="020B0604030504040204" pitchFamily="34" charset="0"/>
              </a:rPr>
              <a:t>Se caută cea mai bună soluție.</a:t>
            </a:r>
          </a:p>
          <a:p>
            <a:r>
              <a:rPr lang="ro-RO" cap="none" dirty="0">
                <a:latin typeface="Tahoma" panose="020B0604030504040204" pitchFamily="34" charset="0"/>
                <a:ea typeface="Tahoma" panose="020B0604030504040204" pitchFamily="34" charset="0"/>
                <a:cs typeface="Tahoma" panose="020B0604030504040204" pitchFamily="34" charset="0"/>
              </a:rPr>
              <a:t>Este, într-un anume sens, abstract – necesară abstractizarea activităților (</a:t>
            </a:r>
            <a:r>
              <a:rPr lang="ro-RO" i="1" cap="none" dirty="0">
                <a:latin typeface="Tahoma" panose="020B0604030504040204" pitchFamily="34" charset="0"/>
                <a:ea typeface="Tahoma" panose="020B0604030504040204" pitchFamily="34" charset="0"/>
                <a:cs typeface="Tahoma" panose="020B0604030504040204" pitchFamily="34" charset="0"/>
              </a:rPr>
              <a:t>work activities</a:t>
            </a:r>
            <a:r>
              <a:rPr lang="ro-RO" cap="none" dirty="0">
                <a:latin typeface="Tahoma" panose="020B0604030504040204" pitchFamily="34" charset="0"/>
                <a:ea typeface="Tahoma" panose="020B0604030504040204" pitchFamily="34" charset="0"/>
                <a:cs typeface="Tahoma" panose="020B0604030504040204" pitchFamily="34" charset="0"/>
              </a:rPr>
              <a:t>). Trebuie avute în vedere (i) natura a ceea ce se întreprinde, (ii) cum anume se întreprinde. </a:t>
            </a:r>
          </a:p>
          <a:p>
            <a:r>
              <a:rPr lang="ro-RO" cap="none" dirty="0">
                <a:latin typeface="Tahoma" panose="020B0604030504040204" pitchFamily="34" charset="0"/>
                <a:ea typeface="Tahoma" panose="020B0604030504040204" pitchFamily="34" charset="0"/>
                <a:cs typeface="Tahoma" panose="020B0604030504040204" pitchFamily="34" charset="0"/>
              </a:rPr>
              <a:t>Abordare: activități abstracte. Instanțierea activităților abstracte duce la practici de lucru (soluții pentru problema generală). </a:t>
            </a:r>
          </a:p>
          <a:p>
            <a:r>
              <a:rPr lang="ro-RO" cap="none" dirty="0">
                <a:latin typeface="Tahoma" panose="020B0604030504040204" pitchFamily="34" charset="0"/>
                <a:ea typeface="Tahoma" panose="020B0604030504040204" pitchFamily="34" charset="0"/>
                <a:cs typeface="Tahoma" panose="020B0604030504040204" pitchFamily="34" charset="0"/>
              </a:rPr>
              <a:t>Scop: cea mai bună soluție care ține cont de natura fundamentală activităților (nu se ține cont de practici, preferințe, constrângeri). Acestea din urmă pot avea rol </a:t>
            </a:r>
            <a:r>
              <a:rPr lang="ro-RO" i="1" cap="none" dirty="0">
                <a:latin typeface="Tahoma" panose="020B0604030504040204" pitchFamily="34" charset="0"/>
                <a:ea typeface="Tahoma" panose="020B0604030504040204" pitchFamily="34" charset="0"/>
                <a:cs typeface="Tahoma" panose="020B0604030504040204" pitchFamily="34" charset="0"/>
              </a:rPr>
              <a:t>informativ</a:t>
            </a:r>
            <a:r>
              <a:rPr lang="ro-RO" cap="none" dirty="0">
                <a:latin typeface="Tahoma" panose="020B0604030504040204" pitchFamily="34" charset="0"/>
                <a:ea typeface="Tahoma" panose="020B0604030504040204" pitchFamily="34" charset="0"/>
                <a:cs typeface="Tahoma" panose="020B0604030504040204" pitchFamily="34" charset="0"/>
              </a:rPr>
              <a:t>, nu </a:t>
            </a:r>
            <a:r>
              <a:rPr lang="ro-RO" i="1" cap="none" dirty="0">
                <a:latin typeface="Tahoma" panose="020B0604030504040204" pitchFamily="34" charset="0"/>
                <a:ea typeface="Tahoma" panose="020B0604030504040204" pitchFamily="34" charset="0"/>
                <a:cs typeface="Tahoma" panose="020B0604030504040204" pitchFamily="34" charset="0"/>
              </a:rPr>
              <a:t>conducător </a:t>
            </a:r>
            <a:r>
              <a:rPr lang="ro-RO"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driver</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Poate fi informat de etapa de colectare a datelor, dar principalul motor este </a:t>
            </a:r>
            <a:r>
              <a:rPr lang="ro-RO" i="1" cap="none" dirty="0">
                <a:latin typeface="Tahoma" panose="020B0604030504040204" pitchFamily="34" charset="0"/>
                <a:ea typeface="Tahoma" panose="020B0604030504040204" pitchFamily="34" charset="0"/>
                <a:cs typeface="Tahoma" panose="020B0604030504040204" pitchFamily="34" charset="0"/>
              </a:rPr>
              <a:t>designerul – </a:t>
            </a:r>
            <a:r>
              <a:rPr lang="ro-RO" cap="none" dirty="0">
                <a:latin typeface="Tahoma" panose="020B0604030504040204" pitchFamily="34" charset="0"/>
                <a:ea typeface="Tahoma" panose="020B0604030504040204" pitchFamily="34" charset="0"/>
                <a:cs typeface="Tahoma" panose="020B0604030504040204" pitchFamily="34" charset="0"/>
              </a:rPr>
              <a:t>intuiție, cunoștințe, experiență, creativitate. </a:t>
            </a:r>
            <a:r>
              <a:rPr lang="en-GB" i="1" cap="none" dirty="0">
                <a:latin typeface="Tahoma" panose="020B0604030504040204" pitchFamily="34" charset="0"/>
                <a:ea typeface="Tahoma" panose="020B0604030504040204" pitchFamily="34" charset="0"/>
                <a:cs typeface="Tahoma" panose="020B0604030504040204" pitchFamily="34" charset="0"/>
              </a:rPr>
              <a:t>“If I had asked people what they wanted, they would have </a:t>
            </a:r>
            <a:r>
              <a:rPr lang="ro-RO" i="1" cap="none" dirty="0">
                <a:latin typeface="Tahoma" panose="020B0604030504040204" pitchFamily="34" charset="0"/>
                <a:ea typeface="Tahoma" panose="020B0604030504040204" pitchFamily="34" charset="0"/>
                <a:cs typeface="Tahoma" panose="020B0604030504040204" pitchFamily="34" charset="0"/>
              </a:rPr>
              <a:t>asked for better (or </a:t>
            </a:r>
            <a:r>
              <a:rPr lang="en-GB" i="1" cap="none" dirty="0">
                <a:latin typeface="Tahoma" panose="020B0604030504040204" pitchFamily="34" charset="0"/>
                <a:ea typeface="Tahoma" panose="020B0604030504040204" pitchFamily="34" charset="0"/>
                <a:cs typeface="Tahoma" panose="020B0604030504040204" pitchFamily="34" charset="0"/>
              </a:rPr>
              <a:t>faster</a:t>
            </a:r>
            <a:r>
              <a:rPr lang="ro-RO" i="1" cap="none" dirty="0">
                <a:latin typeface="Tahoma" panose="020B0604030504040204" pitchFamily="34" charset="0"/>
                <a:ea typeface="Tahoma" panose="020B0604030504040204" pitchFamily="34" charset="0"/>
                <a:cs typeface="Tahoma" panose="020B0604030504040204" pitchFamily="34" charset="0"/>
              </a:rPr>
              <a:t>)</a:t>
            </a:r>
            <a:r>
              <a:rPr lang="en-GB" i="1" cap="none" dirty="0">
                <a:latin typeface="Tahoma" panose="020B0604030504040204" pitchFamily="34" charset="0"/>
                <a:ea typeface="Tahoma" panose="020B0604030504040204" pitchFamily="34" charset="0"/>
                <a:cs typeface="Tahoma" panose="020B0604030504040204" pitchFamily="34" charset="0"/>
              </a:rPr>
              <a:t> horses.”</a:t>
            </a:r>
            <a:r>
              <a:rPr lang="ro-RO" cap="none" dirty="0">
                <a:latin typeface="Tahoma" panose="020B0604030504040204" pitchFamily="34" charset="0"/>
                <a:ea typeface="Tahoma" panose="020B0604030504040204" pitchFamily="34" charset="0"/>
                <a:cs typeface="Tahoma" panose="020B0604030504040204" pitchFamily="34" charset="0"/>
              </a:rPr>
              <a:t> (afirmație atribuită lui Henry Ford). </a:t>
            </a:r>
          </a:p>
        </p:txBody>
      </p:sp>
    </p:spTree>
    <p:extLst>
      <p:ext uri="{BB962C8B-B14F-4D97-AF65-F5344CB8AC3E}">
        <p14:creationId xmlns:p14="http://schemas.microsoft.com/office/powerpoint/2010/main" val="422115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F4A1-5049-1B9E-A732-2CA76F8BB5D0}"/>
              </a:ext>
            </a:extLst>
          </p:cNvPr>
          <p:cNvSpPr>
            <a:spLocks noGrp="1"/>
          </p:cNvSpPr>
          <p:nvPr>
            <p:ph type="title"/>
          </p:nvPr>
        </p:nvSpPr>
        <p:spPr/>
        <p:txBody>
          <a:bodyPr>
            <a:normAutofit/>
          </a:bodyPr>
          <a:lstStyle/>
          <a:p>
            <a:pPr algn="ctr"/>
            <a:r>
              <a:rPr lang="ro-RO" sz="4800" i="1" dirty="0">
                <a:solidFill>
                  <a:schemeClr val="tx1"/>
                </a:solidFill>
                <a:latin typeface="Tahoma" panose="020B0604030504040204" pitchFamily="34" charset="0"/>
                <a:ea typeface="Tahoma" panose="020B0604030504040204" pitchFamily="34" charset="0"/>
                <a:cs typeface="Tahoma" panose="020B0604030504040204" pitchFamily="34" charset="0"/>
              </a:rPr>
              <a:t>Bottom-up versus top-down</a:t>
            </a:r>
            <a:endParaRPr lang="en-GB" sz="4800" dirty="0">
              <a:solidFill>
                <a:schemeClr val="tx1"/>
              </a:solidFill>
            </a:endParaRPr>
          </a:p>
        </p:txBody>
      </p:sp>
      <p:graphicFrame>
        <p:nvGraphicFramePr>
          <p:cNvPr id="4" name="Table 4">
            <a:extLst>
              <a:ext uri="{FF2B5EF4-FFF2-40B4-BE49-F238E27FC236}">
                <a16:creationId xmlns:a16="http://schemas.microsoft.com/office/drawing/2014/main" id="{82292820-CA06-818A-D170-605113BD2997}"/>
              </a:ext>
            </a:extLst>
          </p:cNvPr>
          <p:cNvGraphicFramePr>
            <a:graphicFrameLocks noGrp="1"/>
          </p:cNvGraphicFramePr>
          <p:nvPr>
            <p:ph sz="quarter" idx="13"/>
          </p:nvPr>
        </p:nvGraphicFramePr>
        <p:xfrm>
          <a:off x="685800" y="1955261"/>
          <a:ext cx="9314715" cy="3290640"/>
        </p:xfrm>
        <a:graphic>
          <a:graphicData uri="http://schemas.openxmlformats.org/drawingml/2006/table">
            <a:tbl>
              <a:tblPr firstRow="1" bandRow="1">
                <a:tableStyleId>{2D5ABB26-0587-4C30-8999-92F81FD0307C}</a:tableStyleId>
              </a:tblPr>
              <a:tblGrid>
                <a:gridCol w="802532">
                  <a:extLst>
                    <a:ext uri="{9D8B030D-6E8A-4147-A177-3AD203B41FA5}">
                      <a16:colId xmlns:a16="http://schemas.microsoft.com/office/drawing/2014/main" val="3265887862"/>
                    </a:ext>
                  </a:extLst>
                </a:gridCol>
                <a:gridCol w="4270442">
                  <a:extLst>
                    <a:ext uri="{9D8B030D-6E8A-4147-A177-3AD203B41FA5}">
                      <a16:colId xmlns:a16="http://schemas.microsoft.com/office/drawing/2014/main" val="1379331959"/>
                    </a:ext>
                  </a:extLst>
                </a:gridCol>
                <a:gridCol w="4241741">
                  <a:extLst>
                    <a:ext uri="{9D8B030D-6E8A-4147-A177-3AD203B41FA5}">
                      <a16:colId xmlns:a16="http://schemas.microsoft.com/office/drawing/2014/main" val="2377566280"/>
                    </a:ext>
                  </a:extLst>
                </a:gridCol>
              </a:tblGrid>
              <a:tr h="720000">
                <a:tc>
                  <a:txBody>
                    <a:bodyPr/>
                    <a:lstStyle/>
                    <a:p>
                      <a:pPr lvl="1" algn="ctr"/>
                      <a:endParaRPr lang="en-GB" sz="240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algn="l"/>
                      <a:r>
                        <a:rPr lang="ro-RO" sz="2400" dirty="0">
                          <a:latin typeface="Tahoma" panose="020B0604030504040204" pitchFamily="34" charset="0"/>
                          <a:ea typeface="Tahoma" panose="020B0604030504040204" pitchFamily="34" charset="0"/>
                          <a:cs typeface="Tahoma" panose="020B0604030504040204" pitchFamily="34" charset="0"/>
                        </a:rPr>
                        <a:t>Bottom-up</a:t>
                      </a:r>
                      <a:endParaRPr lang="en-GB" sz="2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algn="l"/>
                      <a:r>
                        <a:rPr lang="ro-RO" sz="2400" dirty="0">
                          <a:latin typeface="Tahoma" panose="020B0604030504040204" pitchFamily="34" charset="0"/>
                          <a:ea typeface="Tahoma" panose="020B0604030504040204" pitchFamily="34" charset="0"/>
                          <a:cs typeface="Tahoma" panose="020B0604030504040204" pitchFamily="34" charset="0"/>
                        </a:rPr>
                        <a:t>Top-down</a:t>
                      </a:r>
                      <a:endParaRPr lang="en-GB" sz="2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27072"/>
                  </a:ext>
                </a:extLst>
              </a:tr>
              <a:tr h="1260000">
                <a:tc>
                  <a:txBody>
                    <a:bodyPr/>
                    <a:lstStyle/>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Pros</a:t>
                      </a:r>
                      <a:endPar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Rapid și practic</a:t>
                      </a:r>
                    </a:p>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Valorifică experiența anterioară</a:t>
                      </a:r>
                    </a:p>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Riscuri mai mici</a:t>
                      </a:r>
                    </a:p>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Convenabil pt. utilizatori</a:t>
                      </a:r>
                      <a:endPar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Pornește de la nevoile organizației</a:t>
                      </a:r>
                    </a:p>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Oferă o imagine de ansamblu</a:t>
                      </a:r>
                    </a:p>
                    <a:p>
                      <a:pPr marL="0" lvl="1" algn="l"/>
                      <a:r>
                        <a:rPr lang="ro-RO" sz="2000" dirty="0">
                          <a:solidFill>
                            <a:srgbClr val="00B050"/>
                          </a:solidFill>
                          <a:latin typeface="Tahoma" panose="020B0604030504040204" pitchFamily="34" charset="0"/>
                          <a:ea typeface="Tahoma" panose="020B0604030504040204" pitchFamily="34" charset="0"/>
                          <a:cs typeface="Tahoma" panose="020B0604030504040204" pitchFamily="34" charset="0"/>
                        </a:rPr>
                        <a:t>Poate fi inovativ</a:t>
                      </a:r>
                    </a:p>
                    <a:p>
                      <a:pPr marL="0" lvl="1" algn="l"/>
                      <a:r>
                        <a:rPr lang="ro-RO" sz="2000">
                          <a:solidFill>
                            <a:srgbClr val="00B050"/>
                          </a:solidFill>
                          <a:latin typeface="Tahoma" panose="020B0604030504040204" pitchFamily="34" charset="0"/>
                          <a:ea typeface="Tahoma" panose="020B0604030504040204" pitchFamily="34" charset="0"/>
                          <a:cs typeface="Tahoma" panose="020B0604030504040204" pitchFamily="34" charset="0"/>
                        </a:rPr>
                        <a:t>Este util ca </a:t>
                      </a:r>
                      <a:r>
                        <a:rPr lang="ro-RO" sz="2000" i="1">
                          <a:solidFill>
                            <a:srgbClr val="00B050"/>
                          </a:solidFill>
                          <a:latin typeface="Tahoma" panose="020B0604030504040204" pitchFamily="34" charset="0"/>
                          <a:ea typeface="Tahoma" panose="020B0604030504040204" pitchFamily="34" charset="0"/>
                          <a:cs typeface="Tahoma" panose="020B0604030504040204" pitchFamily="34" charset="0"/>
                        </a:rPr>
                        <a:t>designer-</a:t>
                      </a:r>
                      <a:r>
                        <a:rPr lang="ro-RO" sz="2000" i="0">
                          <a:solidFill>
                            <a:srgbClr val="00B050"/>
                          </a:solidFill>
                          <a:latin typeface="Tahoma" panose="020B0604030504040204" pitchFamily="34" charset="0"/>
                          <a:ea typeface="Tahoma" panose="020B0604030504040204" pitchFamily="34" charset="0"/>
                          <a:cs typeface="Tahoma" panose="020B0604030504040204" pitchFamily="34" charset="0"/>
                        </a:rPr>
                        <a:t>ul să fie </a:t>
                      </a:r>
                      <a:r>
                        <a:rPr lang="ro-RO" sz="2000" i="1">
                          <a:solidFill>
                            <a:srgbClr val="00B050"/>
                          </a:solidFill>
                          <a:latin typeface="Tahoma" panose="020B0604030504040204" pitchFamily="34" charset="0"/>
                          <a:ea typeface="Tahoma" panose="020B0604030504040204" pitchFamily="34" charset="0"/>
                          <a:cs typeface="Tahoma" panose="020B0604030504040204" pitchFamily="34" charset="0"/>
                        </a:rPr>
                        <a:t>user</a:t>
                      </a:r>
                      <a:endPar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44172859"/>
                  </a:ext>
                </a:extLst>
              </a:tr>
              <a:tr h="1260000">
                <a:tc>
                  <a:txBody>
                    <a:bodyPr/>
                    <a:lstStyle/>
                    <a:p>
                      <a:pPr marL="0" lvl="1" algn="l"/>
                      <a:r>
                        <a:rPr lang="ro-RO" sz="2000" dirty="0">
                          <a:solidFill>
                            <a:srgbClr val="FF0000"/>
                          </a:solidFill>
                          <a:latin typeface="Tahoma" panose="020B0604030504040204" pitchFamily="34" charset="0"/>
                          <a:ea typeface="Tahoma" panose="020B0604030504040204" pitchFamily="34" charset="0"/>
                          <a:cs typeface="Tahoma" panose="020B0604030504040204" pitchFamily="34" charset="0"/>
                        </a:rPr>
                        <a:t>Cons</a:t>
                      </a:r>
                      <a:endPar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1" algn="l"/>
                      <a:r>
                        <a:rPr lang="ro-RO" sz="2000" dirty="0">
                          <a:solidFill>
                            <a:srgbClr val="FF0000"/>
                          </a:solidFill>
                          <a:latin typeface="Tahoma" panose="020B0604030504040204" pitchFamily="34" charset="0"/>
                          <a:ea typeface="Tahoma" panose="020B0604030504040204" pitchFamily="34" charset="0"/>
                          <a:cs typeface="Tahoma" panose="020B0604030504040204" pitchFamily="34" charset="0"/>
                        </a:rPr>
                        <a:t>Poate omite anumite cerințe</a:t>
                      </a:r>
                    </a:p>
                    <a:p>
                      <a:pPr marL="0" lvl="1" algn="l"/>
                      <a:r>
                        <a:rPr lang="ro-RO" sz="2000" dirty="0">
                          <a:solidFill>
                            <a:srgbClr val="FF0000"/>
                          </a:solidFill>
                          <a:latin typeface="Tahoma" panose="020B0604030504040204" pitchFamily="34" charset="0"/>
                          <a:ea typeface="Tahoma" panose="020B0604030504040204" pitchFamily="34" charset="0"/>
                          <a:cs typeface="Tahoma" panose="020B0604030504040204" pitchFamily="34" charset="0"/>
                        </a:rPr>
                        <a:t>Mai puțin inovativ</a:t>
                      </a:r>
                      <a:endPar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1" algn="l"/>
                      <a:r>
                        <a:rPr lang="ro-RO" sz="2000" dirty="0">
                          <a:solidFill>
                            <a:srgbClr val="FF0000"/>
                          </a:solidFill>
                          <a:latin typeface="Tahoma" panose="020B0604030504040204" pitchFamily="34" charset="0"/>
                          <a:ea typeface="Tahoma" panose="020B0604030504040204" pitchFamily="34" charset="0"/>
                          <a:cs typeface="Tahoma" panose="020B0604030504040204" pitchFamily="34" charset="0"/>
                        </a:rPr>
                        <a:t>Necesită resurse de timp</a:t>
                      </a:r>
                    </a:p>
                    <a:p>
                      <a:pPr marL="0" marR="0" lvl="1" indent="0" algn="l" defTabSz="914400" rtl="0" eaLnBrk="1" fontAlgn="auto" latinLnBrk="0" hangingPunct="1">
                        <a:lnSpc>
                          <a:spcPct val="100000"/>
                        </a:lnSpc>
                        <a:spcBef>
                          <a:spcPts val="0"/>
                        </a:spcBef>
                        <a:spcAft>
                          <a:spcPts val="0"/>
                        </a:spcAft>
                        <a:buClrTx/>
                        <a:buSzTx/>
                        <a:buFontTx/>
                        <a:buNone/>
                        <a:tabLst/>
                        <a:defRPr/>
                      </a:pPr>
                      <a:r>
                        <a:rPr lang="ro-RO" sz="2000" dirty="0">
                          <a:solidFill>
                            <a:srgbClr val="FF0000"/>
                          </a:solidFill>
                          <a:latin typeface="Tahoma" panose="020B0604030504040204" pitchFamily="34" charset="0"/>
                          <a:ea typeface="Tahoma" panose="020B0604030504040204" pitchFamily="34" charset="0"/>
                          <a:cs typeface="Tahoma" panose="020B0604030504040204" pitchFamily="34" charset="0"/>
                        </a:rPr>
                        <a:t>Risc de eșec</a:t>
                      </a:r>
                    </a:p>
                    <a:p>
                      <a:pPr marL="0" lvl="1" algn="l"/>
                      <a:endPar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77131920"/>
                  </a:ext>
                </a:extLst>
              </a:tr>
            </a:tbl>
          </a:graphicData>
        </a:graphic>
      </p:graphicFrame>
    </p:spTree>
    <p:extLst>
      <p:ext uri="{BB962C8B-B14F-4D97-AF65-F5344CB8AC3E}">
        <p14:creationId xmlns:p14="http://schemas.microsoft.com/office/powerpoint/2010/main" val="3048269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11983643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112868" y="1865740"/>
            <a:ext cx="3817419" cy="3126520"/>
          </a:xfrm>
        </p:spPr>
        <p:txBody>
          <a:bodyPr vert="horz" lIns="91440" tIns="45720" rIns="91440" bIns="45720" rtlCol="0" anchor="ctr">
            <a:normAutofit/>
          </a:bodyPr>
          <a:lstStyle/>
          <a:p>
            <a:r>
              <a:rPr lang="en-GB" sz="3600" dirty="0">
                <a:solidFill>
                  <a:schemeClr val="tx1"/>
                </a:solidFill>
                <a:latin typeface="Tahoma" panose="020B0604030504040204" pitchFamily="34" charset="0"/>
                <a:ea typeface="Tahoma" panose="020B0604030504040204" pitchFamily="34" charset="0"/>
                <a:cs typeface="Tahoma" panose="020B0604030504040204" pitchFamily="34" charset="0"/>
              </a:rPr>
              <a:t>4</a:t>
            </a:r>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 Soluții De Design</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3462923" y="131324"/>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2450085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88924" y="685800"/>
            <a:ext cx="3389714" cy="5400892"/>
          </a:xfrm>
        </p:spPr>
        <p:txBody>
          <a:bodyP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Iterațiile procesului de </a:t>
            </a:r>
            <a:r>
              <a:rPr lang="ro-RO"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4">
            <a:extLst>
              <a:ext uri="{FF2B5EF4-FFF2-40B4-BE49-F238E27FC236}">
                <a16:creationId xmlns:a16="http://schemas.microsoft.com/office/drawing/2014/main" id="{68473E4E-D0BE-E444-01CD-2A917E933CE4}"/>
              </a:ext>
            </a:extLst>
          </p:cNvPr>
          <p:cNvSpPr/>
          <p:nvPr/>
        </p:nvSpPr>
        <p:spPr>
          <a:xfrm>
            <a:off x="2208178" y="726748"/>
            <a:ext cx="2762655" cy="9144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generativ</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a:extLst>
              <a:ext uri="{FF2B5EF4-FFF2-40B4-BE49-F238E27FC236}">
                <a16:creationId xmlns:a16="http://schemas.microsoft.com/office/drawing/2014/main" id="{DF6E43F5-1F66-36C4-F3BC-B63B2A37F7C6}"/>
              </a:ext>
            </a:extLst>
          </p:cNvPr>
          <p:cNvSpPr>
            <a:spLocks noGrp="1"/>
          </p:cNvSpPr>
          <p:nvPr>
            <p:ph sz="quarter" idx="13"/>
          </p:nvPr>
        </p:nvSpPr>
        <p:spPr>
          <a:xfrm>
            <a:off x="2285383" y="2154677"/>
            <a:ext cx="2762655" cy="935892"/>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normAutofit/>
          </a:bodyPr>
          <a:lstStyle/>
          <a:p>
            <a:pPr marL="0" indent="0" algn="ctr">
              <a:buNone/>
            </a:pPr>
            <a:r>
              <a:rPr lang="ro-RO" sz="1600" i="1" cap="none" dirty="0">
                <a:latin typeface="Tahoma" panose="020B0604030504040204" pitchFamily="34" charset="0"/>
                <a:ea typeface="Tahoma" panose="020B0604030504040204" pitchFamily="34" charset="0"/>
                <a:cs typeface="Tahoma" panose="020B0604030504040204" pitchFamily="34" charset="0"/>
              </a:rPr>
              <a:t>Design </a:t>
            </a:r>
            <a:r>
              <a:rPr lang="ro-RO" sz="1600" cap="none" dirty="0">
                <a:latin typeface="Tahoma" panose="020B0604030504040204" pitchFamily="34" charset="0"/>
                <a:ea typeface="Tahoma" panose="020B0604030504040204" pitchFamily="34" charset="0"/>
                <a:cs typeface="Tahoma" panose="020B0604030504040204" pitchFamily="34" charset="0"/>
              </a:rPr>
              <a:t>conceptual</a:t>
            </a:r>
            <a:endParaRPr lang="en-GB" sz="1600" i="1" cap="none" dirty="0">
              <a:latin typeface="Tahoma" panose="020B0604030504040204" pitchFamily="34" charset="0"/>
              <a:ea typeface="Tahoma" panose="020B0604030504040204" pitchFamily="34" charset="0"/>
              <a:cs typeface="Tahoma" panose="020B0604030504040204" pitchFamily="34" charset="0"/>
            </a:endParaRPr>
          </a:p>
        </p:txBody>
      </p:sp>
      <p:sp>
        <p:nvSpPr>
          <p:cNvPr id="9" name="Arrow: Down 8">
            <a:extLst>
              <a:ext uri="{FF2B5EF4-FFF2-40B4-BE49-F238E27FC236}">
                <a16:creationId xmlns:a16="http://schemas.microsoft.com/office/drawing/2014/main" id="{4645980F-5F1E-3017-363E-CDD8B44D212D}"/>
              </a:ext>
            </a:extLst>
          </p:cNvPr>
          <p:cNvSpPr/>
          <p:nvPr/>
        </p:nvSpPr>
        <p:spPr>
          <a:xfrm>
            <a:off x="3263012" y="1658171"/>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1" name="Content Placeholder 6">
            <a:extLst>
              <a:ext uri="{FF2B5EF4-FFF2-40B4-BE49-F238E27FC236}">
                <a16:creationId xmlns:a16="http://schemas.microsoft.com/office/drawing/2014/main" id="{CDC09E0A-34AE-055E-3F7A-01CC5941C5A5}"/>
              </a:ext>
            </a:extLst>
          </p:cNvPr>
          <p:cNvSpPr txBox="1">
            <a:spLocks/>
          </p:cNvSpPr>
          <p:nvPr/>
        </p:nvSpPr>
        <p:spPr>
          <a:xfrm>
            <a:off x="2285380" y="3570051"/>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intermediar</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Content Placeholder 6">
            <a:extLst>
              <a:ext uri="{FF2B5EF4-FFF2-40B4-BE49-F238E27FC236}">
                <a16:creationId xmlns:a16="http://schemas.microsoft.com/office/drawing/2014/main" id="{42DF6816-1FB7-9CA3-A161-8851467B69E1}"/>
              </a:ext>
            </a:extLst>
          </p:cNvPr>
          <p:cNvSpPr txBox="1">
            <a:spLocks/>
          </p:cNvSpPr>
          <p:nvPr/>
        </p:nvSpPr>
        <p:spPr>
          <a:xfrm>
            <a:off x="2285381" y="4995157"/>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detaliat</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Arrow: Down 15">
            <a:extLst>
              <a:ext uri="{FF2B5EF4-FFF2-40B4-BE49-F238E27FC236}">
                <a16:creationId xmlns:a16="http://schemas.microsoft.com/office/drawing/2014/main" id="{B1333F39-B881-2D0E-FB98-F195D1F04DAD}"/>
              </a:ext>
            </a:extLst>
          </p:cNvPr>
          <p:cNvSpPr/>
          <p:nvPr/>
        </p:nvSpPr>
        <p:spPr>
          <a:xfrm>
            <a:off x="3263010" y="3090569"/>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7" name="Arrow: Down 16">
            <a:extLst>
              <a:ext uri="{FF2B5EF4-FFF2-40B4-BE49-F238E27FC236}">
                <a16:creationId xmlns:a16="http://schemas.microsoft.com/office/drawing/2014/main" id="{FC4AD40E-784C-649F-F70E-DCD14C63A505}"/>
              </a:ext>
            </a:extLst>
          </p:cNvPr>
          <p:cNvSpPr/>
          <p:nvPr/>
        </p:nvSpPr>
        <p:spPr>
          <a:xfrm>
            <a:off x="3263009" y="4519120"/>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1818717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1C53C101-EF7C-6410-CB7F-0672DCB0D1E0}"/>
              </a:ext>
            </a:extLst>
          </p:cNvPr>
          <p:cNvSpPr>
            <a:spLocks noGrp="1"/>
          </p:cNvSpPr>
          <p:nvPr>
            <p:ph type="title"/>
          </p:nvPr>
        </p:nvSpPr>
        <p:spPr>
          <a:xfrm>
            <a:off x="1539116" y="864108"/>
            <a:ext cx="3073914" cy="5120639"/>
          </a:xfrm>
        </p:spPr>
        <p:txBody>
          <a:bodyPr>
            <a:normAutofit/>
          </a:bodyPr>
          <a:lstStyle/>
          <a:p>
            <a:pPr algn="r"/>
            <a:r>
              <a:rPr lang="ro-RO">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Ce se poate spune despre </a:t>
            </a:r>
            <a:r>
              <a:rPr lang="ro-RO" i="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UX</a:t>
            </a:r>
            <a:r>
              <a:rPr lang="ro-RO">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(în loc de definiție)</a:t>
            </a:r>
            <a:endParaRPr lang="en-GB">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6"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7"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AEA483-2449-1AD4-F112-2447F4A5467F}"/>
              </a:ext>
            </a:extLst>
          </p:cNvPr>
          <p:cNvSpPr>
            <a:spLocks noGrp="1"/>
          </p:cNvSpPr>
          <p:nvPr>
            <p:ph idx="1"/>
          </p:nvPr>
        </p:nvSpPr>
        <p:spPr>
          <a:xfrm>
            <a:off x="5289229" y="864108"/>
            <a:ext cx="5910677" cy="5120640"/>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Experiența utilizatorului:</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a:t>
            </a:r>
            <a:r>
              <a:rPr lang="ro-RO" i="1" dirty="0">
                <a:latin typeface="Tahoma" panose="020B0604030504040204" pitchFamily="34" charset="0"/>
                <a:ea typeface="Tahoma" panose="020B0604030504040204" pitchFamily="34" charset="0"/>
                <a:cs typeface="Tahoma" panose="020B0604030504040204" pitchFamily="34" charset="0"/>
              </a:rPr>
              <a:t>dinamică, subiectivă, complexă</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rezultatul unei interacțiuni (directe / indirecte)</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despre totalitatea efectelor / funcționalităților unui produs</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despre percepția utilizatorului</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legată de contextul utilizării</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este totalitatea efectelor / impresiilor asupra unui utilizator înainte, în timpul sau după interacțiunea cu un produs</a:t>
            </a:r>
          </a:p>
          <a:p>
            <a:pPr marL="502920" lvl="1" indent="0">
              <a:buNone/>
            </a:pPr>
            <a:endParaRPr lang="ro-RO"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929931"/>
      </p:ext>
    </p:extLst>
  </p:cSld>
  <p:clrMapOvr>
    <a:masterClrMapping/>
  </p:clrMapOvr>
  <p:transition spd="slow">
    <p:randomBar dir="vert"/>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85800" y="685800"/>
            <a:ext cx="10792837" cy="1151965"/>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4. SOLUȚII DE DESIGN</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7110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85800" y="685800"/>
            <a:ext cx="10792837" cy="1151965"/>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4. SOLUȚII DE DESIGN</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AE23FE7E-AEBA-5778-68EE-B6087CE567E6}"/>
              </a:ext>
            </a:extLst>
          </p:cNvPr>
          <p:cNvSpPr/>
          <p:nvPr/>
        </p:nvSpPr>
        <p:spPr>
          <a:xfrm>
            <a:off x="214009" y="2937163"/>
            <a:ext cx="7950936" cy="2161309"/>
          </a:xfrm>
          <a:prstGeom prst="roundRect">
            <a:avLst/>
          </a:prstGeom>
          <a:solidFill>
            <a:schemeClr val="accent1">
              <a:lumMod val="40000"/>
              <a:lumOff val="60000"/>
              <a:alpha val="2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3870083780"/>
      </p:ext>
    </p:extLst>
  </p:cSld>
  <p:clrMapOvr>
    <a:masterClrMapping/>
  </p:clrMapOvr>
  <p:transition spd="slow">
    <p:wheel spokes="1"/>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9" name="Picture 24">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0"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1"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2"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3"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4"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rot="21420000">
            <a:off x="562263" y="655592"/>
            <a:ext cx="5428489" cy="3278684"/>
          </a:xfrm>
        </p:spPr>
        <p:txBody>
          <a:bodyPr vert="horz" lIns="91440" tIns="45720" rIns="91440" bIns="45720" rtlCol="0" anchor="b">
            <a:normAutofit fontScale="90000"/>
          </a:bodyPr>
          <a:lstStyle/>
          <a:p>
            <a:pPr lvl="0"/>
            <a:r>
              <a:rPr lang="en-US" sz="8000" dirty="0">
                <a:latin typeface="Tahoma" panose="020B0604030504040204" pitchFamily="34" charset="0"/>
                <a:ea typeface="Tahoma" panose="020B0604030504040204" pitchFamily="34" charset="0"/>
                <a:cs typeface="Tahoma" panose="020B0604030504040204" pitchFamily="34" charset="0"/>
              </a:rPr>
              <a:t>4.1 </a:t>
            </a:r>
            <a:r>
              <a:rPr lang="en-US" sz="8000" i="1" dirty="0">
                <a:latin typeface="Tahoma" panose="020B0604030504040204" pitchFamily="34" charset="0"/>
                <a:ea typeface="Tahoma" panose="020B0604030504040204" pitchFamily="34" charset="0"/>
                <a:cs typeface="Tahoma" panose="020B0604030504040204" pitchFamily="34" charset="0"/>
              </a:rPr>
              <a:t>design </a:t>
            </a:r>
            <a:r>
              <a:rPr lang="en-US" sz="8000" dirty="0" err="1">
                <a:latin typeface="Tahoma" panose="020B0604030504040204" pitchFamily="34" charset="0"/>
                <a:ea typeface="Tahoma" panose="020B0604030504040204" pitchFamily="34" charset="0"/>
                <a:cs typeface="Tahoma" panose="020B0604030504040204" pitchFamily="34" charset="0"/>
              </a:rPr>
              <a:t>Generativ</a:t>
            </a:r>
            <a:endParaRPr lang="en-US" sz="8000" dirty="0"/>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t="955" r="4" b="4"/>
          <a:stretch/>
        </p:blipFill>
        <p:spPr>
          <a:xfrm rot="43020000">
            <a:off x="6437841" y="373505"/>
            <a:ext cx="4208217" cy="3813745"/>
          </a:xfrm>
          <a:prstGeom prst="rect">
            <a:avLst/>
          </a:prstGeom>
        </p:spPr>
      </p:pic>
    </p:spTree>
    <p:extLst>
      <p:ext uri="{BB962C8B-B14F-4D97-AF65-F5344CB8AC3E}">
        <p14:creationId xmlns:p14="http://schemas.microsoft.com/office/powerpoint/2010/main" val="645596914"/>
      </p:ext>
    </p:extLst>
  </p:cSld>
  <p:clrMapOvr>
    <a:masterClrMapping/>
  </p:clrMapOvr>
  <p:transition spd="slow">
    <p:randomBar dir="vert"/>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7866741" y="323274"/>
            <a:ext cx="3504449" cy="5153890"/>
          </a:xfrm>
        </p:spPr>
        <p:txBody>
          <a:bodyPr vert="horz" lIns="91440" tIns="45720" rIns="91440" bIns="45720" rtlCol="0" anchor="ctr">
            <a:noAutofit/>
          </a:bodyPr>
          <a:lstStyle/>
          <a:p>
            <a:r>
              <a:rPr lang="en-US" sz="2200" i="1" cap="none" dirty="0">
                <a:latin typeface="Tahoma" panose="020B0604030504040204" pitchFamily="34" charset="0"/>
                <a:ea typeface="Tahoma" panose="020B0604030504040204" pitchFamily="34" charset="0"/>
                <a:cs typeface="Tahoma" panose="020B0604030504040204" pitchFamily="34" charset="0"/>
              </a:rPr>
              <a:t>Design</a:t>
            </a:r>
            <a:r>
              <a:rPr lang="en-US" sz="2200" cap="none" dirty="0">
                <a:latin typeface="Tahoma" panose="020B0604030504040204" pitchFamily="34" charset="0"/>
                <a:ea typeface="Tahoma" panose="020B0604030504040204" pitchFamily="34" charset="0"/>
                <a:cs typeface="Tahoma" panose="020B0604030504040204" pitchFamily="34" charset="0"/>
              </a:rPr>
              <a:t>-</a:t>
            </a:r>
            <a:r>
              <a:rPr lang="en-US" sz="2200" cap="none" dirty="0" err="1">
                <a:latin typeface="Tahoma" panose="020B0604030504040204" pitchFamily="34" charset="0"/>
                <a:ea typeface="Tahoma" panose="020B0604030504040204" pitchFamily="34" charset="0"/>
                <a:cs typeface="Tahoma" panose="020B0604030504040204" pitchFamily="34" charset="0"/>
              </a:rPr>
              <a:t>ul</a:t>
            </a:r>
            <a:r>
              <a:rPr lang="en-US" sz="2200" cap="none" dirty="0">
                <a:latin typeface="Tahoma" panose="020B0604030504040204" pitchFamily="34" charset="0"/>
                <a:ea typeface="Tahoma" panose="020B0604030504040204" pitchFamily="34" charset="0"/>
                <a:cs typeface="Tahoma" panose="020B0604030504040204" pitchFamily="34" charset="0"/>
              </a:rPr>
              <a:t> </a:t>
            </a:r>
            <a:r>
              <a:rPr lang="ro-RO" sz="2200" cap="none" dirty="0">
                <a:latin typeface="Tahoma" panose="020B0604030504040204" pitchFamily="34" charset="0"/>
                <a:ea typeface="Tahoma" panose="020B0604030504040204" pitchFamily="34" charset="0"/>
                <a:cs typeface="Tahoma" panose="020B0604030504040204" pitchFamily="34" charset="0"/>
              </a:rPr>
              <a:t>este mai puțin procedural, mai creativ.</a:t>
            </a:r>
            <a:br>
              <a:rPr lang="ro-RO" sz="2200" cap="none" dirty="0">
                <a:latin typeface="Tahoma" panose="020B0604030504040204" pitchFamily="34" charset="0"/>
                <a:ea typeface="Tahoma" panose="020B0604030504040204" pitchFamily="34" charset="0"/>
                <a:cs typeface="Tahoma" panose="020B0604030504040204" pitchFamily="34" charset="0"/>
              </a:rPr>
            </a:b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În etapa de </a:t>
            </a:r>
            <a:r>
              <a:rPr lang="ro-RO" sz="2200" i="1" cap="none" dirty="0">
                <a:latin typeface="Tahoma" panose="020B0604030504040204" pitchFamily="34" charset="0"/>
                <a:ea typeface="Tahoma" panose="020B0604030504040204" pitchFamily="34" charset="0"/>
                <a:cs typeface="Tahoma" panose="020B0604030504040204" pitchFamily="34" charset="0"/>
              </a:rPr>
              <a:t>design </a:t>
            </a:r>
            <a:r>
              <a:rPr lang="ro-RO" sz="2200" cap="none" dirty="0">
                <a:latin typeface="Tahoma" panose="020B0604030504040204" pitchFamily="34" charset="0"/>
                <a:ea typeface="Tahoma" panose="020B0604030504040204" pitchFamily="34" charset="0"/>
                <a:cs typeface="Tahoma" panose="020B0604030504040204" pitchFamily="34" charset="0"/>
              </a:rPr>
              <a:t> apar idei noi.</a:t>
            </a:r>
            <a:br>
              <a:rPr lang="ro-RO" sz="2200" cap="none" dirty="0">
                <a:latin typeface="Tahoma" panose="020B0604030504040204" pitchFamily="34" charset="0"/>
                <a:ea typeface="Tahoma" panose="020B0604030504040204" pitchFamily="34" charset="0"/>
                <a:cs typeface="Tahoma" panose="020B0604030504040204" pitchFamily="34" charset="0"/>
              </a:rPr>
            </a:br>
            <a:br>
              <a:rPr lang="en-GB" sz="2200" cap="none" dirty="0">
                <a:latin typeface="Tahoma" panose="020B0604030504040204" pitchFamily="34" charset="0"/>
                <a:ea typeface="Tahoma" panose="020B0604030504040204" pitchFamily="34" charset="0"/>
                <a:cs typeface="Tahoma" panose="020B0604030504040204" pitchFamily="34" charset="0"/>
              </a:rPr>
            </a:br>
            <a:r>
              <a:rPr lang="en-GB" sz="2200" cap="none" dirty="0">
                <a:latin typeface="Tahoma" panose="020B0604030504040204" pitchFamily="34" charset="0"/>
                <a:ea typeface="Tahoma" panose="020B0604030504040204" pitchFamily="34" charset="0"/>
                <a:cs typeface="Tahoma" panose="020B0604030504040204" pitchFamily="34" charset="0"/>
              </a:rPr>
              <a:t>Scop: </a:t>
            </a:r>
            <a:r>
              <a:rPr lang="ro-RO" sz="2200" cap="none" dirty="0">
                <a:latin typeface="Tahoma" panose="020B0604030504040204" pitchFamily="34" charset="0"/>
                <a:ea typeface="Tahoma" panose="020B0604030504040204" pitchFamily="34" charset="0"/>
                <a:cs typeface="Tahoma" panose="020B0604030504040204" pitchFamily="34" charset="0"/>
              </a:rPr>
              <a:t>plan pentru o soluție așa încât să fie îndeplinite cerințele din piramida necesităților umane.</a:t>
            </a:r>
            <a:br>
              <a:rPr lang="ro-RO" sz="2200" cap="none" dirty="0">
                <a:latin typeface="Tahoma" panose="020B0604030504040204" pitchFamily="34" charset="0"/>
                <a:ea typeface="Tahoma" panose="020B0604030504040204" pitchFamily="34" charset="0"/>
                <a:cs typeface="Tahoma" panose="020B0604030504040204" pitchFamily="34" charset="0"/>
              </a:rPr>
            </a:b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Colaborarea rămâne un element cheie (</a:t>
            </a:r>
            <a:r>
              <a:rPr lang="en-GB" sz="2200" i="1" cap="none" dirty="0">
                <a:latin typeface="Tahoma" panose="020B0604030504040204" pitchFamily="34" charset="0"/>
                <a:ea typeface="Tahoma" panose="020B0604030504040204" pitchFamily="34" charset="0"/>
                <a:cs typeface="Tahoma" panose="020B0604030504040204" pitchFamily="34" charset="0"/>
              </a:rPr>
              <a:t>your problems and needs aren’t always the same as your users’</a:t>
            </a:r>
            <a:r>
              <a:rPr lang="ro-RO" sz="2200" i="1" cap="none" dirty="0">
                <a:latin typeface="Tahoma" panose="020B0604030504040204" pitchFamily="34" charset="0"/>
                <a:ea typeface="Tahoma" panose="020B0604030504040204" pitchFamily="34" charset="0"/>
                <a:cs typeface="Tahoma" panose="020B0604030504040204" pitchFamily="34" charset="0"/>
              </a:rPr>
              <a:t> – </a:t>
            </a:r>
            <a:r>
              <a:rPr lang="ro-RO" sz="2200" cap="none" dirty="0">
                <a:latin typeface="Tahoma" panose="020B0604030504040204" pitchFamily="34" charset="0"/>
                <a:ea typeface="Tahoma" panose="020B0604030504040204" pitchFamily="34" charset="0"/>
                <a:cs typeface="Tahoma" panose="020B0604030504040204" pitchFamily="34" charset="0"/>
              </a:rPr>
              <a:t>W.Grant).</a:t>
            </a:r>
            <a:endParaRPr lang="en-US" sz="2200" i="1" cap="none"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2" name="Content Placeholder 11">
            <a:extLst>
              <a:ext uri="{FF2B5EF4-FFF2-40B4-BE49-F238E27FC236}">
                <a16:creationId xmlns:a16="http://schemas.microsoft.com/office/drawing/2014/main" id="{1C0DB74F-8383-2BD4-F094-A7096E991385}"/>
              </a:ext>
            </a:extLst>
          </p:cNvPr>
          <p:cNvPicPr>
            <a:picLocks noGrp="1" noChangeAspect="1"/>
          </p:cNvPicPr>
          <p:nvPr>
            <p:ph idx="1"/>
          </p:nvPr>
        </p:nvPicPr>
        <p:blipFill>
          <a:blip r:embed="rId3"/>
          <a:stretch>
            <a:fillRect/>
          </a:stretch>
        </p:blipFill>
        <p:spPr>
          <a:xfrm>
            <a:off x="820809" y="689358"/>
            <a:ext cx="6417693" cy="4219634"/>
          </a:xfrm>
          <a:prstGeom prst="rect">
            <a:avLst/>
          </a:prstGeom>
        </p:spPr>
      </p:pic>
      <p:sp>
        <p:nvSpPr>
          <p:cNvPr id="14" name="TextBox 13">
            <a:extLst>
              <a:ext uri="{FF2B5EF4-FFF2-40B4-BE49-F238E27FC236}">
                <a16:creationId xmlns:a16="http://schemas.microsoft.com/office/drawing/2014/main" id="{89A3EFBA-6A1C-5AD5-8F8E-7EF53E345300}"/>
              </a:ext>
            </a:extLst>
          </p:cNvPr>
          <p:cNvSpPr txBox="1"/>
          <p:nvPr/>
        </p:nvSpPr>
        <p:spPr>
          <a:xfrm>
            <a:off x="1664855" y="5206219"/>
            <a:ext cx="6137562"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https://uxdesign.cc/co-design-methods-13a8f33bbfa4</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 </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5327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C1CD6AA-C6A5-4977-A468-8B03371D1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46000">
                <a:schemeClr val="accent6">
                  <a:lumMod val="89000"/>
                </a:schemeClr>
              </a:gs>
              <a:gs pos="81000">
                <a:srgbClr val="231F21"/>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0" name="Freeform: Shape 9">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1286933" y="1061660"/>
            <a:ext cx="9618133" cy="1043108"/>
          </a:xfrm>
        </p:spPr>
        <p:txBody>
          <a:bodyPr>
            <a:normAutofit/>
          </a:bodyPr>
          <a:lstStyle/>
          <a:p>
            <a:pPr algn="ctr"/>
            <a:r>
              <a:rPr lang="ro-RO" sz="34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Design</a:t>
            </a:r>
            <a:r>
              <a:rPr lang="ro-RO" sz="3400"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-ul generativ este imersiv</a:t>
            </a:r>
            <a:endParaRPr lang="en-GB" sz="3400" i="1" cap="none"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extLst>
              <a:ext uri="{FF2B5EF4-FFF2-40B4-BE49-F238E27FC236}">
                <a16:creationId xmlns:a16="http://schemas.microsoft.com/office/drawing/2014/main" id="{B2677ABC-F888-692F-3587-647ECD524D6E}"/>
              </a:ext>
            </a:extLst>
          </p:cNvPr>
          <p:cNvPicPr>
            <a:picLocks noGrp="1" noChangeAspect="1"/>
          </p:cNvPicPr>
          <p:nvPr>
            <p:ph idx="1"/>
          </p:nvPr>
        </p:nvPicPr>
        <p:blipFill>
          <a:blip r:embed="rId3"/>
          <a:stretch>
            <a:fillRect/>
          </a:stretch>
        </p:blipFill>
        <p:spPr>
          <a:xfrm>
            <a:off x="2465651" y="2227263"/>
            <a:ext cx="7260698" cy="3586162"/>
          </a:xfrm>
        </p:spPr>
      </p:pic>
      <p:sp>
        <p:nvSpPr>
          <p:cNvPr id="4" name="TextBox 3">
            <a:extLst>
              <a:ext uri="{FF2B5EF4-FFF2-40B4-BE49-F238E27FC236}">
                <a16:creationId xmlns:a16="http://schemas.microsoft.com/office/drawing/2014/main" id="{D00AAD53-1F50-62C4-7553-58EAF7A0E794}"/>
              </a:ext>
            </a:extLst>
          </p:cNvPr>
          <p:cNvSpPr txBox="1"/>
          <p:nvPr/>
        </p:nvSpPr>
        <p:spPr>
          <a:xfrm>
            <a:off x="1297744" y="5826927"/>
            <a:ext cx="1121599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https://www.frameweb.com/article/technology/with-the-rise-of-generative-design-do-we-still-need-architects</a:t>
            </a: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8983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4064002" y="2441926"/>
            <a:ext cx="5036456" cy="987074"/>
          </a:xfrm>
        </p:spPr>
        <p:txBody>
          <a:bodyPr vert="horz" lIns="91440" tIns="45720" rIns="91440" bIns="45720" rtlCol="0" anchor="b">
            <a:noAutofit/>
          </a:bodyPr>
          <a:lstStyle/>
          <a:p>
            <a:r>
              <a:rPr lang="ro-RO" sz="4200" b="1" cap="none">
                <a:solidFill>
                  <a:schemeClr val="tx1"/>
                </a:solidFill>
                <a:latin typeface="Tahoma" panose="020B0604030504040204" pitchFamily="34" charset="0"/>
                <a:ea typeface="Tahoma" panose="020B0604030504040204" pitchFamily="34" charset="0"/>
                <a:cs typeface="Tahoma" panose="020B0604030504040204" pitchFamily="34" charset="0"/>
              </a:rPr>
              <a:t>Design generativ</a:t>
            </a:r>
            <a:endParaRPr lang="ro-RO" sz="4200" b="1" cap="non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231085" cy="605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393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4064002" y="2441926"/>
            <a:ext cx="5036456" cy="987074"/>
          </a:xfrm>
        </p:spPr>
        <p:txBody>
          <a:bodyPr vert="horz" lIns="91440" tIns="45720" rIns="91440" bIns="45720" rtlCol="0" anchor="b">
            <a:noAutofit/>
          </a:bodyPr>
          <a:lstStyle/>
          <a:p>
            <a:r>
              <a:rPr lang="ro-RO" sz="4200" b="1" cap="none">
                <a:solidFill>
                  <a:schemeClr val="tx1"/>
                </a:solidFill>
                <a:latin typeface="Tahoma" panose="020B0604030504040204" pitchFamily="34" charset="0"/>
                <a:ea typeface="Tahoma" panose="020B0604030504040204" pitchFamily="34" charset="0"/>
                <a:cs typeface="Tahoma" panose="020B0604030504040204" pitchFamily="34" charset="0"/>
              </a:rPr>
              <a:t>Design generativ</a:t>
            </a:r>
            <a:endParaRPr lang="ro-RO" sz="4200" b="1" cap="non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231085" cy="605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A1A096A-999C-4F90-7CB1-6B55E57B7931}"/>
                  </a:ext>
                </a:extLst>
              </p:cNvPr>
              <p:cNvGraphicFramePr>
                <a:graphicFrameLocks noChangeAspect="1"/>
              </p:cNvGraphicFramePr>
              <p:nvPr/>
            </p:nvGraphicFramePr>
            <p:xfrm>
              <a:off x="2558473" y="807028"/>
              <a:ext cx="1126836" cy="633845"/>
            </p:xfrm>
            <a:graphic>
              <a:graphicData uri="http://schemas.microsoft.com/office/powerpoint/2016/slidezoom">
                <pslz:sldZm>
                  <pslz:sldZmObj sldId="391" cId="2445377014">
                    <pslz:zmPr id="{91770064-7DF6-4099-B64C-71A9B484DA70}" returnToParent="0" transitionDur="1000">
                      <p166:blipFill xmlns:p166="http://schemas.microsoft.com/office/powerpoint/2016/6/main">
                        <a:blip r:embed="rId7"/>
                        <a:stretch>
                          <a:fillRect/>
                        </a:stretch>
                      </p166:blipFill>
                      <p166:spPr xmlns:p166="http://schemas.microsoft.com/office/powerpoint/2016/6/main">
                        <a:xfrm>
                          <a:off x="0" y="0"/>
                          <a:ext cx="1126836" cy="633845"/>
                        </a:xfrm>
                        <a:prstGeom prst="rect">
                          <a:avLst/>
                        </a:prstGeom>
                        <a:ln w="3175">
                          <a:solidFill>
                            <a:prstClr val="ltGray"/>
                          </a:solidFill>
                        </a:ln>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AA1A096A-999C-4F90-7CB1-6B55E57B7931}"/>
                  </a:ext>
                </a:extLst>
              </p:cNvPr>
              <p:cNvPicPr>
                <a:picLocks noGrp="1" noRot="1" noChangeAspect="1" noMove="1" noResize="1" noEditPoints="1" noAdjustHandles="1" noChangeArrowheads="1" noChangeShapeType="1"/>
              </p:cNvPicPr>
              <p:nvPr/>
            </p:nvPicPr>
            <p:blipFill>
              <a:blip r:embed="rId9"/>
              <a:stretch>
                <a:fillRect/>
              </a:stretch>
            </p:blipFill>
            <p:spPr>
              <a:xfrm>
                <a:off x="2558473" y="807028"/>
                <a:ext cx="1126836" cy="633845"/>
              </a:xfrm>
              <a:prstGeom prst="rect">
                <a:avLst/>
              </a:prstGeom>
              <a:ln w="3175">
                <a:solidFill>
                  <a:prstClr val="ltGray"/>
                </a:solidFill>
              </a:ln>
            </p:spPr>
          </p:pic>
        </mc:Fallback>
      </mc:AlternateContent>
    </p:spTree>
    <p:extLst>
      <p:ext uri="{BB962C8B-B14F-4D97-AF65-F5344CB8AC3E}">
        <p14:creationId xmlns:p14="http://schemas.microsoft.com/office/powerpoint/2010/main" val="237738347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48" name="Content Placeholder 47">
            <a:extLst>
              <a:ext uri="{FF2B5EF4-FFF2-40B4-BE49-F238E27FC236}">
                <a16:creationId xmlns:a16="http://schemas.microsoft.com/office/drawing/2014/main" id="{AD74B393-C42B-74A4-9787-A4F983AE9776}"/>
              </a:ext>
            </a:extLst>
          </p:cNvPr>
          <p:cNvSpPr>
            <a:spLocks noGrp="1"/>
          </p:cNvSpPr>
          <p:nvPr>
            <p:ph idx="1"/>
          </p:nvPr>
        </p:nvSpPr>
        <p:spPr>
          <a:xfrm>
            <a:off x="314325" y="1228437"/>
            <a:ext cx="11182350" cy="4329604"/>
          </a:xfrm>
        </p:spPr>
        <p:txBody>
          <a:bodyPr>
            <a:normAutofit/>
          </a:bodyPr>
          <a:lstStyle/>
          <a:p>
            <a:r>
              <a:rPr lang="ro-RO" sz="2400" cap="none" dirty="0">
                <a:latin typeface="Tahoma" panose="020B0604030504040204" pitchFamily="34" charset="0"/>
                <a:ea typeface="Tahoma" panose="020B0604030504040204" pitchFamily="34" charset="0"/>
                <a:cs typeface="Tahoma" panose="020B0604030504040204" pitchFamily="34" charset="0"/>
              </a:rPr>
              <a:t>Cel mai important aspect al </a:t>
            </a:r>
            <a:r>
              <a:rPr lang="ro-RO" sz="2400" i="1" cap="none" dirty="0">
                <a:latin typeface="Tahoma" panose="020B0604030504040204" pitchFamily="34" charset="0"/>
                <a:ea typeface="Tahoma" panose="020B0604030504040204" pitchFamily="34" charset="0"/>
                <a:cs typeface="Tahoma" panose="020B0604030504040204" pitchFamily="34" charset="0"/>
              </a:rPr>
              <a:t>design</a:t>
            </a:r>
            <a:r>
              <a:rPr lang="ro-RO" sz="2400" cap="none" dirty="0">
                <a:latin typeface="Tahoma" panose="020B0604030504040204" pitchFamily="34" charset="0"/>
                <a:ea typeface="Tahoma" panose="020B0604030504040204" pitchFamily="34" charset="0"/>
                <a:cs typeface="Tahoma" panose="020B0604030504040204" pitchFamily="34" charset="0"/>
              </a:rPr>
              <a:t>-ului. Sunt făcute propuneri inovative și variate.</a:t>
            </a:r>
          </a:p>
          <a:p>
            <a:r>
              <a:rPr lang="ro-RO" sz="2400" cap="none" dirty="0">
                <a:latin typeface="Tahoma" panose="020B0604030504040204" pitchFamily="34" charset="0"/>
                <a:ea typeface="Tahoma" panose="020B0604030504040204" pitchFamily="34" charset="0"/>
                <a:cs typeface="Tahoma" panose="020B0604030504040204" pitchFamily="34" charset="0"/>
              </a:rPr>
              <a:t>Util: persoane cu un </a:t>
            </a:r>
            <a:r>
              <a:rPr lang="ro-RO" sz="2400" i="1" cap="none" dirty="0">
                <a:latin typeface="Tahoma" panose="020B0604030504040204" pitchFamily="34" charset="0"/>
                <a:ea typeface="Tahoma" panose="020B0604030504040204" pitchFamily="34" charset="0"/>
                <a:cs typeface="Tahoma" panose="020B0604030504040204" pitchFamily="34" charset="0"/>
              </a:rPr>
              <a:t>background </a:t>
            </a:r>
            <a:r>
              <a:rPr lang="ro-RO" sz="2400" cap="none" dirty="0">
                <a:latin typeface="Tahoma" panose="020B0604030504040204" pitchFamily="34" charset="0"/>
                <a:ea typeface="Tahoma" panose="020B0604030504040204" pitchFamily="34" charset="0"/>
                <a:cs typeface="Tahoma" panose="020B0604030504040204" pitchFamily="34" charset="0"/>
              </a:rPr>
              <a:t>cât mai variat. Pot fi implicați și beneficiarii.</a:t>
            </a:r>
          </a:p>
          <a:p>
            <a:r>
              <a:rPr lang="ro-RO" sz="2400" cap="none" dirty="0">
                <a:latin typeface="Tahoma" panose="020B0604030504040204" pitchFamily="34" charset="0"/>
                <a:ea typeface="Tahoma" panose="020B0604030504040204" pitchFamily="34" charset="0"/>
                <a:cs typeface="Tahoma" panose="020B0604030504040204" pitchFamily="34" charset="0"/>
              </a:rPr>
              <a:t>Ideile trebuie explorate / valorificate cât mai rapid.</a:t>
            </a:r>
          </a:p>
          <a:p>
            <a:r>
              <a:rPr lang="ro-RO" sz="2400" cap="none" dirty="0">
                <a:latin typeface="Tahoma" panose="020B0604030504040204" pitchFamily="34" charset="0"/>
                <a:ea typeface="Tahoma" panose="020B0604030504040204" pitchFamily="34" charset="0"/>
                <a:cs typeface="Tahoma" panose="020B0604030504040204" pitchFamily="34" charset="0"/>
              </a:rPr>
              <a:t>În funcție de etapă: scop mai general sau mai precis.</a:t>
            </a:r>
          </a:p>
          <a:p>
            <a:r>
              <a:rPr lang="ro-RO" sz="2400" cap="none" dirty="0">
                <a:latin typeface="Tahoma" panose="020B0604030504040204" pitchFamily="34" charset="0"/>
                <a:ea typeface="Tahoma" panose="020B0604030504040204" pitchFamily="34" charset="0"/>
                <a:cs typeface="Tahoma" panose="020B0604030504040204" pitchFamily="34" charset="0"/>
              </a:rPr>
              <a:t>Trei tipuri de </a:t>
            </a:r>
            <a:r>
              <a:rPr lang="ro-RO" sz="2400" i="1" cap="none" dirty="0">
                <a:latin typeface="Tahoma" panose="020B0604030504040204" pitchFamily="34" charset="0"/>
                <a:ea typeface="Tahoma" panose="020B0604030504040204" pitchFamily="34" charset="0"/>
                <a:cs typeface="Tahoma" panose="020B0604030504040204" pitchFamily="34" charset="0"/>
              </a:rPr>
              <a:t>input-</a:t>
            </a:r>
            <a:r>
              <a:rPr lang="ro-RO" sz="2400" cap="none" dirty="0">
                <a:latin typeface="Tahoma" panose="020B0604030504040204" pitchFamily="34" charset="0"/>
                <a:ea typeface="Tahoma" panose="020B0604030504040204" pitchFamily="34" charset="0"/>
                <a:cs typeface="Tahoma" panose="020B0604030504040204" pitchFamily="34" charset="0"/>
              </a:rPr>
              <a:t>uri. </a:t>
            </a:r>
          </a:p>
          <a:p>
            <a:pPr marL="0" indent="0">
              <a:buNone/>
            </a:pPr>
            <a:endParaRPr lang="en-US" sz="2400" cap="none" dirty="0">
              <a:latin typeface="Tahoma" panose="020B0604030504040204" pitchFamily="34" charset="0"/>
              <a:ea typeface="Tahoma" panose="020B0604030504040204" pitchFamily="34" charset="0"/>
              <a:cs typeface="Tahoma" panose="020B0604030504040204" pitchFamily="34" charset="0"/>
            </a:endParaRPr>
          </a:p>
        </p:txBody>
      </p:sp>
      <p:pic>
        <p:nvPicPr>
          <p:cNvPr id="12" name="Content Placeholder 11" descr="Group brainstorm outline">
            <a:extLst>
              <a:ext uri="{FF2B5EF4-FFF2-40B4-BE49-F238E27FC236}">
                <a16:creationId xmlns:a16="http://schemas.microsoft.com/office/drawing/2014/main" id="{1C0DB74F-8383-2BD4-F094-A7096E991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136954" y="168782"/>
            <a:ext cx="1241042" cy="1241042"/>
          </a:xfrm>
          <a:prstGeom prst="rect">
            <a:avLst/>
          </a:prstGeom>
          <a:ln w="57150" cmpd="thinThick">
            <a:solidFill>
              <a:schemeClr val="bg1">
                <a:lumMod val="50000"/>
              </a:schemeClr>
            </a:solidFill>
            <a:miter lim="800000"/>
          </a:ln>
        </p:spPr>
      </p:pic>
      <p:sp>
        <p:nvSpPr>
          <p:cNvPr id="3" name="TextBox 2">
            <a:extLst>
              <a:ext uri="{FF2B5EF4-FFF2-40B4-BE49-F238E27FC236}">
                <a16:creationId xmlns:a16="http://schemas.microsoft.com/office/drawing/2014/main" id="{745C85D8-1C43-1D64-BE44-BE734C9139CB}"/>
              </a:ext>
            </a:extLst>
          </p:cNvPr>
          <p:cNvSpPr txBox="1"/>
          <p:nvPr/>
        </p:nvSpPr>
        <p:spPr>
          <a:xfrm>
            <a:off x="572654" y="315937"/>
            <a:ext cx="879994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endParaRPr kumimoji="0" lang="en-GB" sz="4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53770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48" name="Content Placeholder 47">
            <a:extLst>
              <a:ext uri="{FF2B5EF4-FFF2-40B4-BE49-F238E27FC236}">
                <a16:creationId xmlns:a16="http://schemas.microsoft.com/office/drawing/2014/main" id="{AD74B393-C42B-74A4-9787-A4F983AE9776}"/>
              </a:ext>
            </a:extLst>
          </p:cNvPr>
          <p:cNvSpPr>
            <a:spLocks noGrp="1"/>
          </p:cNvSpPr>
          <p:nvPr>
            <p:ph idx="1"/>
          </p:nvPr>
        </p:nvSpPr>
        <p:spPr>
          <a:xfrm>
            <a:off x="314325" y="1099127"/>
            <a:ext cx="11182350" cy="4458913"/>
          </a:xfrm>
        </p:spPr>
        <p:txBody>
          <a:bodyPr>
            <a:normAutofit/>
          </a:bodyPr>
          <a:lstStyle/>
          <a:p>
            <a:r>
              <a:rPr lang="ro-RO" sz="2400" cap="none" dirty="0">
                <a:latin typeface="Tahoma" panose="020B0604030504040204" pitchFamily="34" charset="0"/>
                <a:ea typeface="Tahoma" panose="020B0604030504040204" pitchFamily="34" charset="0"/>
                <a:cs typeface="Tahoma" panose="020B0604030504040204" pitchFamily="34" charset="0"/>
              </a:rPr>
              <a:t>Cel mai important aspect al </a:t>
            </a:r>
            <a:r>
              <a:rPr lang="ro-RO" sz="2400" i="1" cap="none" dirty="0">
                <a:latin typeface="Tahoma" panose="020B0604030504040204" pitchFamily="34" charset="0"/>
                <a:ea typeface="Tahoma" panose="020B0604030504040204" pitchFamily="34" charset="0"/>
                <a:cs typeface="Tahoma" panose="020B0604030504040204" pitchFamily="34" charset="0"/>
              </a:rPr>
              <a:t>design</a:t>
            </a:r>
            <a:r>
              <a:rPr lang="ro-RO" sz="2400" cap="none" dirty="0">
                <a:latin typeface="Tahoma" panose="020B0604030504040204" pitchFamily="34" charset="0"/>
                <a:ea typeface="Tahoma" panose="020B0604030504040204" pitchFamily="34" charset="0"/>
                <a:cs typeface="Tahoma" panose="020B0604030504040204" pitchFamily="34" charset="0"/>
              </a:rPr>
              <a:t>-ului. Sunt făcute propuneri inovative și variate.</a:t>
            </a:r>
          </a:p>
          <a:p>
            <a:r>
              <a:rPr lang="ro-RO" sz="2400" cap="none" dirty="0">
                <a:latin typeface="Tahoma" panose="020B0604030504040204" pitchFamily="34" charset="0"/>
                <a:ea typeface="Tahoma" panose="020B0604030504040204" pitchFamily="34" charset="0"/>
                <a:cs typeface="Tahoma" panose="020B0604030504040204" pitchFamily="34" charset="0"/>
              </a:rPr>
              <a:t>Util: persoane cu un </a:t>
            </a:r>
            <a:r>
              <a:rPr lang="ro-RO" sz="2400" i="1" cap="none" dirty="0">
                <a:latin typeface="Tahoma" panose="020B0604030504040204" pitchFamily="34" charset="0"/>
                <a:ea typeface="Tahoma" panose="020B0604030504040204" pitchFamily="34" charset="0"/>
                <a:cs typeface="Tahoma" panose="020B0604030504040204" pitchFamily="34" charset="0"/>
              </a:rPr>
              <a:t>background </a:t>
            </a:r>
            <a:r>
              <a:rPr lang="ro-RO" sz="2400" cap="none" dirty="0">
                <a:latin typeface="Tahoma" panose="020B0604030504040204" pitchFamily="34" charset="0"/>
                <a:ea typeface="Tahoma" panose="020B0604030504040204" pitchFamily="34" charset="0"/>
                <a:cs typeface="Tahoma" panose="020B0604030504040204" pitchFamily="34" charset="0"/>
              </a:rPr>
              <a:t>cât mai variat. Pot fi implicați și beneficiarii.</a:t>
            </a:r>
          </a:p>
          <a:p>
            <a:r>
              <a:rPr lang="ro-RO" sz="2400" cap="none" dirty="0">
                <a:latin typeface="Tahoma" panose="020B0604030504040204" pitchFamily="34" charset="0"/>
                <a:ea typeface="Tahoma" panose="020B0604030504040204" pitchFamily="34" charset="0"/>
                <a:cs typeface="Tahoma" panose="020B0604030504040204" pitchFamily="34" charset="0"/>
              </a:rPr>
              <a:t>Ideile trebuie explorate / valorificate cât mai rapid.</a:t>
            </a:r>
          </a:p>
          <a:p>
            <a:r>
              <a:rPr lang="ro-RO" sz="2400" cap="none" dirty="0">
                <a:latin typeface="Tahoma" panose="020B0604030504040204" pitchFamily="34" charset="0"/>
                <a:ea typeface="Tahoma" panose="020B0604030504040204" pitchFamily="34" charset="0"/>
                <a:cs typeface="Tahoma" panose="020B0604030504040204" pitchFamily="34" charset="0"/>
              </a:rPr>
              <a:t>În funcție de etapă: scop mai general sau mai precis.</a:t>
            </a:r>
          </a:p>
          <a:p>
            <a:r>
              <a:rPr lang="ro-RO" sz="2400" cap="none" dirty="0">
                <a:latin typeface="Tahoma" panose="020B0604030504040204" pitchFamily="34" charset="0"/>
                <a:ea typeface="Tahoma" panose="020B0604030504040204" pitchFamily="34" charset="0"/>
                <a:cs typeface="Tahoma" panose="020B0604030504040204" pitchFamily="34" charset="0"/>
              </a:rPr>
              <a:t>Trei tipuri de </a:t>
            </a:r>
            <a:r>
              <a:rPr lang="ro-RO" sz="2400" i="1" cap="none" dirty="0">
                <a:latin typeface="Tahoma" panose="020B0604030504040204" pitchFamily="34" charset="0"/>
                <a:ea typeface="Tahoma" panose="020B0604030504040204" pitchFamily="34" charset="0"/>
                <a:cs typeface="Tahoma" panose="020B0604030504040204" pitchFamily="34" charset="0"/>
              </a:rPr>
              <a:t>input-</a:t>
            </a:r>
            <a:r>
              <a:rPr lang="ro-RO" sz="2400" cap="none" dirty="0">
                <a:latin typeface="Tahoma" panose="020B0604030504040204" pitchFamily="34" charset="0"/>
                <a:ea typeface="Tahoma" panose="020B0604030504040204" pitchFamily="34" charset="0"/>
                <a:cs typeface="Tahoma" panose="020B0604030504040204" pitchFamily="34" charset="0"/>
              </a:rPr>
              <a:t>uri. (1) Elemente cu rol informativ (</a:t>
            </a:r>
            <a:r>
              <a:rPr lang="ro-RO" sz="2400" i="1" cap="none" dirty="0">
                <a:latin typeface="Tahoma" panose="020B0604030504040204" pitchFamily="34" charset="0"/>
                <a:ea typeface="Tahoma" panose="020B0604030504040204" pitchFamily="34" charset="0"/>
                <a:cs typeface="Tahoma" panose="020B0604030504040204" pitchFamily="34" charset="0"/>
              </a:rPr>
              <a:t>informers</a:t>
            </a:r>
            <a:r>
              <a:rPr lang="ro-RO" sz="2400" cap="none" dirty="0">
                <a:latin typeface="Tahoma" panose="020B0604030504040204" pitchFamily="34" charset="0"/>
                <a:ea typeface="Tahoma" panose="020B0604030504040204" pitchFamily="34" charset="0"/>
                <a:cs typeface="Tahoma" panose="020B0604030504040204" pitchFamily="34" charset="0"/>
              </a:rPr>
              <a:t>). (2) Catalizatori. (3) Tehnici. </a:t>
            </a:r>
            <a:endParaRPr lang="en-US" sz="2400" cap="none" dirty="0">
              <a:latin typeface="Tahoma" panose="020B0604030504040204" pitchFamily="34" charset="0"/>
              <a:ea typeface="Tahoma" panose="020B0604030504040204" pitchFamily="34" charset="0"/>
              <a:cs typeface="Tahoma" panose="020B0604030504040204" pitchFamily="34" charset="0"/>
            </a:endParaRPr>
          </a:p>
        </p:txBody>
      </p:sp>
      <p:pic>
        <p:nvPicPr>
          <p:cNvPr id="12" name="Content Placeholder 11" descr="Group brainstorm outline">
            <a:extLst>
              <a:ext uri="{FF2B5EF4-FFF2-40B4-BE49-F238E27FC236}">
                <a16:creationId xmlns:a16="http://schemas.microsoft.com/office/drawing/2014/main" id="{1C0DB74F-8383-2BD4-F094-A7096E991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136954" y="168782"/>
            <a:ext cx="1241042" cy="1241042"/>
          </a:xfrm>
          <a:prstGeom prst="rect">
            <a:avLst/>
          </a:prstGeom>
          <a:ln w="57150" cmpd="thinThick">
            <a:solidFill>
              <a:schemeClr val="bg1">
                <a:lumMod val="50000"/>
              </a:schemeClr>
            </a:solidFill>
            <a:miter lim="800000"/>
          </a:ln>
        </p:spPr>
      </p:pic>
      <p:sp>
        <p:nvSpPr>
          <p:cNvPr id="3" name="TextBox 2">
            <a:extLst>
              <a:ext uri="{FF2B5EF4-FFF2-40B4-BE49-F238E27FC236}">
                <a16:creationId xmlns:a16="http://schemas.microsoft.com/office/drawing/2014/main" id="{745C85D8-1C43-1D64-BE44-BE734C9139CB}"/>
              </a:ext>
            </a:extLst>
          </p:cNvPr>
          <p:cNvSpPr txBox="1"/>
          <p:nvPr/>
        </p:nvSpPr>
        <p:spPr>
          <a:xfrm>
            <a:off x="572654" y="315937"/>
            <a:ext cx="879994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endParaRPr kumimoji="0" lang="en-GB" sz="4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236534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71984" y="115819"/>
            <a:ext cx="10848031" cy="1217677"/>
          </a:xfrm>
        </p:spPr>
        <p:txBody>
          <a:bodyPr>
            <a:no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r>
              <a:rPr kumimoji="0" lang="ro-RO"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40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4000" b="0" i="1" u="none" strike="noStrike" kern="1200" cap="none"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elemente </a:t>
            </a:r>
            <a:r>
              <a:rPr lang="ro-RO" sz="4000" i="1" cap="none" dirty="0">
                <a:solidFill>
                  <a:srgbClr val="B80E0F"/>
                </a:solidFill>
                <a:latin typeface="Tahoma" panose="020B0604030504040204" pitchFamily="34" charset="0"/>
                <a:ea typeface="Tahoma" panose="020B0604030504040204" pitchFamily="34" charset="0"/>
                <a:cs typeface="Tahoma" panose="020B0604030504040204" pitchFamily="34" charset="0"/>
              </a:rPr>
              <a:t>cu rol informativ</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1147864" y="5719863"/>
            <a:ext cx="9360887" cy="413479"/>
          </a:xfrm>
        </p:spPr>
        <p:txBody>
          <a:bodyPr>
            <a:normAutofit lnSpcReduction="10000"/>
          </a:bodyPr>
          <a:lstStyle/>
          <a:p>
            <a:pPr marL="0" indent="0">
              <a:buNone/>
            </a:pP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8955691-5D2A-3913-4AC8-DC192DC5315D}"/>
              </a:ext>
            </a:extLst>
          </p:cNvPr>
          <p:cNvSpPr txBox="1"/>
          <p:nvPr/>
        </p:nvSpPr>
        <p:spPr>
          <a:xfrm>
            <a:off x="392625" y="2039233"/>
            <a:ext cx="10317019" cy="637097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Elemente cu rol informativ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informers</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input-uri informative, care pot ajuta la dezvoltarea unor soluții de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adecvate practicii de lucru.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Pot fi folosite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Rolurile utilizatorilor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user work roles</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User personas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Modele de flux / structurale / secvențiale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Modele fizice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Modele bazate pe elemente tangibile, modele de infromația arhitecturii, modele sociale, cerințe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BEB9B53-2982-2883-6304-717076509037}"/>
                  </a:ext>
                </a:extLst>
              </p:cNvPr>
              <p:cNvGraphicFramePr>
                <a:graphicFrameLocks noChangeAspect="1"/>
              </p:cNvGraphicFramePr>
              <p:nvPr/>
            </p:nvGraphicFramePr>
            <p:xfrm>
              <a:off x="3435928" y="3581676"/>
              <a:ext cx="529550" cy="297872"/>
            </p:xfrm>
            <a:graphic>
              <a:graphicData uri="http://schemas.microsoft.com/office/powerpoint/2016/slidezoom">
                <pslz:sldZm>
                  <pslz:sldZmObj sldId="394" cId="3277705392">
                    <pslz:zmPr id="{0851B8AE-42E5-4B48-9DB7-C4B195471B57}" returnToParent="0" transitionDur="1000">
                      <p166:blipFill xmlns:p166="http://schemas.microsoft.com/office/powerpoint/2016/6/main">
                        <a:blip r:embed="rId2"/>
                        <a:stretch>
                          <a:fillRect/>
                        </a:stretch>
                      </p166:blipFill>
                      <p166:spPr xmlns:p166="http://schemas.microsoft.com/office/powerpoint/2016/6/main">
                        <a:xfrm>
                          <a:off x="0" y="0"/>
                          <a:ext cx="529550" cy="297872"/>
                        </a:xfrm>
                        <a:prstGeom prst="rect">
                          <a:avLst/>
                        </a:prstGeom>
                        <a:ln w="3175">
                          <a:solidFill>
                            <a:prstClr val="ltGray"/>
                          </a:solidFill>
                        </a:ln>
                      </p166:spPr>
                    </pslz:zmPr>
                  </pslz:sldZmObj>
                </pslz:sldZm>
              </a:graphicData>
            </a:graphic>
          </p:graphicFrame>
        </mc:Choice>
        <mc:Fallback xmlns="">
          <p:pic>
            <p:nvPicPr>
              <p:cNvPr id="7" name="Slide Zoom 6">
                <a:hlinkClick r:id="rId3" action="ppaction://hlinksldjump"/>
                <a:extLst>
                  <a:ext uri="{FF2B5EF4-FFF2-40B4-BE49-F238E27FC236}">
                    <a16:creationId xmlns:a16="http://schemas.microsoft.com/office/drawing/2014/main" id="{0BEB9B53-2982-2883-6304-717076509037}"/>
                  </a:ext>
                </a:extLst>
              </p:cNvPr>
              <p:cNvPicPr>
                <a:picLocks noGrp="1" noRot="1" noChangeAspect="1" noMove="1" noResize="1" noEditPoints="1" noAdjustHandles="1" noChangeArrowheads="1" noChangeShapeType="1"/>
              </p:cNvPicPr>
              <p:nvPr/>
            </p:nvPicPr>
            <p:blipFill>
              <a:blip r:embed="rId4"/>
              <a:stretch>
                <a:fillRect/>
              </a:stretch>
            </p:blipFill>
            <p:spPr>
              <a:xfrm>
                <a:off x="3435928" y="3581676"/>
                <a:ext cx="529550" cy="297872"/>
              </a:xfrm>
              <a:prstGeom prst="rect">
                <a:avLst/>
              </a:prstGeom>
              <a:ln w="3175">
                <a:solidFill>
                  <a:prstClr val="ltGray"/>
                </a:solidFill>
              </a:ln>
            </p:spPr>
          </p:pic>
        </mc:Fallback>
      </mc:AlternateContent>
    </p:spTree>
    <p:extLst>
      <p:ext uri="{BB962C8B-B14F-4D97-AF65-F5344CB8AC3E}">
        <p14:creationId xmlns:p14="http://schemas.microsoft.com/office/powerpoint/2010/main" val="1047890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8DD7-DE8E-9A83-8271-BD81CF5B858A}"/>
              </a:ext>
            </a:extLst>
          </p:cNvPr>
          <p:cNvSpPr>
            <a:spLocks noGrp="1"/>
          </p:cNvSpPr>
          <p:nvPr>
            <p:ph type="title"/>
          </p:nvPr>
        </p:nvSpPr>
        <p:spPr/>
        <p:txBody>
          <a:bodyPr>
            <a:normAutofit/>
          </a:bodyPr>
          <a:lstStyle/>
          <a:p>
            <a:r>
              <a:rPr lang="ro-RO" sz="4000" dirty="0">
                <a:latin typeface="Tahoma" panose="020B0604030504040204" pitchFamily="34" charset="0"/>
                <a:ea typeface="Tahoma" panose="020B0604030504040204" pitchFamily="34" charset="0"/>
                <a:cs typeface="Tahoma" panose="020B0604030504040204" pitchFamily="34" charset="0"/>
              </a:rPr>
              <a:t>Nevoia de </a:t>
            </a:r>
            <a:r>
              <a:rPr lang="ro-RO" sz="4000" i="1" dirty="0">
                <a:latin typeface="Tahoma" panose="020B0604030504040204" pitchFamily="34" charset="0"/>
                <a:ea typeface="Tahoma" panose="020B0604030504040204" pitchFamily="34" charset="0"/>
                <a:cs typeface="Tahoma" panose="020B0604030504040204" pitchFamily="34" charset="0"/>
              </a:rPr>
              <a:t>design</a:t>
            </a:r>
            <a:r>
              <a:rPr lang="ro-RO" sz="4000" dirty="0">
                <a:latin typeface="Tahoma" panose="020B0604030504040204" pitchFamily="34" charset="0"/>
                <a:ea typeface="Tahoma" panose="020B0604030504040204" pitchFamily="34" charset="0"/>
                <a:cs typeface="Tahoma" panose="020B0604030504040204" pitchFamily="34" charset="0"/>
              </a:rPr>
              <a:t> adecvat</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12F22D53-79F7-79FE-86E8-389A345FB568}"/>
              </a:ext>
            </a:extLst>
          </p:cNvPr>
          <p:cNvSpPr>
            <a:spLocks noGrp="1"/>
          </p:cNvSpPr>
          <p:nvPr>
            <p:ph idx="1"/>
          </p:nvPr>
        </p:nvSpPr>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a:t>
            </a:r>
            <a:r>
              <a:rPr lang="en-GB" i="1" dirty="0">
                <a:latin typeface="Tahoma" panose="020B0604030504040204" pitchFamily="34" charset="0"/>
                <a:ea typeface="Tahoma" panose="020B0604030504040204" pitchFamily="34" charset="0"/>
                <a:cs typeface="Tahoma" panose="020B0604030504040204" pitchFamily="34" charset="0"/>
              </a:rPr>
              <a:t>There’s no longer any real</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distinction between business strategy and the design of the user experience</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Design doesn’t just</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make things beautiful, it makes them work”</a:t>
            </a:r>
            <a:r>
              <a:rPr lang="ro-RO" dirty="0">
                <a:latin typeface="Tahoma" panose="020B0604030504040204" pitchFamily="34" charset="0"/>
                <a:ea typeface="Tahoma" panose="020B0604030504040204" pitchFamily="34" charset="0"/>
                <a:cs typeface="Tahoma" panose="020B0604030504040204" pitchFamily="34" charset="0"/>
              </a:rPr>
              <a:t> (Kolko, </a:t>
            </a:r>
            <a:r>
              <a:rPr lang="en-GB" i="1" dirty="0">
                <a:latin typeface="Tahoma" panose="020B0604030504040204" pitchFamily="34" charset="0"/>
                <a:ea typeface="Tahoma" panose="020B0604030504040204" pitchFamily="34" charset="0"/>
                <a:cs typeface="Tahoma" panose="020B0604030504040204" pitchFamily="34" charset="0"/>
              </a:rPr>
              <a:t>Design thinking comes of age</a:t>
            </a:r>
            <a:r>
              <a:rPr lang="ro-RO" dirty="0">
                <a:latin typeface="Tahoma" panose="020B0604030504040204" pitchFamily="34" charset="0"/>
                <a:ea typeface="Tahoma" panose="020B0604030504040204" pitchFamily="34" charset="0"/>
                <a:cs typeface="Tahoma" panose="020B0604030504040204" pitchFamily="34" charset="0"/>
              </a:rPr>
              <a:t>, 2015)</a:t>
            </a:r>
          </a:p>
          <a:p>
            <a:endParaRPr lang="ro-RO" i="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i="1"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a:t>
            </a:r>
            <a:r>
              <a:rPr lang="ro-RO" dirty="0">
                <a:latin typeface="Tahoma" panose="020B0604030504040204" pitchFamily="34" charset="0"/>
                <a:ea typeface="Tahoma" panose="020B0604030504040204" pitchFamily="34" charset="0"/>
                <a:cs typeface="Tahoma" panose="020B0604030504040204" pitchFamily="34" charset="0"/>
              </a:rPr>
              <a:t>User experience </a:t>
            </a:r>
            <a:r>
              <a:rPr lang="en-GB" i="1" dirty="0">
                <a:latin typeface="Tahoma" panose="020B0604030504040204" pitchFamily="34" charset="0"/>
                <a:ea typeface="Tahoma" panose="020B0604030504040204" pitchFamily="34" charset="0"/>
                <a:cs typeface="Tahoma" panose="020B0604030504040204" pitchFamily="34" charset="0"/>
              </a:rPr>
              <a:t>(UX) has become a mission-critical consideration for companies in every</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industry, and of every shape and size”</a:t>
            </a:r>
            <a:r>
              <a:rPr lang="ro-RO" i="1"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(Knemeyer, 2015)</a:t>
            </a:r>
            <a:endParaRPr lang="ro-RO" i="1"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ro-RO" i="1" dirty="0">
                <a:latin typeface="Tahoma" panose="020B0604030504040204" pitchFamily="34" charset="0"/>
                <a:ea typeface="Tahoma" panose="020B0604030504040204" pitchFamily="34" charset="0"/>
                <a:cs typeface="Tahoma" panose="020B0604030504040204" pitchFamily="34" charset="0"/>
              </a:rPr>
              <a:t> </a:t>
            </a:r>
            <a:endParaRPr lang="en-GB"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74016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58092" y="78366"/>
            <a:ext cx="11155218" cy="1206838"/>
          </a:xfrm>
        </p:spPr>
        <p:txBody>
          <a:bodyPr>
            <a:norm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r>
              <a:rPr kumimoji="0" lang="ro-RO"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54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4000" b="0" i="1" u="none" strike="noStrike" kern="1200" cap="none"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elemente </a:t>
            </a:r>
            <a:r>
              <a:rPr lang="ro-RO" sz="4000" i="1" cap="none" dirty="0">
                <a:solidFill>
                  <a:srgbClr val="B80E0F"/>
                </a:solidFill>
                <a:latin typeface="Tahoma" panose="020B0604030504040204" pitchFamily="34" charset="0"/>
                <a:ea typeface="Tahoma" panose="020B0604030504040204" pitchFamily="34" charset="0"/>
                <a:cs typeface="Tahoma" panose="020B0604030504040204" pitchFamily="34" charset="0"/>
              </a:rPr>
              <a:t>cu rol informativ</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562842" y="2105891"/>
            <a:ext cx="7869958" cy="4322618"/>
          </a:xfrm>
        </p:spPr>
        <p:txBody>
          <a:bodyPr anchor="t">
            <a:normAutofit lnSpcReduction="10000"/>
          </a:bodyPr>
          <a:lstStyle/>
          <a:p>
            <a:pPr marL="0" indent="0">
              <a:lnSpc>
                <a:spcPct val="110000"/>
              </a:lnSpc>
              <a:buNone/>
            </a:pPr>
            <a:r>
              <a:rPr lang="ro-RO" sz="3000" cap="none"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Pot fi utilizate personaje (user personas)</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Cum pot interacționa anumite </a:t>
            </a:r>
            <a:r>
              <a:rPr lang="ro-RO" i="1" cap="none" dirty="0">
                <a:latin typeface="Tahoma" panose="020B0604030504040204" pitchFamily="34" charset="0"/>
                <a:ea typeface="Tahoma" panose="020B0604030504040204" pitchFamily="34" charset="0"/>
                <a:cs typeface="Tahoma" panose="020B0604030504040204" pitchFamily="34" charset="0"/>
              </a:rPr>
              <a:t>user personas</a:t>
            </a:r>
            <a:r>
              <a:rPr lang="ro-RO" cap="none" dirty="0">
                <a:latin typeface="Tahoma" panose="020B0604030504040204" pitchFamily="34" charset="0"/>
                <a:ea typeface="Tahoma" panose="020B0604030504040204" pitchFamily="34" charset="0"/>
                <a:cs typeface="Tahoma" panose="020B0604030504040204" pitchFamily="34" charset="0"/>
              </a:rPr>
              <a:t> (cu nevoi / așteptări specifice, dar au nume, personalitate, cât mai </a:t>
            </a:r>
            <a:r>
              <a:rPr lang="en-GB" cap="none" dirty="0">
                <a:latin typeface="Tahoma" panose="020B0604030504040204" pitchFamily="34" charset="0"/>
                <a:ea typeface="Tahoma" panose="020B0604030504040204" pitchFamily="34" charset="0"/>
                <a:cs typeface="Tahoma" panose="020B0604030504040204" pitchFamily="34" charset="0"/>
              </a:rPr>
              <a:t>“</a:t>
            </a:r>
            <a:r>
              <a:rPr lang="en-GB" cap="none" dirty="0" err="1">
                <a:latin typeface="Tahoma" panose="020B0604030504040204" pitchFamily="34" charset="0"/>
                <a:ea typeface="Tahoma" panose="020B0604030504040204" pitchFamily="34" charset="0"/>
                <a:cs typeface="Tahoma" panose="020B0604030504040204" pitchFamily="34" charset="0"/>
              </a:rPr>
              <a:t>reale</a:t>
            </a:r>
            <a:r>
              <a:rPr lang="en-GB" cap="none" dirty="0">
                <a:latin typeface="Tahoma" panose="020B0604030504040204" pitchFamily="34" charset="0"/>
                <a:ea typeface="Tahoma" panose="020B0604030504040204" pitchFamily="34" charset="0"/>
                <a:cs typeface="Tahoma" panose="020B0604030504040204" pitchFamily="34" charset="0"/>
              </a:rPr>
              <a:t>”</a:t>
            </a:r>
            <a:r>
              <a:rPr lang="ro-RO" cap="none" dirty="0">
                <a:latin typeface="Tahoma" panose="020B0604030504040204" pitchFamily="34" charset="0"/>
                <a:ea typeface="Tahoma" panose="020B0604030504040204" pitchFamily="34" charset="0"/>
                <a:cs typeface="Tahoma" panose="020B0604030504040204" pitchFamily="34" charset="0"/>
              </a:rPr>
              <a:t>) cu sistemul/produsul? În general: pot fi utilizate pentru domenii fără mari constrângeri și cu un spectru larg. </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Referință: </a:t>
            </a:r>
            <a:r>
              <a:rPr lang="ro-RO" cap="none" dirty="0">
                <a:latin typeface="Tahoma" panose="020B0604030504040204" pitchFamily="34" charset="0"/>
                <a:ea typeface="Tahoma" panose="020B0604030504040204" pitchFamily="34" charset="0"/>
                <a:cs typeface="Tahoma" panose="020B0604030504040204" pitchFamily="34" charset="0"/>
                <a:hlinkClick r:id="rId3"/>
              </a:rPr>
              <a:t>Quintana et al., 2017</a:t>
            </a:r>
            <a:endParaRPr lang="ro-RO" cap="none" dirty="0">
              <a:latin typeface="Tahoma" panose="020B0604030504040204" pitchFamily="34" charset="0"/>
              <a:ea typeface="Tahoma" panose="020B0604030504040204" pitchFamily="34" charset="0"/>
              <a:cs typeface="Tahoma" panose="020B0604030504040204" pitchFamily="34" charset="0"/>
            </a:endParaRP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Exemplu: pentru o aplicație de tip calendar, pentru un site al unui club sportiv, pentru un site al unui centru de pensii.</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Se poate alege </a:t>
            </a:r>
            <a:r>
              <a:rPr lang="ro-RO" i="1" cap="none" dirty="0">
                <a:latin typeface="Tahoma" panose="020B0604030504040204" pitchFamily="34" charset="0"/>
                <a:ea typeface="Tahoma" panose="020B0604030504040204" pitchFamily="34" charset="0"/>
                <a:cs typeface="Tahoma" panose="020B0604030504040204" pitchFamily="34" charset="0"/>
              </a:rPr>
              <a:t>primary persona</a:t>
            </a:r>
            <a:r>
              <a:rPr lang="ro-RO"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Idee fundamentală: se dezvoltă o soluție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 care să fie cât mai acceptabilă pentru diversele categorii de </a:t>
            </a:r>
            <a:r>
              <a:rPr lang="ro-RO" i="1" cap="none" dirty="0">
                <a:latin typeface="Tahoma" panose="020B0604030504040204" pitchFamily="34" charset="0"/>
                <a:ea typeface="Tahoma" panose="020B0604030504040204" pitchFamily="34" charset="0"/>
                <a:cs typeface="Tahoma" panose="020B0604030504040204" pitchFamily="34" charset="0"/>
              </a:rPr>
              <a:t>user personas</a:t>
            </a:r>
            <a:r>
              <a:rPr lang="ro-RO" cap="none" dirty="0">
                <a:latin typeface="Tahoma" panose="020B0604030504040204" pitchFamily="34" charset="0"/>
                <a:ea typeface="Tahoma" panose="020B0604030504040204" pitchFamily="34" charset="0"/>
                <a:cs typeface="Tahoma" panose="020B0604030504040204" pitchFamily="34" charset="0"/>
              </a:rPr>
              <a:t> .</a:t>
            </a:r>
          </a:p>
        </p:txBody>
      </p:sp>
      <p:pic>
        <p:nvPicPr>
          <p:cNvPr id="4" name="Picture 3">
            <a:extLst>
              <a:ext uri="{FF2B5EF4-FFF2-40B4-BE49-F238E27FC236}">
                <a16:creationId xmlns:a16="http://schemas.microsoft.com/office/drawing/2014/main" id="{03561597-4B74-7E8B-82D8-0C0BA8245455}"/>
              </a:ext>
            </a:extLst>
          </p:cNvPr>
          <p:cNvPicPr>
            <a:picLocks noChangeAspect="1"/>
          </p:cNvPicPr>
          <p:nvPr/>
        </p:nvPicPr>
        <p:blipFill>
          <a:blip r:embed="rId4"/>
          <a:stretch>
            <a:fillRect/>
          </a:stretch>
        </p:blipFill>
        <p:spPr>
          <a:xfrm>
            <a:off x="9748487" y="2943346"/>
            <a:ext cx="2064823" cy="1367945"/>
          </a:xfrm>
          <a:prstGeom prst="rect">
            <a:avLst/>
          </a:prstGeom>
        </p:spPr>
      </p:pic>
      <p:sp>
        <p:nvSpPr>
          <p:cNvPr id="6" name="TextBox 5">
            <a:extLst>
              <a:ext uri="{FF2B5EF4-FFF2-40B4-BE49-F238E27FC236}">
                <a16:creationId xmlns:a16="http://schemas.microsoft.com/office/drawing/2014/main" id="{37BA4DC0-7A1B-2324-FCE2-A4BF9BBF5E98}"/>
              </a:ext>
            </a:extLst>
          </p:cNvPr>
          <p:cNvSpPr txBox="1"/>
          <p:nvPr/>
        </p:nvSpPr>
        <p:spPr>
          <a:xfrm>
            <a:off x="8303492" y="4085494"/>
            <a:ext cx="4154631"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ro-RO"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Hudson, 2013</a:t>
            </a:r>
            <a:r>
              <a:rPr kumimoji="0" lang="ro-RO"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v.și. </a:t>
            </a:r>
            <a:r>
              <a:rPr kumimoji="0" lang="ro-RO"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6"/>
              </a:rPr>
              <a:t>https://syntagm.co.uk/design/articles/personastories-fullref.pdf</a:t>
            </a:r>
            <a:endParaRPr kumimoji="0" lang="en-GB" sz="1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77053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CD781F-F935-4310-9C70-32C9B03A15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5" name="Group 24">
            <a:extLst>
              <a:ext uri="{FF2B5EF4-FFF2-40B4-BE49-F238E27FC236}">
                <a16:creationId xmlns:a16="http://schemas.microsoft.com/office/drawing/2014/main" id="{E389415A-F11F-49E4-B0C5-CF7FF9CE8E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6" name="Rectangle 25">
              <a:extLst>
                <a:ext uri="{FF2B5EF4-FFF2-40B4-BE49-F238E27FC236}">
                  <a16:creationId xmlns:a16="http://schemas.microsoft.com/office/drawing/2014/main" id="{91A09D7C-72C0-44A7-95A9-038C62939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7" name="Freeform 11">
              <a:extLst>
                <a:ext uri="{FF2B5EF4-FFF2-40B4-BE49-F238E27FC236}">
                  <a16:creationId xmlns:a16="http://schemas.microsoft.com/office/drawing/2014/main" id="{9B1A95B7-C468-4483-B6EA-858374AB5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8" name="Rectangle 27">
              <a:extLst>
                <a:ext uri="{FF2B5EF4-FFF2-40B4-BE49-F238E27FC236}">
                  <a16:creationId xmlns:a16="http://schemas.microsoft.com/office/drawing/2014/main" id="{2D68F968-C120-4C1E-B281-A62213BD2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30" name="Picture 29">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2" name="Rectangle 31">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9" name="Picture 8">
            <a:extLst>
              <a:ext uri="{FF2B5EF4-FFF2-40B4-BE49-F238E27FC236}">
                <a16:creationId xmlns:a16="http://schemas.microsoft.com/office/drawing/2014/main" id="{CD1E2D18-CAF8-B1AE-5F69-D7FD79787CAD}"/>
              </a:ext>
            </a:extLst>
          </p:cNvPr>
          <p:cNvPicPr>
            <a:picLocks noChangeAspect="1"/>
          </p:cNvPicPr>
          <p:nvPr/>
        </p:nvPicPr>
        <p:blipFill rotWithShape="1">
          <a:blip r:embed="rId4">
            <a:alphaModFix amt="43000"/>
          </a:blip>
          <a:srcRect b="2910"/>
          <a:stretch/>
        </p:blipFill>
        <p:spPr>
          <a:xfrm>
            <a:off x="20" y="10"/>
            <a:ext cx="11734780" cy="6408728"/>
          </a:xfrm>
          <a:prstGeom prst="rect">
            <a:avLst/>
          </a:prstGeom>
          <a:ln>
            <a:noFill/>
          </a:ln>
        </p:spPr>
      </p:pic>
      <p:sp>
        <p:nvSpPr>
          <p:cNvPr id="34"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BA483EA-DC48-0321-3349-F9FECC2C2F03}"/>
              </a:ext>
            </a:extLst>
          </p:cNvPr>
          <p:cNvSpPr>
            <a:spLocks noGrp="1"/>
          </p:cNvSpPr>
          <p:nvPr>
            <p:ph type="title"/>
          </p:nvPr>
        </p:nvSpPr>
        <p:spPr>
          <a:xfrm>
            <a:off x="685801" y="685800"/>
            <a:ext cx="10396882" cy="1151965"/>
          </a:xfrm>
        </p:spPr>
        <p:txBody>
          <a:bodyPr vert="horz" lIns="91440" tIns="45720" rIns="91440" bIns="45720" rtlCol="0" anchor="ctr">
            <a:norm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r>
              <a:rPr kumimoji="0" lang="ro-RO"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54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4000" b="0" i="1" u="none" strike="noStrike" kern="1200" cap="none"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catalizatori</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F826EF64-DF96-8AAF-9A94-0605B38045A5}"/>
              </a:ext>
            </a:extLst>
          </p:cNvPr>
          <p:cNvSpPr>
            <a:spLocks noGrp="1"/>
          </p:cNvSpPr>
          <p:nvPr>
            <p:ph sz="quarter" idx="13"/>
          </p:nvPr>
        </p:nvSpPr>
        <p:spPr>
          <a:xfrm>
            <a:off x="685800" y="1736436"/>
            <a:ext cx="10394707" cy="3638149"/>
          </a:xfrm>
        </p:spPr>
        <p:txBody>
          <a:bodyPr vert="horz" lIns="91440" tIns="45720" rIns="91440" bIns="45720" rtlCol="0" anchor="ctr">
            <a:normAutofit/>
          </a:bodyPr>
          <a:lstStyle/>
          <a:p>
            <a:pPr marL="235458">
              <a:spcBef>
                <a:spcPts val="1030"/>
              </a:spcBef>
            </a:pPr>
            <a:r>
              <a:rPr lang="ro-RO" sz="2800" cap="none" dirty="0">
                <a:latin typeface="Tahoma" panose="020B0604030504040204" pitchFamily="34" charset="0"/>
                <a:ea typeface="Tahoma" panose="020B0604030504040204" pitchFamily="34" charset="0"/>
                <a:cs typeface="Tahoma" panose="020B0604030504040204" pitchFamily="34" charset="0"/>
              </a:rPr>
              <a:t>Momente de tip </a:t>
            </a:r>
            <a:r>
              <a:rPr lang="en-GB" sz="2800" i="1" cap="none" dirty="0">
                <a:latin typeface="Tahoma" panose="020B0604030504040204" pitchFamily="34" charset="0"/>
                <a:ea typeface="Tahoma" panose="020B0604030504040204" pitchFamily="34" charset="0"/>
                <a:cs typeface="Tahoma" panose="020B0604030504040204" pitchFamily="34" charset="0"/>
              </a:rPr>
              <a:t>“</a:t>
            </a:r>
            <a:r>
              <a:rPr lang="en-GB" sz="2800" i="1" cap="none" dirty="0" err="1">
                <a:latin typeface="Tahoma" panose="020B0604030504040204" pitchFamily="34" charset="0"/>
                <a:ea typeface="Tahoma" panose="020B0604030504040204" pitchFamily="34" charset="0"/>
                <a:cs typeface="Tahoma" panose="020B0604030504040204" pitchFamily="34" charset="0"/>
              </a:rPr>
              <a:t>Evrika</a:t>
            </a:r>
            <a:r>
              <a:rPr lang="en-GB" sz="2800" i="1" cap="none" dirty="0">
                <a:latin typeface="Tahoma" panose="020B0604030504040204" pitchFamily="34" charset="0"/>
                <a:ea typeface="Tahoma" panose="020B0604030504040204" pitchFamily="34" charset="0"/>
                <a:cs typeface="Tahoma" panose="020B0604030504040204" pitchFamily="34" charset="0"/>
              </a:rPr>
              <a:t>!”. </a:t>
            </a:r>
            <a:r>
              <a:rPr lang="en-GB" sz="2800" cap="none" dirty="0" err="1">
                <a:latin typeface="Tahoma" panose="020B0604030504040204" pitchFamily="34" charset="0"/>
                <a:ea typeface="Tahoma" panose="020B0604030504040204" pitchFamily="34" charset="0"/>
                <a:cs typeface="Tahoma" panose="020B0604030504040204" pitchFamily="34" charset="0"/>
              </a:rPr>
              <a:t>Neplanificate</a:t>
            </a:r>
            <a:r>
              <a:rPr lang="en-GB" sz="2800" cap="none" dirty="0">
                <a:latin typeface="Tahoma" panose="020B0604030504040204" pitchFamily="34" charset="0"/>
                <a:ea typeface="Tahoma" panose="020B0604030504040204" pitchFamily="34" charset="0"/>
                <a:cs typeface="Tahoma" panose="020B0604030504040204" pitchFamily="34" charset="0"/>
              </a:rPr>
              <a:t>, </a:t>
            </a:r>
            <a:r>
              <a:rPr lang="en-GB" sz="2800" cap="none" dirty="0" err="1">
                <a:latin typeface="Tahoma" panose="020B0604030504040204" pitchFamily="34" charset="0"/>
                <a:ea typeface="Tahoma" panose="020B0604030504040204" pitchFamily="34" charset="0"/>
                <a:cs typeface="Tahoma" panose="020B0604030504040204" pitchFamily="34" charset="0"/>
              </a:rPr>
              <a:t>spontane</a:t>
            </a:r>
            <a:r>
              <a:rPr lang="en-GB" sz="2800" cap="none" dirty="0">
                <a:latin typeface="Tahoma" panose="020B0604030504040204" pitchFamily="34" charset="0"/>
                <a:ea typeface="Tahoma" panose="020B0604030504040204" pitchFamily="34" charset="0"/>
                <a:cs typeface="Tahoma" panose="020B0604030504040204" pitchFamily="34" charset="0"/>
              </a:rPr>
              <a:t>.</a:t>
            </a:r>
            <a:endParaRPr lang="ro-RO" sz="2800" cap="none" dirty="0">
              <a:latin typeface="Tahoma" panose="020B0604030504040204" pitchFamily="34" charset="0"/>
              <a:ea typeface="Tahoma" panose="020B0604030504040204" pitchFamily="34" charset="0"/>
              <a:cs typeface="Tahoma" panose="020B0604030504040204" pitchFamily="34" charset="0"/>
            </a:endParaRPr>
          </a:p>
          <a:p>
            <a:pPr marL="235458">
              <a:spcBef>
                <a:spcPts val="1030"/>
              </a:spcBef>
            </a:pPr>
            <a:r>
              <a:rPr lang="en-US" sz="2800" cap="none" dirty="0" err="1">
                <a:latin typeface="Tahoma" panose="020B0604030504040204" pitchFamily="34" charset="0"/>
                <a:ea typeface="Tahoma" panose="020B0604030504040204" pitchFamily="34" charset="0"/>
                <a:cs typeface="Tahoma" panose="020B0604030504040204" pitchFamily="34" charset="0"/>
              </a:rPr>
              <a:t>Catalizatori</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pentru</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ideație</a:t>
            </a:r>
            <a:r>
              <a:rPr lang="en-US" sz="2800" cap="none" dirty="0">
                <a:latin typeface="Tahoma" panose="020B0604030504040204" pitchFamily="34" charset="0"/>
                <a:ea typeface="Tahoma" panose="020B0604030504040204" pitchFamily="34" charset="0"/>
                <a:cs typeface="Tahoma" panose="020B0604030504040204" pitchFamily="34" charset="0"/>
              </a:rPr>
              <a:t> – </a:t>
            </a:r>
            <a:r>
              <a:rPr lang="en-US" sz="2800" cap="none" dirty="0" err="1">
                <a:latin typeface="Tahoma" panose="020B0604030504040204" pitchFamily="34" charset="0"/>
                <a:ea typeface="Tahoma" panose="020B0604030504040204" pitchFamily="34" charset="0"/>
                <a:cs typeface="Tahoma" panose="020B0604030504040204" pitchFamily="34" charset="0"/>
              </a:rPr>
              <a:t>fenomene</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întâmplarea</a:t>
            </a:r>
            <a:r>
              <a:rPr lang="ro-RO" sz="2800" cap="none" dirty="0">
                <a:latin typeface="Tahoma" panose="020B0604030504040204" pitchFamily="34" charset="0"/>
                <a:ea typeface="Tahoma" panose="020B0604030504040204" pitchFamily="34" charset="0"/>
                <a:cs typeface="Tahoma" panose="020B0604030504040204" pitchFamily="34" charset="0"/>
              </a:rPr>
              <a:t> (v. imagine</a:t>
            </a:r>
            <a:r>
              <a:rPr lang="en-GB" sz="2800" cap="none" dirty="0">
                <a:latin typeface="Tahoma" panose="020B0604030504040204" pitchFamily="34" charset="0"/>
                <a:ea typeface="Tahoma" panose="020B0604030504040204" pitchFamily="34" charset="0"/>
                <a:cs typeface="Tahoma" panose="020B0604030504040204" pitchFamily="34" charset="0"/>
              </a:rPr>
              <a:t> – </a:t>
            </a:r>
            <a:r>
              <a:rPr lang="en-GB" sz="2800" cap="none" dirty="0">
                <a:solidFill>
                  <a:srgbClr val="FF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Velcro</a:t>
            </a:r>
            <a:r>
              <a:rPr lang="en-GB" sz="2800" cap="none" dirty="0">
                <a:latin typeface="Tahoma" panose="020B0604030504040204" pitchFamily="34" charset="0"/>
                <a:ea typeface="Tahoma" panose="020B0604030504040204" pitchFamily="34" charset="0"/>
                <a:cs typeface="Tahoma" panose="020B0604030504040204" pitchFamily="34" charset="0"/>
              </a:rPr>
              <a:t>)</a:t>
            </a:r>
            <a:endParaRPr lang="en-US" sz="2800" cap="none" dirty="0">
              <a:latin typeface="Tahoma" panose="020B0604030504040204" pitchFamily="34" charset="0"/>
              <a:ea typeface="Tahoma" panose="020B0604030504040204" pitchFamily="34" charset="0"/>
              <a:cs typeface="Tahoma" panose="020B0604030504040204" pitchFamily="34" charset="0"/>
            </a:endParaRPr>
          </a:p>
          <a:p>
            <a:pPr marL="235458">
              <a:spcBef>
                <a:spcPts val="1030"/>
              </a:spcBef>
            </a:pPr>
            <a:r>
              <a:rPr lang="en-US" sz="2800" cap="none" dirty="0" err="1">
                <a:latin typeface="Tahoma" panose="020B0604030504040204" pitchFamily="34" charset="0"/>
                <a:ea typeface="Tahoma" panose="020B0604030504040204" pitchFamily="34" charset="0"/>
                <a:cs typeface="Tahoma" panose="020B0604030504040204" pitchFamily="34" charset="0"/>
              </a:rPr>
              <a:t>Presupune</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cooperare</a:t>
            </a:r>
            <a:r>
              <a:rPr lang="en-US" sz="2800" cap="none" dirty="0">
                <a:latin typeface="Tahoma" panose="020B0604030504040204" pitchFamily="34" charset="0"/>
                <a:ea typeface="Tahoma" panose="020B0604030504040204" pitchFamily="34" charset="0"/>
                <a:cs typeface="Tahoma" panose="020B0604030504040204" pitchFamily="34" charset="0"/>
              </a:rPr>
              <a:t>,</a:t>
            </a:r>
            <a:r>
              <a:rPr lang="ro-RO" sz="2800" cap="none" dirty="0">
                <a:latin typeface="Tahoma" panose="020B0604030504040204" pitchFamily="34" charset="0"/>
                <a:ea typeface="Tahoma" panose="020B0604030504040204" pitchFamily="34" charset="0"/>
                <a:cs typeface="Tahoma" panose="020B0604030504040204" pitchFamily="34" charset="0"/>
              </a:rPr>
              <a:t> creativitate,</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interacțiune</a:t>
            </a:r>
            <a:r>
              <a:rPr lang="en-US" sz="2800" cap="none" dirty="0">
                <a:latin typeface="Tahoma" panose="020B0604030504040204" pitchFamily="34" charset="0"/>
                <a:ea typeface="Tahoma" panose="020B0604030504040204" pitchFamily="34" charset="0"/>
                <a:cs typeface="Tahoma" panose="020B0604030504040204" pitchFamily="34" charset="0"/>
              </a:rPr>
              <a:t> – </a:t>
            </a:r>
            <a:r>
              <a:rPr lang="en-US" sz="2800" cap="none" dirty="0" err="1">
                <a:latin typeface="Tahoma" panose="020B0604030504040204" pitchFamily="34" charset="0"/>
                <a:ea typeface="Tahoma" panose="020B0604030504040204" pitchFamily="34" charset="0"/>
                <a:cs typeface="Tahoma" panose="020B0604030504040204" pitchFamily="34" charset="0"/>
              </a:rPr>
              <a:t>participativ</a:t>
            </a:r>
            <a:r>
              <a:rPr lang="ro-RO" sz="2800" cap="none" dirty="0">
                <a:latin typeface="Tahoma" panose="020B0604030504040204" pitchFamily="34" charset="0"/>
                <a:ea typeface="Tahoma" panose="020B0604030504040204" pitchFamily="34" charset="0"/>
                <a:cs typeface="Tahoma" panose="020B0604030504040204" pitchFamily="34" charset="0"/>
              </a:rPr>
              <a:t>ă</a:t>
            </a:r>
            <a:r>
              <a:rPr lang="en-US" sz="2800" cap="none" dirty="0">
                <a:latin typeface="Tahoma" panose="020B0604030504040204" pitchFamily="34" charset="0"/>
                <a:ea typeface="Tahoma" panose="020B0604030504040204" pitchFamily="34" charset="0"/>
                <a:cs typeface="Tahoma" panose="020B0604030504040204" pitchFamily="34" charset="0"/>
              </a:rPr>
              <a:t>.</a:t>
            </a:r>
          </a:p>
        </p:txBody>
      </p:sp>
      <p:sp>
        <p:nvSpPr>
          <p:cNvPr id="36" name="Rectangle 35">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Content Placeholder 11" descr="Good Idea outline">
            <a:extLst>
              <a:ext uri="{FF2B5EF4-FFF2-40B4-BE49-F238E27FC236}">
                <a16:creationId xmlns:a16="http://schemas.microsoft.com/office/drawing/2014/main" id="{0FE533BE-BDDC-1E16-FB3A-451D6BB298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33937" y="265764"/>
            <a:ext cx="1241042" cy="1241042"/>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776122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 timpul colectării datelor</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643466" y="864108"/>
            <a:ext cx="6987135"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Pot fi acoperite goluri de informație și pot fi rafinate concepte.</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Modelarea are suprapuneri cu etapa de colectare a datelor.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pot extrage informații despre rolurile utilizatorilor și despre fluxul de informații.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pot solicita informații suplimentare / confirmări de la client / utilizator.</a:t>
            </a:r>
          </a:p>
        </p:txBody>
      </p:sp>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374235905"/>
      </p:ext>
    </p:extLst>
  </p:cSld>
  <p:clrMapOvr>
    <a:masterClrMapping/>
  </p:clrMapOvr>
  <p:transition spd="slow">
    <p:wheel spokes="1"/>
  </p:transition>
</p:sld>
</file>

<file path=ppt/slides/slide13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AFC6D-D012-7176-6710-A8149034C1AB}"/>
              </a:ext>
            </a:extLst>
          </p:cNvPr>
          <p:cNvSpPr>
            <a:spLocks noGrp="1"/>
          </p:cNvSpPr>
          <p:nvPr>
            <p:ph type="title"/>
          </p:nvPr>
        </p:nvSpPr>
        <p:spPr>
          <a:xfrm>
            <a:off x="2818120" y="217922"/>
            <a:ext cx="7257455" cy="801254"/>
          </a:xfrm>
        </p:spPr>
        <p:txBody>
          <a:bodyPr>
            <a:normAutofit/>
          </a:bodyPr>
          <a:lstStyle/>
          <a:p>
            <a:r>
              <a:rPr lang="ro-RO" sz="4400" dirty="0">
                <a:latin typeface="Tahoma" panose="020B0604030504040204" pitchFamily="34" charset="0"/>
                <a:ea typeface="Tahoma" panose="020B0604030504040204" pitchFamily="34" charset="0"/>
                <a:cs typeface="Tahoma" panose="020B0604030504040204" pitchFamily="34" charset="0"/>
              </a:rPr>
              <a:t>Scop și rigoare</a:t>
            </a:r>
            <a:endParaRPr lang="en-GB" sz="4400" dirty="0">
              <a:latin typeface="Tahoma" panose="020B0604030504040204" pitchFamily="34" charset="0"/>
              <a:ea typeface="Tahoma" panose="020B0604030504040204" pitchFamily="34" charset="0"/>
              <a:cs typeface="Tahoma" panose="020B0604030504040204" pitchFamily="34" charset="0"/>
            </a:endParaRP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GB"/>
          </a:p>
        </p:txBody>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GB"/>
          </a:p>
        </p:txBody>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GB"/>
          </a:p>
        </p:txBody>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GB"/>
          </a:p>
        </p:txBody>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GB"/>
          </a:p>
        </p:txBody>
      </p:sp>
      <p:graphicFrame>
        <p:nvGraphicFramePr>
          <p:cNvPr id="36" name="Content Placeholder 2">
            <a:extLst>
              <a:ext uri="{FF2B5EF4-FFF2-40B4-BE49-F238E27FC236}">
                <a16:creationId xmlns:a16="http://schemas.microsoft.com/office/drawing/2014/main" id="{CA4695D2-0324-55D8-6B84-36A947A1FAD2}"/>
              </a:ext>
            </a:extLst>
          </p:cNvPr>
          <p:cNvGraphicFramePr>
            <a:graphicFrameLocks noGrp="1"/>
          </p:cNvGraphicFramePr>
          <p:nvPr>
            <p:ph sz="quarter" idx="13"/>
            <p:extLst>
              <p:ext uri="{D42A27DB-BD31-4B8C-83A1-F6EECF244321}">
                <p14:modId xmlns:p14="http://schemas.microsoft.com/office/powerpoint/2010/main" val="1955529501"/>
              </p:ext>
            </p:extLst>
          </p:nvPr>
        </p:nvGraphicFramePr>
        <p:xfrm>
          <a:off x="3180050" y="1976582"/>
          <a:ext cx="7633423" cy="4234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4167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58092" y="78366"/>
            <a:ext cx="11155218" cy="1206838"/>
          </a:xfrm>
        </p:spPr>
        <p:txBody>
          <a:bodyPr>
            <a:norm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r>
              <a:rPr kumimoji="0" lang="ro-RO"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54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4000" b="0" i="1" u="none" strike="noStrike" kern="1200" cap="none" spc="0" normalizeH="0" baseline="0" noProof="0" dirty="0" err="1">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tehnici</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562842" y="2105891"/>
            <a:ext cx="7869958" cy="4322618"/>
          </a:xfrm>
        </p:spPr>
        <p:txBody>
          <a:bodyPr anchor="t">
            <a:normAutofit/>
          </a:bodyPr>
          <a:lstStyle/>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Încadrarea și reîncadrarea (</a:t>
            </a:r>
            <a:r>
              <a:rPr lang="ro-RO" i="1" cap="none" dirty="0">
                <a:latin typeface="Tahoma" panose="020B0604030504040204" pitchFamily="34" charset="0"/>
                <a:ea typeface="Tahoma" panose="020B0604030504040204" pitchFamily="34" charset="0"/>
                <a:cs typeface="Tahoma" panose="020B0604030504040204" pitchFamily="34" charset="0"/>
              </a:rPr>
              <a:t>framing and reframing</a:t>
            </a:r>
            <a:r>
              <a:rPr lang="ro-RO" cap="none" dirty="0">
                <a:latin typeface="Tahoma" panose="020B0604030504040204" pitchFamily="34" charset="0"/>
                <a:ea typeface="Tahoma" panose="020B0604030504040204" pitchFamily="34" charset="0"/>
                <a:cs typeface="Tahoma" panose="020B0604030504040204" pitchFamily="34" charset="0"/>
              </a:rPr>
              <a:t>). </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Abstractizarea.</a:t>
            </a:r>
          </a:p>
          <a:p>
            <a:pPr>
              <a:lnSpc>
                <a:spcPct val="110000"/>
              </a:lnSpc>
            </a:pPr>
            <a:r>
              <a:rPr lang="en-GB" i="1"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Și</a:t>
            </a:r>
            <a:r>
              <a:rPr lang="en-GB" i="1" cap="none" dirty="0">
                <a:latin typeface="Tahoma" panose="020B0604030504040204" pitchFamily="34" charset="0"/>
                <a:ea typeface="Tahoma" panose="020B0604030504040204" pitchFamily="34" charset="0"/>
                <a:cs typeface="Tahoma" panose="020B0604030504040204" pitchFamily="34" charset="0"/>
              </a:rPr>
              <a:t> d</a:t>
            </a:r>
            <a:r>
              <a:rPr lang="ro-RO" i="1" cap="none" dirty="0">
                <a:latin typeface="Tahoma" panose="020B0604030504040204" pitchFamily="34" charset="0"/>
                <a:ea typeface="Tahoma" panose="020B0604030504040204" pitchFamily="34" charset="0"/>
                <a:cs typeface="Tahoma" panose="020B0604030504040204" pitchFamily="34" charset="0"/>
              </a:rPr>
              <a:t>acă?</a:t>
            </a:r>
            <a:r>
              <a:rPr lang="en-GB" i="1"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Incubația.</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Șabloanele de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 și experiența</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Analiza diverselor dimensiuni (aspecte) ale problemei.</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Oportunități de interacțiune cu elemente tangibile.</a:t>
            </a:r>
          </a:p>
        </p:txBody>
      </p:sp>
      <p:pic>
        <p:nvPicPr>
          <p:cNvPr id="7" name="Content Placeholder 11" descr="Head with gears outline">
            <a:extLst>
              <a:ext uri="{FF2B5EF4-FFF2-40B4-BE49-F238E27FC236}">
                <a16:creationId xmlns:a16="http://schemas.microsoft.com/office/drawing/2014/main" id="{C148046B-798D-009B-879F-9E96BAEE4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108379" y="216407"/>
            <a:ext cx="1241042" cy="1241042"/>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31175012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4064002" y="2441926"/>
            <a:ext cx="5036456" cy="987074"/>
          </a:xfrm>
        </p:spPr>
        <p:txBody>
          <a:bodyPr vert="horz" lIns="91440" tIns="45720" rIns="91440" bIns="45720" rtlCol="0" anchor="b">
            <a:noAutofit/>
          </a:bodyPr>
          <a:lstStyle/>
          <a:p>
            <a:r>
              <a:rPr lang="ro-RO" sz="4200" b="1" cap="none">
                <a:solidFill>
                  <a:schemeClr val="tx1"/>
                </a:solidFill>
                <a:latin typeface="Tahoma" panose="020B0604030504040204" pitchFamily="34" charset="0"/>
                <a:ea typeface="Tahoma" panose="020B0604030504040204" pitchFamily="34" charset="0"/>
                <a:cs typeface="Tahoma" panose="020B0604030504040204" pitchFamily="34" charset="0"/>
              </a:rPr>
              <a:t>Design generativ</a:t>
            </a:r>
            <a:endParaRPr lang="ro-RO" sz="4200" b="1" cap="non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231085" cy="605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22DC958-545E-A1D5-2FBA-BCC868C2D875}"/>
                  </a:ext>
                </a:extLst>
              </p:cNvPr>
              <p:cNvGraphicFramePr>
                <a:graphicFrameLocks noChangeAspect="1"/>
              </p:cNvGraphicFramePr>
              <p:nvPr/>
            </p:nvGraphicFramePr>
            <p:xfrm>
              <a:off x="9384145" y="724477"/>
              <a:ext cx="1524000" cy="857250"/>
            </p:xfrm>
            <a:graphic>
              <a:graphicData uri="http://schemas.microsoft.com/office/powerpoint/2016/slidezoom">
                <pslz:sldZm>
                  <pslz:sldZmObj sldId="373" cId="3533556867">
                    <pslz:zmPr id="{1E973E38-5A5A-4563-8820-181521826A5F}" returnToParent="0" transitionDur="1000">
                      <p166:blipFill xmlns:p166="http://schemas.microsoft.com/office/powerpoint/2016/6/main">
                        <a:blip r:embed="rId7"/>
                        <a:stretch>
                          <a:fillRect/>
                        </a:stretch>
                      </p166:blipFill>
                      <p166:spPr xmlns:p166="http://schemas.microsoft.com/office/powerpoint/2016/6/main">
                        <a:xfrm>
                          <a:off x="0" y="0"/>
                          <a:ext cx="1524000" cy="857250"/>
                        </a:xfrm>
                        <a:prstGeom prst="rect">
                          <a:avLst/>
                        </a:prstGeom>
                        <a:ln w="3175">
                          <a:solidFill>
                            <a:prstClr val="ltGray"/>
                          </a:solidFill>
                        </a:ln>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822DC958-545E-A1D5-2FBA-BCC868C2D875}"/>
                  </a:ext>
                </a:extLst>
              </p:cNvPr>
              <p:cNvPicPr>
                <a:picLocks noGrp="1" noRot="1" noChangeAspect="1" noMove="1" noResize="1" noEditPoints="1" noAdjustHandles="1" noChangeArrowheads="1" noChangeShapeType="1"/>
              </p:cNvPicPr>
              <p:nvPr/>
            </p:nvPicPr>
            <p:blipFill>
              <a:blip r:embed="rId9"/>
              <a:stretch>
                <a:fillRect/>
              </a:stretch>
            </p:blipFill>
            <p:spPr>
              <a:xfrm>
                <a:off x="9384145" y="724477"/>
                <a:ext cx="1524000" cy="857250"/>
              </a:xfrm>
              <a:prstGeom prst="rect">
                <a:avLst/>
              </a:prstGeom>
              <a:ln w="3175">
                <a:solidFill>
                  <a:prstClr val="ltGray"/>
                </a:solidFill>
              </a:ln>
            </p:spPr>
          </p:pic>
        </mc:Fallback>
      </mc:AlternateContent>
    </p:spTree>
    <p:extLst>
      <p:ext uri="{BB962C8B-B14F-4D97-AF65-F5344CB8AC3E}">
        <p14:creationId xmlns:p14="http://schemas.microsoft.com/office/powerpoint/2010/main" val="18028805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7"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9"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1"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3"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rot="21420000">
            <a:off x="606142" y="607957"/>
            <a:ext cx="5428489" cy="3278684"/>
          </a:xfrm>
        </p:spPr>
        <p:txBody>
          <a:bodyPr vert="horz" lIns="91440" tIns="45720" rIns="91440" bIns="45720" rtlCol="0" anchor="b">
            <a:normAutofit fontScale="90000"/>
          </a:bodyPr>
          <a:lstStyle/>
          <a:p>
            <a:pPr algn="r"/>
            <a:r>
              <a:rPr lang="ro-RO" sz="4000" cap="none" dirty="0">
                <a:latin typeface="Tahoma" panose="020B0604030504040204" pitchFamily="34" charset="0"/>
                <a:ea typeface="Tahoma" panose="020B0604030504040204" pitchFamily="34" charset="0"/>
                <a:cs typeface="Tahoma" panose="020B0604030504040204" pitchFamily="34" charset="0"/>
              </a:rPr>
              <a:t>SCHIȚARE</a:t>
            </a:r>
            <a:br>
              <a:rPr lang="en-US" sz="4000" i="1" cap="none" dirty="0">
                <a:latin typeface="Tahoma" panose="020B0604030504040204" pitchFamily="34" charset="0"/>
                <a:ea typeface="Tahoma" panose="020B0604030504040204" pitchFamily="34" charset="0"/>
                <a:cs typeface="Tahoma" panose="020B0604030504040204" pitchFamily="34" charset="0"/>
              </a:rPr>
            </a:br>
            <a:br>
              <a:rPr lang="en-US" sz="32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conversație despre </a:t>
            </a:r>
            <a:r>
              <a:rPr lang="ro-RO" sz="2800" i="1" cap="none" dirty="0">
                <a:latin typeface="Tahoma" panose="020B0604030504040204" pitchFamily="34" charset="0"/>
                <a:ea typeface="Tahoma" panose="020B0604030504040204" pitchFamily="34" charset="0"/>
                <a:cs typeface="Tahoma" panose="020B0604030504040204" pitchFamily="34" charset="0"/>
              </a:rPr>
              <a:t>desig</a:t>
            </a:r>
            <a:r>
              <a:rPr lang="en-GB" sz="2800" i="1" cap="none" dirty="0">
                <a:latin typeface="Tahoma" panose="020B0604030504040204" pitchFamily="34" charset="0"/>
                <a:ea typeface="Tahoma" panose="020B0604030504040204" pitchFamily="34" charset="0"/>
                <a:cs typeface="Tahoma" panose="020B0604030504040204" pitchFamily="34" charset="0"/>
              </a:rPr>
              <a:t>n</a:t>
            </a:r>
            <a:r>
              <a:rPr lang="ro-RO" sz="2800" i="1" cap="none" dirty="0">
                <a:latin typeface="Tahoma" panose="020B0604030504040204" pitchFamily="34" charset="0"/>
                <a:ea typeface="Tahoma" panose="020B0604030504040204" pitchFamily="34" charset="0"/>
                <a:cs typeface="Tahoma" panose="020B0604030504040204" pitchFamily="34" charset="0"/>
              </a:rPr>
              <a:t> / </a:t>
            </a:r>
            <a:r>
              <a:rPr lang="en-US" sz="2800" i="1" cap="none" dirty="0">
                <a:latin typeface="Tahoma" panose="020B0604030504040204" pitchFamily="34" charset="0"/>
                <a:ea typeface="Tahoma" panose="020B0604030504040204" pitchFamily="34" charset="0"/>
                <a:cs typeface="Tahoma" panose="020B0604030504040204" pitchFamily="34" charset="0"/>
              </a:rPr>
              <a:t>user experience</a:t>
            </a:r>
            <a:br>
              <a:rPr lang="en-US" sz="28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limbaj</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vizual</a:t>
            </a:r>
            <a:r>
              <a:rPr lang="ro-RO" sz="2800" cap="none" dirty="0">
                <a:latin typeface="Tahoma" panose="020B0604030504040204" pitchFamily="34" charset="0"/>
                <a:ea typeface="Tahoma" panose="020B0604030504040204" pitchFamily="34" charset="0"/>
                <a:cs typeface="Tahoma" panose="020B0604030504040204" pitchFamily="34" charset="0"/>
              </a:rPr>
              <a:t> esențial</a:t>
            </a:r>
            <a:r>
              <a:rPr lang="en-GB" sz="2800" cap="none" dirty="0">
                <a:latin typeface="Tahoma" panose="020B0604030504040204" pitchFamily="34" charset="0"/>
                <a:ea typeface="Tahoma" panose="020B0604030504040204" pitchFamily="34" charset="0"/>
                <a:cs typeface="Tahoma" panose="020B0604030504040204" pitchFamily="34" charset="0"/>
              </a:rPr>
              <a:t>, </a:t>
            </a:r>
            <a:r>
              <a:rPr lang="en-GB" sz="2800" cap="none" dirty="0" err="1">
                <a:latin typeface="Tahoma" panose="020B0604030504040204" pitchFamily="34" charset="0"/>
                <a:ea typeface="Tahoma" panose="020B0604030504040204" pitchFamily="34" charset="0"/>
                <a:cs typeface="Tahoma" panose="020B0604030504040204" pitchFamily="34" charset="0"/>
              </a:rPr>
              <a:t>componente</a:t>
            </a:r>
            <a:r>
              <a:rPr lang="en-GB" sz="2800" cap="none" dirty="0">
                <a:latin typeface="Tahoma" panose="020B0604030504040204" pitchFamily="34" charset="0"/>
                <a:ea typeface="Tahoma" panose="020B0604030504040204" pitchFamily="34" charset="0"/>
                <a:cs typeface="Tahoma" panose="020B0604030504040204" pitchFamily="34" charset="0"/>
              </a:rPr>
              <a:t> cognitive</a:t>
            </a:r>
            <a:br>
              <a:rPr lang="ro-RO" sz="2800" cap="none" dirty="0">
                <a:latin typeface="Tahoma" panose="020B0604030504040204" pitchFamily="34" charset="0"/>
                <a:ea typeface="Tahoma" panose="020B0604030504040204" pitchFamily="34" charset="0"/>
                <a:cs typeface="Tahoma" panose="020B0604030504040204" pitchFamily="34" charset="0"/>
              </a:rPr>
            </a:br>
            <a:r>
              <a:rPr lang="ro-RO" sz="2800" cap="none" dirty="0">
                <a:latin typeface="Tahoma" panose="020B0604030504040204" pitchFamily="34" charset="0"/>
                <a:ea typeface="Tahoma" panose="020B0604030504040204" pitchFamily="34" charset="0"/>
                <a:cs typeface="Tahoma" panose="020B0604030504040204" pitchFamily="34" charset="0"/>
              </a:rPr>
              <a:t>-</a:t>
            </a:r>
            <a:r>
              <a:rPr lang="en-GB" sz="2800" i="1" cap="none" dirty="0">
                <a:latin typeface="Tahoma" panose="020B0604030504040204" pitchFamily="34" charset="0"/>
                <a:ea typeface="Tahoma" panose="020B0604030504040204" pitchFamily="34" charset="0"/>
                <a:cs typeface="Tahoma" panose="020B0604030504040204" pitchFamily="34" charset="0"/>
              </a:rPr>
              <a:t>”if y</a:t>
            </a:r>
            <a:r>
              <a:rPr lang="ro-RO" sz="2800" i="1" cap="none" dirty="0">
                <a:latin typeface="Tahoma" panose="020B0604030504040204" pitchFamily="34" charset="0"/>
                <a:ea typeface="Tahoma" panose="020B0604030504040204" pitchFamily="34" charset="0"/>
                <a:cs typeface="Tahoma" panose="020B0604030504040204" pitchFamily="34" charset="0"/>
              </a:rPr>
              <a:t>ou are not sketching you are not doing design</a:t>
            </a:r>
            <a:r>
              <a:rPr lang="en-GB" sz="2800" i="1" cap="none" dirty="0">
                <a:latin typeface="Tahoma" panose="020B0604030504040204" pitchFamily="34" charset="0"/>
                <a:ea typeface="Tahoma" panose="020B0604030504040204" pitchFamily="34" charset="0"/>
                <a:cs typeface="Tahoma" panose="020B0604030504040204" pitchFamily="34" charset="0"/>
              </a:rPr>
              <a:t>”</a:t>
            </a:r>
            <a:r>
              <a:rPr lang="ro-RO" sz="2800" i="1"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(B. Buxton)</a:t>
            </a:r>
            <a:endParaRPr lang="en-US" sz="3200" dirty="0"/>
          </a:p>
        </p:txBody>
      </p:sp>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rot="21420000">
            <a:off x="3734664" y="4480275"/>
            <a:ext cx="7583517" cy="621792"/>
          </a:xfrm>
        </p:spPr>
        <p:txBody>
          <a:bodyPr vert="horz" lIns="91440" tIns="45720" rIns="91440" bIns="45720" rtlCol="0" anchor="t">
            <a:normAutofit/>
          </a:bodyPr>
          <a:lstStyle/>
          <a:p>
            <a:pPr algn="r">
              <a:lnSpc>
                <a:spcPct val="110000"/>
              </a:lnSpc>
            </a:pPr>
            <a:r>
              <a:rPr lang="ro-RO" sz="1400" cap="none" dirty="0">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rPr>
              <a:t>Sursa: </a:t>
            </a:r>
            <a:r>
              <a:rPr lang="en-US" sz="1400" cap="none" dirty="0">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hlinkClick r:id="rId4"/>
              </a:rPr>
              <a:t>https://www.medien.ifi.lmu.de/lehre/ss14/id/Day%202%20Sketching%20IxD.pdf</a:t>
            </a:r>
            <a:r>
              <a:rPr lang="ro-RO" sz="1400" cap="none" dirty="0">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rPr>
              <a:t> </a:t>
            </a:r>
            <a:endParaRPr lang="en-US" sz="1400" cap="none" dirty="0">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CF3A0FE-25BD-0388-8D7B-F8F9032524A9}"/>
              </a:ext>
            </a:extLst>
          </p:cNvPr>
          <p:cNvPicPr>
            <a:picLocks noChangeAspect="1"/>
          </p:cNvPicPr>
          <p:nvPr/>
        </p:nvPicPr>
        <p:blipFill rotWithShape="1">
          <a:blip r:embed="rId5"/>
          <a:srcRect t="13348" r="-4" b="-4"/>
          <a:stretch/>
        </p:blipFill>
        <p:spPr>
          <a:xfrm rot="21420000">
            <a:off x="6434380" y="-4410"/>
            <a:ext cx="4672896" cy="4425352"/>
          </a:xfrm>
          <a:custGeom>
            <a:avLst/>
            <a:gdLst/>
            <a:ahLst/>
            <a:cxnLst/>
            <a:rect l="l" t="t" r="r" b="b"/>
            <a:pathLst>
              <a:path w="4672896" h="4425352">
                <a:moveTo>
                  <a:pt x="2262547" y="0"/>
                </a:moveTo>
                <a:lnTo>
                  <a:pt x="4672895" y="126321"/>
                </a:lnTo>
                <a:lnTo>
                  <a:pt x="4672896" y="4425352"/>
                </a:lnTo>
                <a:lnTo>
                  <a:pt x="0" y="4425352"/>
                </a:lnTo>
                <a:lnTo>
                  <a:pt x="0" y="0"/>
                </a:lnTo>
                <a:close/>
              </a:path>
            </a:pathLst>
          </a:custGeom>
        </p:spPr>
      </p:pic>
    </p:spTree>
    <p:extLst>
      <p:ext uri="{BB962C8B-B14F-4D97-AF65-F5344CB8AC3E}">
        <p14:creationId xmlns:p14="http://schemas.microsoft.com/office/powerpoint/2010/main" val="15361173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7"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9"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1"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3"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rot="21420000">
            <a:off x="619995" y="833698"/>
            <a:ext cx="5428489" cy="3444081"/>
          </a:xfrm>
        </p:spPr>
        <p:txBody>
          <a:bodyPr vert="horz" lIns="91440" tIns="45720" rIns="91440" bIns="45720" rtlCol="0" anchor="b">
            <a:normAutofit fontScale="90000"/>
          </a:bodyPr>
          <a:lstStyle/>
          <a:p>
            <a:pPr algn="r"/>
            <a:r>
              <a:rPr lang="ro-RO" sz="4000" cap="none" dirty="0">
                <a:latin typeface="Tahoma" panose="020B0604030504040204" pitchFamily="34" charset="0"/>
                <a:ea typeface="Tahoma" panose="020B0604030504040204" pitchFamily="34" charset="0"/>
                <a:cs typeface="Tahoma" panose="020B0604030504040204" pitchFamily="34" charset="0"/>
              </a:rPr>
              <a:t>SCHIȚARE</a:t>
            </a:r>
            <a:br>
              <a:rPr lang="en-US" sz="4000" i="1" cap="none" dirty="0">
                <a:latin typeface="Tahoma" panose="020B0604030504040204" pitchFamily="34" charset="0"/>
                <a:ea typeface="Tahoma" panose="020B0604030504040204" pitchFamily="34" charset="0"/>
                <a:cs typeface="Tahoma" panose="020B0604030504040204" pitchFamily="34" charset="0"/>
              </a:rPr>
            </a:br>
            <a:br>
              <a:rPr lang="en-US" sz="32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focus pe concepte, nu pe detalii</a:t>
            </a:r>
            <a:br>
              <a:rPr lang="en-US" sz="28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transmite idei</a:t>
            </a:r>
            <a:br>
              <a:rPr lang="en-US" sz="2800"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rapid, nu neapărat artistic</a:t>
            </a:r>
            <a:br>
              <a:rPr lang="ro-RO" sz="2800" cap="none" dirty="0">
                <a:latin typeface="Tahoma" panose="020B0604030504040204" pitchFamily="34" charset="0"/>
                <a:ea typeface="Tahoma" panose="020B0604030504040204" pitchFamily="34" charset="0"/>
                <a:cs typeface="Tahoma" panose="020B0604030504040204" pitchFamily="34" charset="0"/>
              </a:rPr>
            </a:br>
            <a:r>
              <a:rPr lang="ro-RO" sz="2800" cap="none" dirty="0">
                <a:latin typeface="Tahoma" panose="020B0604030504040204" pitchFamily="34" charset="0"/>
                <a:ea typeface="Tahoma" panose="020B0604030504040204" pitchFamily="34" charset="0"/>
                <a:cs typeface="Tahoma" panose="020B0604030504040204" pitchFamily="34" charset="0"/>
              </a:rPr>
              <a:t>- pot fi realizate adnotări</a:t>
            </a:r>
            <a:br>
              <a:rPr lang="ro-RO" sz="2800" cap="none" dirty="0">
                <a:latin typeface="Tahoma" panose="020B0604030504040204" pitchFamily="34" charset="0"/>
                <a:ea typeface="Tahoma" panose="020B0604030504040204" pitchFamily="34" charset="0"/>
                <a:cs typeface="Tahoma" panose="020B0604030504040204" pitchFamily="34" charset="0"/>
              </a:rPr>
            </a:br>
            <a:r>
              <a:rPr lang="ro-RO" sz="2800" cap="none" dirty="0">
                <a:latin typeface="Tahoma" panose="020B0604030504040204" pitchFamily="34" charset="0"/>
                <a:ea typeface="Tahoma" panose="020B0604030504040204" pitchFamily="34" charset="0"/>
                <a:cs typeface="Tahoma" panose="020B0604030504040204" pitchFamily="34" charset="0"/>
              </a:rPr>
              <a:t>- schițele: la momentul potrivit</a:t>
            </a:r>
            <a:br>
              <a:rPr lang="en-GB" sz="2800" cap="none" dirty="0">
                <a:latin typeface="Tahoma" panose="020B0604030504040204" pitchFamily="34" charset="0"/>
                <a:ea typeface="Tahoma" panose="020B0604030504040204" pitchFamily="34" charset="0"/>
                <a:cs typeface="Tahoma" panose="020B0604030504040204" pitchFamily="34" charset="0"/>
              </a:rPr>
            </a:br>
            <a:r>
              <a:rPr lang="ro-RO" sz="2800" cap="none" dirty="0">
                <a:latin typeface="Tahoma" panose="020B0604030504040204" pitchFamily="34" charset="0"/>
                <a:ea typeface="Tahoma" panose="020B0604030504040204" pitchFamily="34" charset="0"/>
                <a:cs typeface="Tahoma" panose="020B0604030504040204" pitchFamily="34" charset="0"/>
              </a:rPr>
              <a:t> </a:t>
            </a:r>
            <a:br>
              <a:rPr lang="ro-RO" sz="2800" cap="none" dirty="0">
                <a:latin typeface="Tahoma" panose="020B0604030504040204" pitchFamily="34" charset="0"/>
                <a:ea typeface="Tahoma" panose="020B0604030504040204" pitchFamily="34" charset="0"/>
                <a:cs typeface="Tahoma" panose="020B0604030504040204" pitchFamily="34" charset="0"/>
              </a:rPr>
            </a:br>
            <a:endParaRPr lang="en-US" sz="3200" dirty="0"/>
          </a:p>
        </p:txBody>
      </p:sp>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rot="21420000">
            <a:off x="3734664" y="4480275"/>
            <a:ext cx="7583517" cy="621792"/>
          </a:xfrm>
        </p:spPr>
        <p:txBody>
          <a:bodyPr vert="horz" lIns="91440" tIns="45720" rIns="91440" bIns="45720" rtlCol="0" anchor="t">
            <a:normAutofit/>
          </a:bodyPr>
          <a:lstStyle/>
          <a:p>
            <a:pPr algn="r">
              <a:lnSpc>
                <a:spcPct val="110000"/>
              </a:lnSpc>
            </a:pPr>
            <a:r>
              <a:rPr lang="ro-RO" sz="1400" cap="none">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rPr>
              <a:t>Sursa: </a:t>
            </a:r>
            <a:r>
              <a:rPr lang="en-US" sz="1400" cap="none">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hlinkClick r:id="rId4"/>
              </a:rPr>
              <a:t>https://www.medien.ifi.lmu.de/lehre/ss14/id/Day%202%20Sketching%20IxD.pdf</a:t>
            </a:r>
            <a:r>
              <a:rPr lang="ro-RO" sz="1400" cap="none">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rPr>
              <a:t> </a:t>
            </a:r>
            <a:endParaRPr lang="en-US" sz="1400" cap="none" dirty="0">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CF3A0FE-25BD-0388-8D7B-F8F9032524A9}"/>
              </a:ext>
            </a:extLst>
          </p:cNvPr>
          <p:cNvPicPr>
            <a:picLocks noChangeAspect="1"/>
          </p:cNvPicPr>
          <p:nvPr/>
        </p:nvPicPr>
        <p:blipFill rotWithShape="1">
          <a:blip r:embed="rId5"/>
          <a:srcRect t="13348" r="-4" b="-4"/>
          <a:stretch/>
        </p:blipFill>
        <p:spPr>
          <a:xfrm rot="21420000">
            <a:off x="6434380" y="-4410"/>
            <a:ext cx="4672896" cy="4425352"/>
          </a:xfrm>
          <a:custGeom>
            <a:avLst/>
            <a:gdLst/>
            <a:ahLst/>
            <a:cxnLst/>
            <a:rect l="l" t="t" r="r" b="b"/>
            <a:pathLst>
              <a:path w="4672896" h="4425352">
                <a:moveTo>
                  <a:pt x="2262547" y="0"/>
                </a:moveTo>
                <a:lnTo>
                  <a:pt x="4672895" y="126321"/>
                </a:lnTo>
                <a:lnTo>
                  <a:pt x="4672896" y="4425352"/>
                </a:lnTo>
                <a:lnTo>
                  <a:pt x="0" y="4425352"/>
                </a:lnTo>
                <a:lnTo>
                  <a:pt x="0" y="0"/>
                </a:lnTo>
                <a:close/>
              </a:path>
            </a:pathLst>
          </a:custGeom>
        </p:spPr>
      </p:pic>
    </p:spTree>
    <p:extLst>
      <p:ext uri="{BB962C8B-B14F-4D97-AF65-F5344CB8AC3E}">
        <p14:creationId xmlns:p14="http://schemas.microsoft.com/office/powerpoint/2010/main" val="6753067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4064002" y="2441926"/>
            <a:ext cx="5036456" cy="987074"/>
          </a:xfrm>
        </p:spPr>
        <p:txBody>
          <a:bodyPr vert="horz" lIns="91440" tIns="45720" rIns="91440" bIns="45720" rtlCol="0" anchor="b">
            <a:noAutofit/>
          </a:bodyPr>
          <a:lstStyle/>
          <a:p>
            <a:r>
              <a:rPr lang="ro-RO" sz="4200" b="1" cap="none">
                <a:solidFill>
                  <a:schemeClr val="tx1"/>
                </a:solidFill>
                <a:latin typeface="Tahoma" panose="020B0604030504040204" pitchFamily="34" charset="0"/>
                <a:ea typeface="Tahoma" panose="020B0604030504040204" pitchFamily="34" charset="0"/>
                <a:cs typeface="Tahoma" panose="020B0604030504040204" pitchFamily="34" charset="0"/>
              </a:rPr>
              <a:t>Design generativ</a:t>
            </a:r>
            <a:endParaRPr lang="ro-RO" sz="4200" b="1" cap="non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231085" cy="605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05B23C3-3938-27E3-D435-3F7002A73AA4}"/>
                  </a:ext>
                </a:extLst>
              </p:cNvPr>
              <p:cNvGraphicFramePr>
                <a:graphicFrameLocks noChangeAspect="1"/>
              </p:cNvGraphicFramePr>
              <p:nvPr/>
            </p:nvGraphicFramePr>
            <p:xfrm>
              <a:off x="9100458" y="4400551"/>
              <a:ext cx="1634836" cy="919595"/>
            </p:xfrm>
            <a:graphic>
              <a:graphicData uri="http://schemas.microsoft.com/office/powerpoint/2016/slidezoom">
                <pslz:sldZm>
                  <pslz:sldZmObj sldId="263" cId="582680428">
                    <pslz:zmPr id="{74F191FA-9DF9-46DE-9421-2AB56D1BE350}" returnToParent="0" transitionDur="1000">
                      <p166:blipFill xmlns:p166="http://schemas.microsoft.com/office/powerpoint/2016/6/main">
                        <a:blip r:embed="rId7"/>
                        <a:stretch>
                          <a:fillRect/>
                        </a:stretch>
                      </p166:blipFill>
                      <p166:spPr xmlns:p166="http://schemas.microsoft.com/office/powerpoint/2016/6/main">
                        <a:xfrm>
                          <a:off x="0" y="0"/>
                          <a:ext cx="1634836" cy="919595"/>
                        </a:xfrm>
                        <a:prstGeom prst="rect">
                          <a:avLst/>
                        </a:prstGeom>
                        <a:ln w="3175">
                          <a:solidFill>
                            <a:prstClr val="ltGray"/>
                          </a:solid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B05B23C3-3938-27E3-D435-3F7002A73AA4}"/>
                  </a:ext>
                </a:extLst>
              </p:cNvPr>
              <p:cNvPicPr>
                <a:picLocks noGrp="1" noRot="1" noChangeAspect="1" noMove="1" noResize="1" noEditPoints="1" noAdjustHandles="1" noChangeArrowheads="1" noChangeShapeType="1"/>
              </p:cNvPicPr>
              <p:nvPr/>
            </p:nvPicPr>
            <p:blipFill>
              <a:blip r:embed="rId9"/>
              <a:stretch>
                <a:fillRect/>
              </a:stretch>
            </p:blipFill>
            <p:spPr>
              <a:xfrm>
                <a:off x="9100458" y="4400551"/>
                <a:ext cx="1634836" cy="919595"/>
              </a:xfrm>
              <a:prstGeom prst="rect">
                <a:avLst/>
              </a:prstGeom>
              <a:ln w="3175">
                <a:solidFill>
                  <a:prstClr val="ltGray"/>
                </a:solidFill>
              </a:ln>
            </p:spPr>
          </p:pic>
        </mc:Fallback>
      </mc:AlternateContent>
    </p:spTree>
    <p:extLst>
      <p:ext uri="{BB962C8B-B14F-4D97-AF65-F5344CB8AC3E}">
        <p14:creationId xmlns:p14="http://schemas.microsoft.com/office/powerpoint/2010/main" val="5074747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9" name="Picture 31">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6"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7"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8" name="Picture 43">
            <a:extLst>
              <a:ext uri="{FF2B5EF4-FFF2-40B4-BE49-F238E27FC236}">
                <a16:creationId xmlns:a16="http://schemas.microsoft.com/office/drawing/2014/main" id="{F793411C-A1D8-450D-9561-24C75D6D73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9" name="Rectangle 45">
            <a:extLst>
              <a:ext uri="{FF2B5EF4-FFF2-40B4-BE49-F238E27FC236}">
                <a16:creationId xmlns:a16="http://schemas.microsoft.com/office/drawing/2014/main" id="{CD4E68FE-D0E7-4AC4-9D37-BC9A10E71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8" name="Freeform 5">
            <a:extLst>
              <a:ext uri="{FF2B5EF4-FFF2-40B4-BE49-F238E27FC236}">
                <a16:creationId xmlns:a16="http://schemas.microsoft.com/office/drawing/2014/main" id="{9F958711-6F0F-4DAF-B6D7-38676273C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10473" y="295101"/>
            <a:ext cx="3118502" cy="847615"/>
          </a:xfrm>
        </p:spPr>
        <p:txBody>
          <a:bodyPr vert="horz" lIns="91440" tIns="45720" rIns="91440" bIns="45720" rtlCol="0" anchor="b">
            <a:noAutofit/>
          </a:bodyPr>
          <a:lstStyle/>
          <a:p>
            <a:pPr algn="r"/>
            <a:r>
              <a:rPr lang="ro-RO" sz="5700" cap="none" dirty="0">
                <a:latin typeface="Tahoma" panose="020B0604030504040204" pitchFamily="34" charset="0"/>
                <a:ea typeface="Tahoma" panose="020B0604030504040204" pitchFamily="34" charset="0"/>
                <a:cs typeface="Tahoma" panose="020B0604030504040204" pitchFamily="34" charset="0"/>
              </a:rPr>
              <a:t>CRITICĂ</a:t>
            </a:r>
            <a:endParaRPr lang="en-US" sz="5700" cap="none" dirty="0">
              <a:latin typeface="Tahoma" panose="020B0604030504040204" pitchFamily="34" charset="0"/>
              <a:ea typeface="Tahoma" panose="020B0604030504040204" pitchFamily="34" charset="0"/>
              <a:cs typeface="Tahoma" panose="020B0604030504040204" pitchFamily="34" charset="0"/>
            </a:endParaRPr>
          </a:p>
        </p:txBody>
      </p:sp>
      <p:sp>
        <p:nvSpPr>
          <p:cNvPr id="50" name="Rectangle 49">
            <a:extLst>
              <a:ext uri="{FF2B5EF4-FFF2-40B4-BE49-F238E27FC236}">
                <a16:creationId xmlns:a16="http://schemas.microsoft.com/office/drawing/2014/main" id="{2D43839F-D746-4BD2-AF83-A2D59C171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2" name="Rectangle 51">
            <a:extLst>
              <a:ext uri="{FF2B5EF4-FFF2-40B4-BE49-F238E27FC236}">
                <a16:creationId xmlns:a16="http://schemas.microsoft.com/office/drawing/2014/main" id="{A022DB94-BA9F-403F-85B2-FD0A22CAD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37" y="5762147"/>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4" name="Rectangle 53">
            <a:extLst>
              <a:ext uri="{FF2B5EF4-FFF2-40B4-BE49-F238E27FC236}">
                <a16:creationId xmlns:a16="http://schemas.microsoft.com/office/drawing/2014/main" id="{1F0A5978-229F-41F1-B213-A2B43E442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Content Placeholder 4" descr="A sign on a wall&#10;&#10;Description automatically generated with medium confidence">
            <a:extLst>
              <a:ext uri="{FF2B5EF4-FFF2-40B4-BE49-F238E27FC236}">
                <a16:creationId xmlns:a16="http://schemas.microsoft.com/office/drawing/2014/main" id="{0460BB82-D206-CBEB-0E84-AB99342ED2B5}"/>
              </a:ext>
            </a:extLst>
          </p:cNvPr>
          <p:cNvPicPr>
            <a:picLocks noChangeAspect="1"/>
          </p:cNvPicPr>
          <p:nvPr/>
        </p:nvPicPr>
        <p:blipFill rotWithShape="1">
          <a:blip r:embed="rId4">
            <a:extLst>
              <a:ext uri="{28A0092B-C50C-407E-A947-70E740481C1C}">
                <a14:useLocalDpi xmlns:a14="http://schemas.microsoft.com/office/drawing/2010/main" val="0"/>
              </a:ext>
            </a:extLst>
          </a:blip>
          <a:srcRect t="4759" b="6450"/>
          <a:stretch/>
        </p:blipFill>
        <p:spPr>
          <a:xfrm rot="21600000">
            <a:off x="5321367" y="684680"/>
            <a:ext cx="6174771" cy="5482657"/>
          </a:xfrm>
          <a:prstGeom prst="rect">
            <a:avLst/>
          </a:prstGeom>
        </p:spPr>
      </p:pic>
      <p:sp>
        <p:nvSpPr>
          <p:cNvPr id="4" name="TextBox 3">
            <a:extLst>
              <a:ext uri="{FF2B5EF4-FFF2-40B4-BE49-F238E27FC236}">
                <a16:creationId xmlns:a16="http://schemas.microsoft.com/office/drawing/2014/main" id="{703D76E2-DD15-72D7-B45C-3229C7626A63}"/>
              </a:ext>
            </a:extLst>
          </p:cNvPr>
          <p:cNvSpPr txBox="1"/>
          <p:nvPr/>
        </p:nvSpPr>
        <p:spPr>
          <a:xfrm>
            <a:off x="0" y="1066258"/>
            <a:ext cx="4371975" cy="452944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Includeți utilizatorii.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Interferențe</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(fără suprapuneri)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între</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go-mode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thinking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(creație)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stop-mode</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thinking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(evaluare).</a:t>
            </a:r>
            <a:endParaRPr kumimoji="0" lang="en-US" sz="2400" b="0" i="0" u="none" strike="noStrike" kern="1200" cap="none" spc="0" normalizeH="0" baseline="0" noProof="0" dirty="0">
              <a:ln>
                <a:noFill/>
              </a:ln>
              <a:solidFill>
                <a:prstClr val="black"/>
              </a:solidFill>
              <a:effectLst/>
              <a:uLnTx/>
              <a:uFillTx/>
              <a:latin typeface="Impact" panose="020B080603090205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Critica: documentată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informed opinion</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și constructivă.</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Întrebări la obiect, legate de piramida necesităților umane și de caracteristicile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-ului (utilizabilitate, etc.) </a:t>
            </a:r>
            <a:endPar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9">
            <a:extLst>
              <a:ext uri="{FF2B5EF4-FFF2-40B4-BE49-F238E27FC236}">
                <a16:creationId xmlns:a16="http://schemas.microsoft.com/office/drawing/2014/main" id="{9CC45518-FE6E-6594-CA72-3AAEA50EBBC3}"/>
              </a:ext>
            </a:extLst>
          </p:cNvPr>
          <p:cNvSpPr>
            <a:spLocks noGrp="1"/>
          </p:cNvSpPr>
          <p:nvPr>
            <p:ph idx="1"/>
          </p:nvPr>
        </p:nvSpPr>
        <p:spPr>
          <a:xfrm>
            <a:off x="3443032" y="6132743"/>
            <a:ext cx="7886225" cy="1066971"/>
          </a:xfrm>
        </p:spPr>
        <p:txBody>
          <a:bodyPr vert="horz" lIns="91440" tIns="45720" rIns="91440" bIns="45720" rtlCol="0" anchor="t">
            <a:normAutofit/>
          </a:bodyPr>
          <a:lstStyle/>
          <a:p>
            <a:pPr marL="0" indent="0" algn="r">
              <a:lnSpc>
                <a:spcPct val="110000"/>
              </a:lnSpc>
              <a:buNone/>
            </a:pPr>
            <a:r>
              <a:rPr lang="ro-RO" sz="1300" cap="none" dirty="0">
                <a:latin typeface="Tahoma" panose="020B0604030504040204" pitchFamily="34" charset="0"/>
                <a:ea typeface="Tahoma" panose="020B0604030504040204" pitchFamily="34" charset="0"/>
                <a:cs typeface="Tahoma" panose="020B0604030504040204" pitchFamily="34" charset="0"/>
              </a:rPr>
              <a:t>S</a:t>
            </a:r>
            <a:r>
              <a:rPr lang="en-US" sz="1300" cap="none" dirty="0">
                <a:latin typeface="Tahoma" panose="020B0604030504040204" pitchFamily="34" charset="0"/>
                <a:ea typeface="Tahoma" panose="020B0604030504040204" pitchFamily="34" charset="0"/>
                <a:cs typeface="Tahoma" panose="020B0604030504040204" pitchFamily="34" charset="0"/>
              </a:rPr>
              <a:t>ursa: </a:t>
            </a:r>
            <a:r>
              <a:rPr lang="en-US" sz="1300" cap="none"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5"/>
              </a:rPr>
              <a:t>https://www.smashingmagazine.com/2016/08/running-a-ui-design-critiqu</a:t>
            </a:r>
            <a:r>
              <a:rPr lang="ro-RO" sz="1300" cap="none"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5"/>
              </a:rPr>
              <a:t>e/</a:t>
            </a:r>
            <a:r>
              <a:rPr lang="en-US" sz="1300" dirty="0">
                <a:solidFill>
                  <a:schemeClr val="bg1">
                    <a:lumMod val="50000"/>
                  </a:schemeClr>
                </a:solidFill>
              </a:rPr>
              <a:t> </a:t>
            </a:r>
          </a:p>
        </p:txBody>
      </p:sp>
    </p:spTree>
    <p:extLst>
      <p:ext uri="{BB962C8B-B14F-4D97-AF65-F5344CB8AC3E}">
        <p14:creationId xmlns:p14="http://schemas.microsoft.com/office/powerpoint/2010/main" val="1959321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459934" y="1304458"/>
            <a:ext cx="5778684" cy="2901781"/>
          </a:xfrm>
        </p:spPr>
        <p:txBody>
          <a:bodyPr vert="horz" lIns="91440" tIns="45720" rIns="91440" bIns="45720" rtlCol="0" anchor="b">
            <a:normAutofit fontScale="90000"/>
          </a:bodyPr>
          <a:lstStyle/>
          <a:p>
            <a:pPr lvl="0" algn="r"/>
            <a:r>
              <a:rPr lang="en-US" sz="8000" dirty="0">
                <a:latin typeface="Tahoma" panose="020B0604030504040204" pitchFamily="34" charset="0"/>
                <a:ea typeface="Tahoma" panose="020B0604030504040204" pitchFamily="34" charset="0"/>
                <a:cs typeface="Tahoma" panose="020B0604030504040204" pitchFamily="34" charset="0"/>
              </a:rPr>
              <a:t>4.2 </a:t>
            </a:r>
            <a:r>
              <a:rPr lang="en-US" sz="8000" i="1" dirty="0">
                <a:latin typeface="Tahoma" panose="020B0604030504040204" pitchFamily="34" charset="0"/>
                <a:ea typeface="Tahoma" panose="020B0604030504040204" pitchFamily="34" charset="0"/>
                <a:cs typeface="Tahoma" panose="020B0604030504040204" pitchFamily="34" charset="0"/>
              </a:rPr>
              <a:t>design </a:t>
            </a:r>
            <a:r>
              <a:rPr lang="en-US" sz="8000" dirty="0">
                <a:latin typeface="Tahoma" panose="020B0604030504040204" pitchFamily="34" charset="0"/>
                <a:ea typeface="Tahoma" panose="020B0604030504040204" pitchFamily="34" charset="0"/>
                <a:cs typeface="Tahoma" panose="020B0604030504040204" pitchFamily="34" charset="0"/>
              </a:rPr>
              <a:t>Conceptual</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spTree>
    <p:extLst>
      <p:ext uri="{BB962C8B-B14F-4D97-AF65-F5344CB8AC3E}">
        <p14:creationId xmlns:p14="http://schemas.microsoft.com/office/powerpoint/2010/main" val="3410392119"/>
      </p:ext>
    </p:extLst>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ro-RO" sz="4800" i="1" cap="none" dirty="0">
                <a:latin typeface="Tahoma" panose="020B0604030504040204" pitchFamily="34" charset="0"/>
                <a:ea typeface="Tahoma" panose="020B0604030504040204" pitchFamily="34" charset="0"/>
                <a:cs typeface="Tahoma" panose="020B0604030504040204" pitchFamily="34" charset="0"/>
              </a:rPr>
              <a:t>Design-</a:t>
            </a:r>
            <a:r>
              <a:rPr lang="ro-RO" sz="4800" cap="none" dirty="0">
                <a:latin typeface="Tahoma" panose="020B0604030504040204" pitchFamily="34" charset="0"/>
                <a:ea typeface="Tahoma" panose="020B0604030504040204" pitchFamily="34" charset="0"/>
                <a:cs typeface="Tahoma" panose="020B0604030504040204" pitchFamily="34" charset="0"/>
              </a:rPr>
              <a:t>ul</a:t>
            </a:r>
            <a:r>
              <a:rPr lang="ro-RO" sz="4800" i="1" cap="none" dirty="0">
                <a:latin typeface="Tahoma" panose="020B0604030504040204" pitchFamily="34" charset="0"/>
                <a:ea typeface="Tahoma" panose="020B0604030504040204" pitchFamily="34" charset="0"/>
                <a:cs typeface="Tahoma" panose="020B0604030504040204" pitchFamily="34" charset="0"/>
              </a:rPr>
              <a:t> </a:t>
            </a:r>
            <a:r>
              <a:rPr lang="ro-RO" sz="4800" cap="none" dirty="0">
                <a:latin typeface="Tahoma" panose="020B0604030504040204" pitchFamily="34" charset="0"/>
                <a:ea typeface="Tahoma" panose="020B0604030504040204" pitchFamily="34" charset="0"/>
                <a:cs typeface="Tahoma" panose="020B0604030504040204" pitchFamily="34" charset="0"/>
              </a:rPr>
              <a:t>conceptual</a:t>
            </a:r>
            <a:endParaRPr lang="en-GB" sz="48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5"/>
            <a:ext cx="10671797" cy="4474039"/>
          </a:xfrm>
        </p:spPr>
        <p:txBody>
          <a:bodyPr>
            <a:normAutofit fontScale="85000" lnSpcReduction="20000"/>
          </a:bodyPr>
          <a:lstStyle/>
          <a:p>
            <a:r>
              <a:rPr lang="ro-RO" cap="none" dirty="0">
                <a:latin typeface="Tahoma" panose="020B0604030504040204" pitchFamily="34" charset="0"/>
                <a:ea typeface="Tahoma" panose="020B0604030504040204" pitchFamily="34" charset="0"/>
                <a:cs typeface="Tahoma" panose="020B0604030504040204" pitchFamily="34" charset="0"/>
              </a:rPr>
              <a:t>Conceptualizare, legat de modele mentale. </a:t>
            </a:r>
          </a:p>
          <a:p>
            <a:r>
              <a:rPr lang="ro-RO" cap="none" dirty="0">
                <a:latin typeface="Tahoma" panose="020B0604030504040204" pitchFamily="34" charset="0"/>
                <a:ea typeface="Tahoma" panose="020B0604030504040204" pitchFamily="34" charset="0"/>
                <a:cs typeface="Tahoma" panose="020B0604030504040204" pitchFamily="34" charset="0"/>
              </a:rPr>
              <a:t>Un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conceptual bun conectează modelele mentale ale utilizatorilor (context de lucru, experiență anterioară, expertiză, modele mentale, etc.) cu cele ale </a:t>
            </a:r>
            <a:r>
              <a:rPr lang="ro-RO" i="1" cap="none" dirty="0">
                <a:latin typeface="Tahoma" panose="020B0604030504040204" pitchFamily="34" charset="0"/>
                <a:ea typeface="Tahoma" panose="020B0604030504040204" pitchFamily="34" charset="0"/>
                <a:cs typeface="Tahoma" panose="020B0604030504040204" pitchFamily="34" charset="0"/>
              </a:rPr>
              <a:t>designer-</a:t>
            </a:r>
            <a:r>
              <a:rPr lang="ro-RO" cap="none" dirty="0">
                <a:latin typeface="Tahoma" panose="020B0604030504040204" pitchFamily="34" charset="0"/>
                <a:ea typeface="Tahoma" panose="020B0604030504040204" pitchFamily="34" charset="0"/>
                <a:cs typeface="Tahoma" panose="020B0604030504040204" pitchFamily="34" charset="0"/>
              </a:rPr>
              <a:t>ului (idei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 metafore, etc.). </a:t>
            </a:r>
            <a:r>
              <a:rPr lang="en-GB" i="1" cap="none" dirty="0">
                <a:latin typeface="Tahoma" panose="020B0604030504040204" pitchFamily="34" charset="0"/>
                <a:ea typeface="Tahoma" panose="020B0604030504040204" pitchFamily="34" charset="0"/>
                <a:cs typeface="Tahoma" panose="020B0604030504040204" pitchFamily="34" charset="0"/>
              </a:rPr>
              <a:t>“W</a:t>
            </a:r>
            <a:r>
              <a:rPr lang="ro-RO" i="1" cap="none" dirty="0">
                <a:latin typeface="Tahoma" panose="020B0604030504040204" pitchFamily="34" charset="0"/>
                <a:ea typeface="Tahoma" panose="020B0604030504040204" pitchFamily="34" charset="0"/>
                <a:cs typeface="Tahoma" panose="020B0604030504040204" pitchFamily="34" charset="0"/>
              </a:rPr>
              <a:t>hat people want is usable devices, which translates into understandable ones</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cap="none" dirty="0">
                <a:latin typeface="Tahoma" panose="020B0604030504040204" pitchFamily="34" charset="0"/>
                <a:ea typeface="Tahoma" panose="020B0604030504040204" pitchFamily="34" charset="0"/>
                <a:cs typeface="Tahoma" panose="020B0604030504040204" pitchFamily="34" charset="0"/>
              </a:rPr>
              <a:t>(D. Norman, 2008).</a:t>
            </a:r>
          </a:p>
          <a:p>
            <a:r>
              <a:rPr lang="ro-RO" cap="none" dirty="0">
                <a:latin typeface="Tahoma" panose="020B0604030504040204" pitchFamily="34" charset="0"/>
                <a:ea typeface="Tahoma" panose="020B0604030504040204" pitchFamily="34" charset="0"/>
                <a:cs typeface="Tahoma" panose="020B0604030504040204" pitchFamily="34" charset="0"/>
              </a:rPr>
              <a:t>Ar trebui ca etapa de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conceptual să aibă loc cât mai la începutul etapei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Oferă o viziune despre</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ce este sistemul</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cum este organizat</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ce și cum funcționează.</a:t>
            </a:r>
          </a:p>
          <a:p>
            <a:r>
              <a:rPr lang="ro-RO" cap="none" dirty="0">
                <a:latin typeface="Tahoma" panose="020B0604030504040204" pitchFamily="34" charset="0"/>
                <a:ea typeface="Tahoma" panose="020B0604030504040204" pitchFamily="34" charset="0"/>
                <a:cs typeface="Tahoma" panose="020B0604030504040204" pitchFamily="34" charset="0"/>
              </a:rPr>
              <a:t>Se pornește la drum cu teorii imperfecte.Se bazează pe expertiză și experiențe anterioare.</a:t>
            </a:r>
            <a:endParaRPr lang="en-GB" cap="none" dirty="0">
              <a:latin typeface="Tahoma" panose="020B0604030504040204" pitchFamily="34" charset="0"/>
              <a:ea typeface="Tahoma" panose="020B0604030504040204" pitchFamily="34" charset="0"/>
              <a:cs typeface="Tahoma" panose="020B0604030504040204" pitchFamily="34" charset="0"/>
            </a:endParaRPr>
          </a:p>
          <a:p>
            <a:r>
              <a:rPr lang="en-GB" cap="none" dirty="0" err="1">
                <a:latin typeface="Tahoma" panose="020B0604030504040204" pitchFamily="34" charset="0"/>
                <a:ea typeface="Tahoma" panose="020B0604030504040204" pitchFamily="34" charset="0"/>
                <a:cs typeface="Tahoma" panose="020B0604030504040204" pitchFamily="34" charset="0"/>
              </a:rPr>
              <a:t>Valorificate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tipare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i="1" cap="none" dirty="0">
                <a:latin typeface="Tahoma" panose="020B0604030504040204" pitchFamily="34" charset="0"/>
                <a:ea typeface="Tahoma" panose="020B0604030504040204" pitchFamily="34" charset="0"/>
                <a:cs typeface="Tahoma" panose="020B0604030504040204" pitchFamily="34" charset="0"/>
              </a:rPr>
              <a:t>patterns</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rolurile</a:t>
            </a:r>
            <a:r>
              <a:rPr lang="en-GB" cap="none" dirty="0">
                <a:latin typeface="Tahoma" panose="020B0604030504040204" pitchFamily="34" charset="0"/>
                <a:ea typeface="Tahoma" panose="020B0604030504040204" pitchFamily="34" charset="0"/>
                <a:cs typeface="Tahoma" panose="020B0604030504040204" pitchFamily="34" charset="0"/>
              </a:rPr>
              <a:t> de </a:t>
            </a:r>
            <a:r>
              <a:rPr lang="en-GB" cap="none" dirty="0" err="1">
                <a:latin typeface="Tahoma" panose="020B0604030504040204" pitchFamily="34" charset="0"/>
                <a:ea typeface="Tahoma" panose="020B0604030504040204" pitchFamily="34" charset="0"/>
                <a:cs typeface="Tahoma" panose="020B0604030504040204" pitchFamily="34" charset="0"/>
              </a:rPr>
              <a:t>lucru</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utilizate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metafore</a:t>
            </a:r>
            <a:r>
              <a:rPr lang="en-GB" cap="none" dirty="0">
                <a:latin typeface="Tahoma" panose="020B0604030504040204" pitchFamily="34" charset="0"/>
                <a:ea typeface="Tahoma" panose="020B0604030504040204" pitchFamily="34" charset="0"/>
                <a:cs typeface="Tahoma" panose="020B0604030504040204" pitchFamily="34" charset="0"/>
              </a:rPr>
              <a:t> (e.g. </a:t>
            </a:r>
            <a:r>
              <a:rPr lang="en-GB" i="1" cap="none"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Desktop</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cap="none"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pictograme</a:t>
            </a:r>
            <a:r>
              <a:rPr lang="en-GB"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Este necesar la fiecare nivel al piramidei necesităților umane (cum fun</a:t>
            </a:r>
            <a:r>
              <a:rPr lang="en-GB" cap="none" dirty="0">
                <a:latin typeface="Tahoma" panose="020B0604030504040204" pitchFamily="34" charset="0"/>
                <a:ea typeface="Tahoma" panose="020B0604030504040204" pitchFamily="34" charset="0"/>
                <a:cs typeface="Tahoma" panose="020B0604030504040204" pitchFamily="34" charset="0"/>
              </a:rPr>
              <a:t>c</a:t>
            </a:r>
            <a:r>
              <a:rPr lang="ro-RO" cap="none" dirty="0">
                <a:latin typeface="Tahoma" panose="020B0604030504040204" pitchFamily="34" charset="0"/>
                <a:ea typeface="Tahoma" panose="020B0604030504040204" pitchFamily="34" charset="0"/>
                <a:cs typeface="Tahoma" panose="020B0604030504040204" pitchFamily="34" charset="0"/>
              </a:rPr>
              <a:t>ționează în contextul de lucru / cum este manevrat / transmiterea unui impact emoțional).</a:t>
            </a:r>
            <a:endParaRPr lang="en-GB" cap="none"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8C30E1B-F1E1-FF71-D05C-B28E2DF75A63}"/>
                  </a:ext>
                </a:extLst>
              </p:cNvPr>
              <p:cNvGraphicFramePr>
                <a:graphicFrameLocks noChangeAspect="1"/>
              </p:cNvGraphicFramePr>
              <p:nvPr/>
            </p:nvGraphicFramePr>
            <p:xfrm>
              <a:off x="5116945" y="1077016"/>
              <a:ext cx="979055" cy="550718"/>
            </p:xfrm>
            <a:graphic>
              <a:graphicData uri="http://schemas.microsoft.com/office/powerpoint/2016/slidezoom">
                <pslz:sldZm>
                  <pslz:sldZmObj sldId="404" cId="4253500481">
                    <pslz:zmPr id="{76BD2955-6F66-448C-88A7-38FE5B4E585F}" returnToParent="0" transitionDur="1000">
                      <p166:blipFill xmlns:p166="http://schemas.microsoft.com/office/powerpoint/2016/6/main">
                        <a:blip r:embed="rId4"/>
                        <a:stretch>
                          <a:fillRect/>
                        </a:stretch>
                      </p166:blipFill>
                      <p166:spPr xmlns:p166="http://schemas.microsoft.com/office/powerpoint/2016/6/main">
                        <a:xfrm>
                          <a:off x="0" y="0"/>
                          <a:ext cx="979055" cy="550718"/>
                        </a:xfrm>
                        <a:prstGeom prst="rect">
                          <a:avLst/>
                        </a:prstGeom>
                        <a:ln w="3175">
                          <a:solidFill>
                            <a:prstClr val="ltGray"/>
                          </a:solid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28C30E1B-F1E1-FF71-D05C-B28E2DF75A63}"/>
                  </a:ext>
                </a:extLst>
              </p:cNvPr>
              <p:cNvPicPr>
                <a:picLocks noGrp="1" noRot="1" noChangeAspect="1" noMove="1" noResize="1" noEditPoints="1" noAdjustHandles="1" noChangeArrowheads="1" noChangeShapeType="1"/>
              </p:cNvPicPr>
              <p:nvPr/>
            </p:nvPicPr>
            <p:blipFill>
              <a:blip r:embed="rId6"/>
              <a:stretch>
                <a:fillRect/>
              </a:stretch>
            </p:blipFill>
            <p:spPr>
              <a:xfrm>
                <a:off x="5116945" y="1077016"/>
                <a:ext cx="979055" cy="550718"/>
              </a:xfrm>
              <a:prstGeom prst="rect">
                <a:avLst/>
              </a:prstGeom>
              <a:ln w="3175">
                <a:solidFill>
                  <a:prstClr val="ltGray"/>
                </a:solidFill>
              </a:ln>
            </p:spPr>
          </p:pic>
        </mc:Fallback>
      </mc:AlternateContent>
    </p:spTree>
    <p:extLst>
      <p:ext uri="{BB962C8B-B14F-4D97-AF65-F5344CB8AC3E}">
        <p14:creationId xmlns:p14="http://schemas.microsoft.com/office/powerpoint/2010/main" val="251616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2A6FEF-3791-67F4-791C-8AF6C733B7A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4" name="Rectangle 23">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25" name="Rectangle 24">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9544A7E1-A16B-7012-B27D-D5300A17E7A1}"/>
              </a:ext>
            </a:extLst>
          </p:cNvPr>
          <p:cNvSpPr>
            <a:spLocks noGrp="1"/>
          </p:cNvSpPr>
          <p:nvPr>
            <p:ph type="title"/>
          </p:nvPr>
        </p:nvSpPr>
        <p:spPr>
          <a:xfrm>
            <a:off x="1069848" y="4590661"/>
            <a:ext cx="10210862" cy="1065690"/>
          </a:xfrm>
        </p:spPr>
        <p:txBody>
          <a:bodyPr vert="horz" lIns="91440" tIns="45720" rIns="91440" bIns="45720" rtlCol="0" anchor="b">
            <a:normAutofit fontScale="90000"/>
          </a:bodyPr>
          <a:lstStyle/>
          <a:p>
            <a:r>
              <a:rPr lang="en-US" sz="5900" spc="-100" dirty="0" err="1"/>
              <a:t>Nevoia</a:t>
            </a:r>
            <a:r>
              <a:rPr lang="en-US" sz="5900" spc="-100" dirty="0"/>
              <a:t> de </a:t>
            </a:r>
            <a:r>
              <a:rPr lang="en-US" sz="5900" i="1" spc="-100" dirty="0"/>
              <a:t>design</a:t>
            </a:r>
            <a:r>
              <a:rPr lang="en-US" sz="5900" spc="-100" dirty="0"/>
              <a:t> </a:t>
            </a:r>
            <a:r>
              <a:rPr lang="en-US" sz="5900" spc="-100" dirty="0" err="1"/>
              <a:t>adecvat</a:t>
            </a:r>
            <a:r>
              <a:rPr lang="en-US" sz="5900" spc="-100" dirty="0"/>
              <a:t> </a:t>
            </a:r>
            <a:br>
              <a:rPr lang="en-US" sz="5900" spc="-100" dirty="0"/>
            </a:br>
            <a:r>
              <a:rPr lang="en-US" sz="2000" spc="-100" dirty="0" err="1"/>
              <a:t>Sursa</a:t>
            </a:r>
            <a:r>
              <a:rPr lang="en-US" sz="2000" spc="-100" dirty="0"/>
              <a:t>: </a:t>
            </a:r>
            <a:r>
              <a:rPr lang="en-US" sz="2000" spc="-100" dirty="0">
                <a:solidFill>
                  <a:srgbClr val="0070C0"/>
                </a:solidFill>
                <a:hlinkClick r:id="rId2">
                  <a:extLst>
                    <a:ext uri="{A12FA001-AC4F-418D-AE19-62706E023703}">
                      <ahyp:hlinkClr xmlns:ahyp="http://schemas.microsoft.com/office/drawing/2018/hyperlinkcolor" val="tx"/>
                    </a:ext>
                  </a:extLst>
                </a:hlinkClick>
              </a:rPr>
              <a:t>https://www.demilked.com/bad-designs-architecture/</a:t>
            </a:r>
            <a:r>
              <a:rPr lang="en-US" sz="2000" spc="-100" dirty="0">
                <a:solidFill>
                  <a:srgbClr val="0070C0"/>
                </a:solidFill>
              </a:rPr>
              <a:t> </a:t>
            </a:r>
          </a:p>
        </p:txBody>
      </p:sp>
      <p:pic>
        <p:nvPicPr>
          <p:cNvPr id="7" name="Content Placeholder 6">
            <a:extLst>
              <a:ext uri="{FF2B5EF4-FFF2-40B4-BE49-F238E27FC236}">
                <a16:creationId xmlns:a16="http://schemas.microsoft.com/office/drawing/2014/main" id="{6912743A-A61A-38F5-0FA9-D2F5A2389747}"/>
              </a:ext>
            </a:extLst>
          </p:cNvPr>
          <p:cNvPicPr>
            <a:picLocks noGrp="1" noChangeAspect="1"/>
          </p:cNvPicPr>
          <p:nvPr>
            <p:ph idx="1"/>
          </p:nvPr>
        </p:nvPicPr>
        <p:blipFill>
          <a:blip r:embed="rId3"/>
          <a:stretch>
            <a:fillRect/>
          </a:stretch>
        </p:blipFill>
        <p:spPr>
          <a:xfrm>
            <a:off x="1063691" y="682312"/>
            <a:ext cx="4789994" cy="3161395"/>
          </a:xfrm>
          <a:prstGeom prst="rect">
            <a:avLst/>
          </a:prstGeom>
        </p:spPr>
      </p:pic>
      <p:pic>
        <p:nvPicPr>
          <p:cNvPr id="5" name="Content Placeholder 4">
            <a:extLst>
              <a:ext uri="{FF2B5EF4-FFF2-40B4-BE49-F238E27FC236}">
                <a16:creationId xmlns:a16="http://schemas.microsoft.com/office/drawing/2014/main" id="{FD17CCF8-BEA1-20F3-5306-1B4F3E6B08A9}"/>
              </a:ext>
            </a:extLst>
          </p:cNvPr>
          <p:cNvPicPr>
            <a:picLocks noChangeAspect="1"/>
          </p:cNvPicPr>
          <p:nvPr/>
        </p:nvPicPr>
        <p:blipFill rotWithShape="1">
          <a:blip r:embed="rId4"/>
          <a:srcRect l="13477" r="18494" b="-3"/>
          <a:stretch/>
        </p:blipFill>
        <p:spPr>
          <a:xfrm>
            <a:off x="8436404" y="548918"/>
            <a:ext cx="2413503" cy="3556755"/>
          </a:xfrm>
          <a:prstGeom prst="rect">
            <a:avLst/>
          </a:prstGeom>
        </p:spPr>
      </p:pic>
    </p:spTree>
    <p:extLst>
      <p:ext uri="{BB962C8B-B14F-4D97-AF65-F5344CB8AC3E}">
        <p14:creationId xmlns:p14="http://schemas.microsoft.com/office/powerpoint/2010/main" val="422404351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Modele mentale</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23" name="Freeform: Shape 22">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428625"/>
            <a:ext cx="6526045" cy="5991225"/>
          </a:xfrm>
        </p:spPr>
        <p:txBody>
          <a:bodyPr anchor="ctr">
            <a:normAutofit/>
          </a:bodyPr>
          <a:lstStyle/>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Descriere/explicație a procesului de gândire a unei pesoane referitoare la modul în care un sistem funcționează.</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Rolul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este să realizeze un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conceptual care să transmită un model conceptual corect utilizatorilor (perspective diferite!)</a:t>
            </a:r>
          </a:p>
          <a:p>
            <a:pPr>
              <a:lnSpc>
                <a:spcPct val="110000"/>
              </a:lnSpc>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10000"/>
              </a:lnSpc>
              <a:buNone/>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lnSpc>
                <a:spcPct val="110000"/>
              </a:lnSpc>
            </a:pP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 conceptual are rolul de a realiza o corespondență/conexiune/mapare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mapping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între modelul mental al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și modelul mental al utilizatorului.</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Modelele mentale sunt legate de context.</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193E2F1-4013-492F-0E89-4364E90E64DA}"/>
                  </a:ext>
                </a:extLst>
              </p:cNvPr>
              <p:cNvGraphicFramePr>
                <a:graphicFrameLocks noChangeAspect="1"/>
              </p:cNvGraphicFramePr>
              <p:nvPr/>
            </p:nvGraphicFramePr>
            <p:xfrm>
              <a:off x="6581384" y="3156523"/>
              <a:ext cx="1712839" cy="963472"/>
            </p:xfrm>
            <a:graphic>
              <a:graphicData uri="http://schemas.microsoft.com/office/powerpoint/2016/slidezoom">
                <pslz:sldZm>
                  <pslz:sldZmObj sldId="405" cId="341797033">
                    <pslz:zmPr id="{05D45B41-4397-442F-B4D3-6F5A06566160}" returnToParent="0" transitionDur="1000">
                      <p166:blipFill xmlns:p166="http://schemas.microsoft.com/office/powerpoint/2016/6/main">
                        <a:blip r:embed="rId3"/>
                        <a:stretch>
                          <a:fillRect/>
                        </a:stretch>
                      </p166:blipFill>
                      <p166:spPr xmlns:p166="http://schemas.microsoft.com/office/powerpoint/2016/6/main">
                        <a:xfrm>
                          <a:off x="0" y="0"/>
                          <a:ext cx="1712839" cy="963472"/>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4193E2F1-4013-492F-0E89-4364E90E64DA}"/>
                  </a:ext>
                </a:extLst>
              </p:cNvPr>
              <p:cNvPicPr>
                <a:picLocks noGrp="1" noRot="1" noChangeAspect="1" noMove="1" noResize="1" noEditPoints="1" noAdjustHandles="1" noChangeArrowheads="1" noChangeShapeType="1"/>
              </p:cNvPicPr>
              <p:nvPr/>
            </p:nvPicPr>
            <p:blipFill>
              <a:blip r:embed="rId5"/>
              <a:stretch>
                <a:fillRect/>
              </a:stretch>
            </p:blipFill>
            <p:spPr>
              <a:xfrm>
                <a:off x="6581384" y="3156523"/>
                <a:ext cx="1712839" cy="963472"/>
              </a:xfrm>
              <a:prstGeom prst="rect">
                <a:avLst/>
              </a:prstGeom>
              <a:ln w="3175">
                <a:solidFill>
                  <a:prstClr val="ltGray"/>
                </a:solidFill>
              </a:ln>
            </p:spPr>
          </p:pic>
        </mc:Fallback>
      </mc:AlternateContent>
    </p:spTree>
    <p:extLst>
      <p:ext uri="{BB962C8B-B14F-4D97-AF65-F5344CB8AC3E}">
        <p14:creationId xmlns:p14="http://schemas.microsoft.com/office/powerpoint/2010/main" val="42535004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54A9FDF-16C1-3F5D-9148-0B128278AD6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2012" y="1917263"/>
            <a:ext cx="6177951" cy="3351815"/>
          </a:xfrm>
        </p:spPr>
      </p:pic>
      <p:pic>
        <p:nvPicPr>
          <p:cNvPr id="8" name="Content Placeholder 7" descr="A diagram of a social needs&#10;&#10;Description automatically generated with medium confidence">
            <a:extLst>
              <a:ext uri="{FF2B5EF4-FFF2-40B4-BE49-F238E27FC236}">
                <a16:creationId xmlns:a16="http://schemas.microsoft.com/office/drawing/2014/main" id="{03403D51-435C-2E99-2CFF-DBA66F65B0FB}"/>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019636" y="1925010"/>
            <a:ext cx="4459047" cy="3344286"/>
          </a:xfrm>
        </p:spPr>
      </p:pic>
      <p:sp>
        <p:nvSpPr>
          <p:cNvPr id="9" name="TextBox 8">
            <a:extLst>
              <a:ext uri="{FF2B5EF4-FFF2-40B4-BE49-F238E27FC236}">
                <a16:creationId xmlns:a16="http://schemas.microsoft.com/office/drawing/2014/main" id="{C50A77A2-56B1-AF6C-227F-0DA67DEEA4D6}"/>
              </a:ext>
            </a:extLst>
          </p:cNvPr>
          <p:cNvSpPr txBox="1"/>
          <p:nvPr/>
        </p:nvSpPr>
        <p:spPr>
          <a:xfrm>
            <a:off x="819150" y="466725"/>
            <a:ext cx="8848725"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4400" b="0" i="0" u="none" strike="noStrike" kern="1200" cap="none" spc="0" normalizeH="0" baseline="0" noProof="0" dirty="0">
                <a:ln>
                  <a:noFill/>
                </a:ln>
                <a:solidFill>
                  <a:srgbClr val="B80E0F">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Despre modele mentale </a:t>
            </a:r>
            <a:r>
              <a:rPr kumimoji="0" lang="ro-RO" sz="4400" b="0" i="0" u="none" strike="noStrike" kern="1200" cap="none" spc="0" normalizeH="0" baseline="0" noProof="0" dirty="0">
                <a:ln>
                  <a:noFill/>
                </a:ln>
                <a:solidFill>
                  <a:srgbClr val="B80E0F">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endParaRPr kumimoji="0" lang="en-GB" sz="4400" b="0" i="0" u="none" strike="noStrike" kern="1200" cap="none" spc="0" normalizeH="0" baseline="0" noProof="0" dirty="0">
              <a:ln>
                <a:noFill/>
              </a:ln>
              <a:solidFill>
                <a:srgbClr val="B80E0F">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797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58092" y="78366"/>
            <a:ext cx="11155218" cy="1206838"/>
          </a:xfrm>
        </p:spPr>
        <p:txBody>
          <a:bodyPr>
            <a:normAutofit/>
          </a:bodyPr>
          <a:lstStyle/>
          <a:p>
            <a:r>
              <a:rPr kumimoji="0" lang="en-US"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Ideație</a:t>
            </a:r>
            <a:r>
              <a:rPr kumimoji="0" lang="ro-RO" sz="48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5400" b="0" i="1" u="none" strike="noStrike" kern="1200" cap="all"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4000" b="0" i="1" u="none" strike="noStrike" kern="1200" cap="none" spc="0" normalizeH="0" baseline="0" noProof="0" dirty="0">
                <a:ln>
                  <a:noFill/>
                </a:ln>
                <a:solidFill>
                  <a:srgbClr val="B80E0F"/>
                </a:solidFill>
                <a:effectLst/>
                <a:uLnTx/>
                <a:uFillTx/>
                <a:latin typeface="Tahoma" panose="020B0604030504040204" pitchFamily="34" charset="0"/>
                <a:ea typeface="Tahoma" panose="020B0604030504040204" pitchFamily="34" charset="0"/>
                <a:cs typeface="Tahoma" panose="020B0604030504040204" pitchFamily="34" charset="0"/>
              </a:rPr>
              <a:t>elemente </a:t>
            </a:r>
            <a:r>
              <a:rPr lang="ro-RO" sz="4000" i="1" cap="none" dirty="0">
                <a:solidFill>
                  <a:srgbClr val="B80E0F"/>
                </a:solidFill>
                <a:latin typeface="Tahoma" panose="020B0604030504040204" pitchFamily="34" charset="0"/>
                <a:ea typeface="Tahoma" panose="020B0604030504040204" pitchFamily="34" charset="0"/>
                <a:cs typeface="Tahoma" panose="020B0604030504040204" pitchFamily="34" charset="0"/>
              </a:rPr>
              <a:t>cu rol informativ</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562842" y="2105891"/>
            <a:ext cx="7869958" cy="4322618"/>
          </a:xfrm>
        </p:spPr>
        <p:txBody>
          <a:bodyPr anchor="t">
            <a:normAutofit lnSpcReduction="10000"/>
          </a:bodyPr>
          <a:lstStyle/>
          <a:p>
            <a:pPr marL="0" indent="0">
              <a:lnSpc>
                <a:spcPct val="110000"/>
              </a:lnSpc>
              <a:buNone/>
            </a:pPr>
            <a:r>
              <a:rPr lang="ro-RO" sz="3000" cap="none"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Pot fi utilizate personaje (user personas)</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Cum pot interacționa anumite </a:t>
            </a:r>
            <a:r>
              <a:rPr lang="ro-RO" i="1" cap="none" dirty="0">
                <a:latin typeface="Tahoma" panose="020B0604030504040204" pitchFamily="34" charset="0"/>
                <a:ea typeface="Tahoma" panose="020B0604030504040204" pitchFamily="34" charset="0"/>
                <a:cs typeface="Tahoma" panose="020B0604030504040204" pitchFamily="34" charset="0"/>
              </a:rPr>
              <a:t>user personas</a:t>
            </a:r>
            <a:r>
              <a:rPr lang="ro-RO" cap="none" dirty="0">
                <a:latin typeface="Tahoma" panose="020B0604030504040204" pitchFamily="34" charset="0"/>
                <a:ea typeface="Tahoma" panose="020B0604030504040204" pitchFamily="34" charset="0"/>
                <a:cs typeface="Tahoma" panose="020B0604030504040204" pitchFamily="34" charset="0"/>
              </a:rPr>
              <a:t> (cu nevoi / așteptări specifice, dar au nume, personalitate, cât mai </a:t>
            </a:r>
            <a:r>
              <a:rPr lang="en-GB" cap="none" dirty="0">
                <a:latin typeface="Tahoma" panose="020B0604030504040204" pitchFamily="34" charset="0"/>
                <a:ea typeface="Tahoma" panose="020B0604030504040204" pitchFamily="34" charset="0"/>
                <a:cs typeface="Tahoma" panose="020B0604030504040204" pitchFamily="34" charset="0"/>
              </a:rPr>
              <a:t>“</a:t>
            </a:r>
            <a:r>
              <a:rPr lang="en-GB" cap="none" dirty="0" err="1">
                <a:latin typeface="Tahoma" panose="020B0604030504040204" pitchFamily="34" charset="0"/>
                <a:ea typeface="Tahoma" panose="020B0604030504040204" pitchFamily="34" charset="0"/>
                <a:cs typeface="Tahoma" panose="020B0604030504040204" pitchFamily="34" charset="0"/>
              </a:rPr>
              <a:t>reale</a:t>
            </a:r>
            <a:r>
              <a:rPr lang="en-GB" cap="none" dirty="0">
                <a:latin typeface="Tahoma" panose="020B0604030504040204" pitchFamily="34" charset="0"/>
                <a:ea typeface="Tahoma" panose="020B0604030504040204" pitchFamily="34" charset="0"/>
                <a:cs typeface="Tahoma" panose="020B0604030504040204" pitchFamily="34" charset="0"/>
              </a:rPr>
              <a:t>”</a:t>
            </a:r>
            <a:r>
              <a:rPr lang="ro-RO" cap="none" dirty="0">
                <a:latin typeface="Tahoma" panose="020B0604030504040204" pitchFamily="34" charset="0"/>
                <a:ea typeface="Tahoma" panose="020B0604030504040204" pitchFamily="34" charset="0"/>
                <a:cs typeface="Tahoma" panose="020B0604030504040204" pitchFamily="34" charset="0"/>
              </a:rPr>
              <a:t>) cu sistemul/produsul? În general: pot fi utilizate pentru domenii fără mari constrângeri și cu un spectru larg. </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Referință: </a:t>
            </a:r>
            <a:r>
              <a:rPr lang="ro-RO" cap="none" dirty="0">
                <a:latin typeface="Tahoma" panose="020B0604030504040204" pitchFamily="34" charset="0"/>
                <a:ea typeface="Tahoma" panose="020B0604030504040204" pitchFamily="34" charset="0"/>
                <a:cs typeface="Tahoma" panose="020B0604030504040204" pitchFamily="34" charset="0"/>
                <a:hlinkClick r:id="rId3"/>
              </a:rPr>
              <a:t>Quintana et al., 2017</a:t>
            </a:r>
            <a:endParaRPr lang="ro-RO" cap="none" dirty="0">
              <a:latin typeface="Tahoma" panose="020B0604030504040204" pitchFamily="34" charset="0"/>
              <a:ea typeface="Tahoma" panose="020B0604030504040204" pitchFamily="34" charset="0"/>
              <a:cs typeface="Tahoma" panose="020B0604030504040204" pitchFamily="34" charset="0"/>
            </a:endParaRP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Exemplu: pentru o aplicație de tip calendar, pentru un site al unui club sportiv, pentru un site al unui centru de pensii.</a:t>
            </a:r>
          </a:p>
          <a:p>
            <a:pPr>
              <a:lnSpc>
                <a:spcPct val="110000"/>
              </a:lnSpc>
            </a:pPr>
            <a:r>
              <a:rPr lang="ro-RO" cap="none" dirty="0">
                <a:latin typeface="Tahoma" panose="020B0604030504040204" pitchFamily="34" charset="0"/>
                <a:ea typeface="Tahoma" panose="020B0604030504040204" pitchFamily="34" charset="0"/>
                <a:cs typeface="Tahoma" panose="020B0604030504040204" pitchFamily="34" charset="0"/>
              </a:rPr>
              <a:t>Se poate alege </a:t>
            </a:r>
            <a:r>
              <a:rPr lang="ro-RO" i="1" cap="none" dirty="0">
                <a:latin typeface="Tahoma" panose="020B0604030504040204" pitchFamily="34" charset="0"/>
                <a:ea typeface="Tahoma" panose="020B0604030504040204" pitchFamily="34" charset="0"/>
                <a:cs typeface="Tahoma" panose="020B0604030504040204" pitchFamily="34" charset="0"/>
              </a:rPr>
              <a:t>primary persona</a:t>
            </a:r>
            <a:r>
              <a:rPr lang="ro-RO"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Idee fundamentală: se dezvoltă o soluție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 care să fie cât mai acceptabilă pentru diversele categorii de </a:t>
            </a:r>
            <a:r>
              <a:rPr lang="ro-RO" i="1" cap="none" dirty="0">
                <a:latin typeface="Tahoma" panose="020B0604030504040204" pitchFamily="34" charset="0"/>
                <a:ea typeface="Tahoma" panose="020B0604030504040204" pitchFamily="34" charset="0"/>
                <a:cs typeface="Tahoma" panose="020B0604030504040204" pitchFamily="34" charset="0"/>
              </a:rPr>
              <a:t>user personas</a:t>
            </a:r>
            <a:r>
              <a:rPr lang="ro-RO" cap="none" dirty="0">
                <a:latin typeface="Tahoma" panose="020B0604030504040204" pitchFamily="34" charset="0"/>
                <a:ea typeface="Tahoma" panose="020B0604030504040204" pitchFamily="34" charset="0"/>
                <a:cs typeface="Tahoma" panose="020B0604030504040204" pitchFamily="34" charset="0"/>
              </a:rPr>
              <a:t> .</a:t>
            </a:r>
          </a:p>
        </p:txBody>
      </p:sp>
      <p:pic>
        <p:nvPicPr>
          <p:cNvPr id="4" name="Picture 3">
            <a:extLst>
              <a:ext uri="{FF2B5EF4-FFF2-40B4-BE49-F238E27FC236}">
                <a16:creationId xmlns:a16="http://schemas.microsoft.com/office/drawing/2014/main" id="{03561597-4B74-7E8B-82D8-0C0BA8245455}"/>
              </a:ext>
            </a:extLst>
          </p:cNvPr>
          <p:cNvPicPr>
            <a:picLocks noChangeAspect="1"/>
          </p:cNvPicPr>
          <p:nvPr/>
        </p:nvPicPr>
        <p:blipFill>
          <a:blip r:embed="rId4"/>
          <a:stretch>
            <a:fillRect/>
          </a:stretch>
        </p:blipFill>
        <p:spPr>
          <a:xfrm>
            <a:off x="9748487" y="2943346"/>
            <a:ext cx="2064823" cy="1367945"/>
          </a:xfrm>
          <a:prstGeom prst="rect">
            <a:avLst/>
          </a:prstGeom>
        </p:spPr>
      </p:pic>
      <p:sp>
        <p:nvSpPr>
          <p:cNvPr id="6" name="TextBox 5">
            <a:extLst>
              <a:ext uri="{FF2B5EF4-FFF2-40B4-BE49-F238E27FC236}">
                <a16:creationId xmlns:a16="http://schemas.microsoft.com/office/drawing/2014/main" id="{37BA4DC0-7A1B-2324-FCE2-A4BF9BBF5E98}"/>
              </a:ext>
            </a:extLst>
          </p:cNvPr>
          <p:cNvSpPr txBox="1"/>
          <p:nvPr/>
        </p:nvSpPr>
        <p:spPr>
          <a:xfrm>
            <a:off x="8303492" y="4085494"/>
            <a:ext cx="4154631" cy="400110"/>
          </a:xfrm>
          <a:prstGeom prst="rect">
            <a:avLst/>
          </a:prstGeom>
          <a:noFill/>
        </p:spPr>
        <p:txBody>
          <a:bodyPr wrap="square">
            <a:spAutoFit/>
          </a:bodyPr>
          <a:lstStyle/>
          <a:p>
            <a:pPr marL="0" indent="0">
              <a:buNone/>
            </a:pPr>
            <a:r>
              <a:rPr lang="ro-RO" sz="1000" cap="none" dirty="0">
                <a:latin typeface="Tahoma" panose="020B0604030504040204" pitchFamily="34" charset="0"/>
                <a:ea typeface="Tahoma" panose="020B0604030504040204" pitchFamily="34" charset="0"/>
                <a:cs typeface="Tahoma" panose="020B0604030504040204" pitchFamily="34" charset="0"/>
              </a:rPr>
              <a:t>Sursa: </a:t>
            </a:r>
            <a:r>
              <a:rPr lang="ro-RO" sz="1000" cap="none" dirty="0">
                <a:latin typeface="Tahoma" panose="020B0604030504040204" pitchFamily="34" charset="0"/>
                <a:ea typeface="Tahoma" panose="020B0604030504040204" pitchFamily="34" charset="0"/>
                <a:cs typeface="Tahoma" panose="020B0604030504040204" pitchFamily="34" charset="0"/>
                <a:hlinkClick r:id="rId5"/>
              </a:rPr>
              <a:t>Hudson, 2013</a:t>
            </a:r>
            <a:r>
              <a:rPr lang="ro-RO" sz="1000" cap="none" dirty="0">
                <a:latin typeface="Tahoma" panose="020B0604030504040204" pitchFamily="34" charset="0"/>
                <a:ea typeface="Tahoma" panose="020B0604030504040204" pitchFamily="34" charset="0"/>
                <a:cs typeface="Tahoma" panose="020B0604030504040204" pitchFamily="34" charset="0"/>
              </a:rPr>
              <a:t>, </a:t>
            </a:r>
          </a:p>
          <a:p>
            <a:pPr marL="0" indent="0">
              <a:buNone/>
            </a:pPr>
            <a:r>
              <a:rPr lang="ro-RO" sz="1000" cap="none" dirty="0">
                <a:latin typeface="Tahoma" panose="020B0604030504040204" pitchFamily="34" charset="0"/>
                <a:ea typeface="Tahoma" panose="020B0604030504040204" pitchFamily="34" charset="0"/>
                <a:cs typeface="Tahoma" panose="020B0604030504040204" pitchFamily="34" charset="0"/>
              </a:rPr>
              <a:t>v.și. </a:t>
            </a:r>
            <a:r>
              <a:rPr lang="ro-RO" sz="1000" cap="none" dirty="0">
                <a:latin typeface="Tahoma" panose="020B0604030504040204" pitchFamily="34" charset="0"/>
                <a:ea typeface="Tahoma" panose="020B0604030504040204" pitchFamily="34" charset="0"/>
                <a:cs typeface="Tahoma" panose="020B0604030504040204" pitchFamily="34" charset="0"/>
                <a:hlinkClick r:id="rId6"/>
              </a:rPr>
              <a:t>https://syntagm.co.uk/design/articles/personastories-fullref.pdf</a:t>
            </a:r>
            <a:endParaRPr lang="en-GB" sz="1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77053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Modele mentale</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23" name="Freeform: Shape 22">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428625"/>
            <a:ext cx="6526045" cy="5991225"/>
          </a:xfrm>
        </p:spPr>
        <p:txBody>
          <a:bodyPr anchor="ctr">
            <a:normAutofit/>
          </a:bodyPr>
          <a:lstStyle/>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Descriere/explicație a procesului de gândire a unei pesoane referitoare la modul în care un sistem funcționează.</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Rolul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este să realizeze un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conceptual care să transmită un model conceptual corect utilizatorilor (perspective diferite!)</a:t>
            </a:r>
          </a:p>
          <a:p>
            <a:pPr>
              <a:lnSpc>
                <a:spcPct val="110000"/>
              </a:lnSpc>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10000"/>
              </a:lnSpc>
              <a:buNone/>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lnSpc>
                <a:spcPct val="110000"/>
              </a:lnSpc>
            </a:pP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 conceptual are rolul de a realiza o corespondență/conexiune/mapare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mapping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între modelul mental al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și modelul mental al utilizatorului.</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Modelele mentale sunt legate de context.</a:t>
            </a:r>
          </a:p>
        </p:txBody>
      </p:sp>
    </p:spTree>
    <p:extLst>
      <p:ext uri="{BB962C8B-B14F-4D97-AF65-F5344CB8AC3E}">
        <p14:creationId xmlns:p14="http://schemas.microsoft.com/office/powerpoint/2010/main" val="2577292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ro-RO" sz="4800" i="1" cap="none" dirty="0">
                <a:latin typeface="Tahoma" panose="020B0604030504040204" pitchFamily="34" charset="0"/>
                <a:ea typeface="Tahoma" panose="020B0604030504040204" pitchFamily="34" charset="0"/>
                <a:cs typeface="Tahoma" panose="020B0604030504040204" pitchFamily="34" charset="0"/>
              </a:rPr>
              <a:t>Design-</a:t>
            </a:r>
            <a:r>
              <a:rPr lang="ro-RO" sz="4800" cap="none" dirty="0">
                <a:latin typeface="Tahoma" panose="020B0604030504040204" pitchFamily="34" charset="0"/>
                <a:ea typeface="Tahoma" panose="020B0604030504040204" pitchFamily="34" charset="0"/>
                <a:cs typeface="Tahoma" panose="020B0604030504040204" pitchFamily="34" charset="0"/>
              </a:rPr>
              <a:t>ul</a:t>
            </a:r>
            <a:r>
              <a:rPr lang="ro-RO" sz="4800" i="1" cap="none" dirty="0">
                <a:latin typeface="Tahoma" panose="020B0604030504040204" pitchFamily="34" charset="0"/>
                <a:ea typeface="Tahoma" panose="020B0604030504040204" pitchFamily="34" charset="0"/>
                <a:cs typeface="Tahoma" panose="020B0604030504040204" pitchFamily="34" charset="0"/>
              </a:rPr>
              <a:t> </a:t>
            </a:r>
            <a:r>
              <a:rPr lang="ro-RO" sz="4800" cap="none" dirty="0">
                <a:latin typeface="Tahoma" panose="020B0604030504040204" pitchFamily="34" charset="0"/>
                <a:ea typeface="Tahoma" panose="020B0604030504040204" pitchFamily="34" charset="0"/>
                <a:cs typeface="Tahoma" panose="020B0604030504040204" pitchFamily="34" charset="0"/>
              </a:rPr>
              <a:t>conceptual</a:t>
            </a:r>
            <a:endParaRPr lang="en-GB" sz="48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5"/>
            <a:ext cx="10671797" cy="4474039"/>
          </a:xfrm>
        </p:spPr>
        <p:txBody>
          <a:bodyPr>
            <a:normAutofit fontScale="85000" lnSpcReduction="20000"/>
          </a:bodyPr>
          <a:lstStyle/>
          <a:p>
            <a:r>
              <a:rPr lang="ro-RO" cap="none" dirty="0">
                <a:latin typeface="Tahoma" panose="020B0604030504040204" pitchFamily="34" charset="0"/>
                <a:ea typeface="Tahoma" panose="020B0604030504040204" pitchFamily="34" charset="0"/>
                <a:cs typeface="Tahoma" panose="020B0604030504040204" pitchFamily="34" charset="0"/>
              </a:rPr>
              <a:t>Conceptualizare, legat de modele mentale. </a:t>
            </a:r>
          </a:p>
          <a:p>
            <a:r>
              <a:rPr lang="ro-RO" cap="none" dirty="0">
                <a:latin typeface="Tahoma" panose="020B0604030504040204" pitchFamily="34" charset="0"/>
                <a:ea typeface="Tahoma" panose="020B0604030504040204" pitchFamily="34" charset="0"/>
                <a:cs typeface="Tahoma" panose="020B0604030504040204" pitchFamily="34" charset="0"/>
              </a:rPr>
              <a:t>Un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conceptual bun conectează modelele mentale ale utilizatorilor (context de lucru, experiență anterioară, expertiză, modele mentale, etc.) cu cele ale </a:t>
            </a:r>
            <a:r>
              <a:rPr lang="ro-RO" i="1" cap="none" dirty="0">
                <a:latin typeface="Tahoma" panose="020B0604030504040204" pitchFamily="34" charset="0"/>
                <a:ea typeface="Tahoma" panose="020B0604030504040204" pitchFamily="34" charset="0"/>
                <a:cs typeface="Tahoma" panose="020B0604030504040204" pitchFamily="34" charset="0"/>
              </a:rPr>
              <a:t>designer-</a:t>
            </a:r>
            <a:r>
              <a:rPr lang="ro-RO" cap="none" dirty="0">
                <a:latin typeface="Tahoma" panose="020B0604030504040204" pitchFamily="34" charset="0"/>
                <a:ea typeface="Tahoma" panose="020B0604030504040204" pitchFamily="34" charset="0"/>
                <a:cs typeface="Tahoma" panose="020B0604030504040204" pitchFamily="34" charset="0"/>
              </a:rPr>
              <a:t>ului (idei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 metafore, etc.). </a:t>
            </a:r>
            <a:r>
              <a:rPr lang="en-GB" i="1" cap="none" dirty="0">
                <a:latin typeface="Tahoma" panose="020B0604030504040204" pitchFamily="34" charset="0"/>
                <a:ea typeface="Tahoma" panose="020B0604030504040204" pitchFamily="34" charset="0"/>
                <a:cs typeface="Tahoma" panose="020B0604030504040204" pitchFamily="34" charset="0"/>
              </a:rPr>
              <a:t>“W</a:t>
            </a:r>
            <a:r>
              <a:rPr lang="ro-RO" i="1" cap="none" dirty="0">
                <a:latin typeface="Tahoma" panose="020B0604030504040204" pitchFamily="34" charset="0"/>
                <a:ea typeface="Tahoma" panose="020B0604030504040204" pitchFamily="34" charset="0"/>
                <a:cs typeface="Tahoma" panose="020B0604030504040204" pitchFamily="34" charset="0"/>
              </a:rPr>
              <a:t>hat people want is usable devices, which translates into understandable ones</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cap="none" dirty="0">
                <a:latin typeface="Tahoma" panose="020B0604030504040204" pitchFamily="34" charset="0"/>
                <a:ea typeface="Tahoma" panose="020B0604030504040204" pitchFamily="34" charset="0"/>
                <a:cs typeface="Tahoma" panose="020B0604030504040204" pitchFamily="34" charset="0"/>
              </a:rPr>
              <a:t>(D. Norman, 2008).</a:t>
            </a:r>
          </a:p>
          <a:p>
            <a:r>
              <a:rPr lang="ro-RO" cap="none" dirty="0">
                <a:latin typeface="Tahoma" panose="020B0604030504040204" pitchFamily="34" charset="0"/>
                <a:ea typeface="Tahoma" panose="020B0604030504040204" pitchFamily="34" charset="0"/>
                <a:cs typeface="Tahoma" panose="020B0604030504040204" pitchFamily="34" charset="0"/>
              </a:rPr>
              <a:t>Ar trebui ca etapa de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conceptual să aibă loc cât mai la începutul etapei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Oferă o viziune despre</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ce este sistemul</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cum este organizat</a:t>
            </a: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ce și cum funcționează.</a:t>
            </a:r>
          </a:p>
          <a:p>
            <a:r>
              <a:rPr lang="ro-RO" cap="none" dirty="0">
                <a:latin typeface="Tahoma" panose="020B0604030504040204" pitchFamily="34" charset="0"/>
                <a:ea typeface="Tahoma" panose="020B0604030504040204" pitchFamily="34" charset="0"/>
                <a:cs typeface="Tahoma" panose="020B0604030504040204" pitchFamily="34" charset="0"/>
              </a:rPr>
              <a:t>Se pornește la drum cu teorii imperfecte.Se bazează pe expertiză și experiențe anterioare.</a:t>
            </a:r>
            <a:endParaRPr lang="en-GB" cap="none" dirty="0">
              <a:latin typeface="Tahoma" panose="020B0604030504040204" pitchFamily="34" charset="0"/>
              <a:ea typeface="Tahoma" panose="020B0604030504040204" pitchFamily="34" charset="0"/>
              <a:cs typeface="Tahoma" panose="020B0604030504040204" pitchFamily="34" charset="0"/>
            </a:endParaRPr>
          </a:p>
          <a:p>
            <a:r>
              <a:rPr lang="en-GB" cap="none" dirty="0" err="1">
                <a:latin typeface="Tahoma" panose="020B0604030504040204" pitchFamily="34" charset="0"/>
                <a:ea typeface="Tahoma" panose="020B0604030504040204" pitchFamily="34" charset="0"/>
                <a:cs typeface="Tahoma" panose="020B0604030504040204" pitchFamily="34" charset="0"/>
              </a:rPr>
              <a:t>Valorificate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tipare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i="1" cap="none" dirty="0">
                <a:latin typeface="Tahoma" panose="020B0604030504040204" pitchFamily="34" charset="0"/>
                <a:ea typeface="Tahoma" panose="020B0604030504040204" pitchFamily="34" charset="0"/>
                <a:cs typeface="Tahoma" panose="020B0604030504040204" pitchFamily="34" charset="0"/>
              </a:rPr>
              <a:t>patterns</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rolurile</a:t>
            </a:r>
            <a:r>
              <a:rPr lang="en-GB" cap="none" dirty="0">
                <a:latin typeface="Tahoma" panose="020B0604030504040204" pitchFamily="34" charset="0"/>
                <a:ea typeface="Tahoma" panose="020B0604030504040204" pitchFamily="34" charset="0"/>
                <a:cs typeface="Tahoma" panose="020B0604030504040204" pitchFamily="34" charset="0"/>
              </a:rPr>
              <a:t> de </a:t>
            </a:r>
            <a:r>
              <a:rPr lang="en-GB" cap="none" dirty="0" err="1">
                <a:latin typeface="Tahoma" panose="020B0604030504040204" pitchFamily="34" charset="0"/>
                <a:ea typeface="Tahoma" panose="020B0604030504040204" pitchFamily="34" charset="0"/>
                <a:cs typeface="Tahoma" panose="020B0604030504040204" pitchFamily="34" charset="0"/>
              </a:rPr>
              <a:t>lucru</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utilizate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metafore</a:t>
            </a:r>
            <a:r>
              <a:rPr lang="en-GB" cap="none" dirty="0">
                <a:latin typeface="Tahoma" panose="020B0604030504040204" pitchFamily="34" charset="0"/>
                <a:ea typeface="Tahoma" panose="020B0604030504040204" pitchFamily="34" charset="0"/>
                <a:cs typeface="Tahoma" panose="020B0604030504040204" pitchFamily="34" charset="0"/>
              </a:rPr>
              <a:t> (e.g. </a:t>
            </a:r>
            <a:r>
              <a:rPr lang="en-GB" i="1" cap="none"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Desktop</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cap="none"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pictograme</a:t>
            </a:r>
            <a:r>
              <a:rPr lang="en-GB"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Este necesar la fiecare nivel al piramidei necesităților umane (cum fun</a:t>
            </a:r>
            <a:r>
              <a:rPr lang="en-GB" cap="none" dirty="0">
                <a:latin typeface="Tahoma" panose="020B0604030504040204" pitchFamily="34" charset="0"/>
                <a:ea typeface="Tahoma" panose="020B0604030504040204" pitchFamily="34" charset="0"/>
                <a:cs typeface="Tahoma" panose="020B0604030504040204" pitchFamily="34" charset="0"/>
              </a:rPr>
              <a:t>c</a:t>
            </a:r>
            <a:r>
              <a:rPr lang="ro-RO" cap="none" dirty="0">
                <a:latin typeface="Tahoma" panose="020B0604030504040204" pitchFamily="34" charset="0"/>
                <a:ea typeface="Tahoma" panose="020B0604030504040204" pitchFamily="34" charset="0"/>
                <a:cs typeface="Tahoma" panose="020B0604030504040204" pitchFamily="34" charset="0"/>
              </a:rPr>
              <a:t>ționează în contextul de lucru / cum este manevrat / transmiterea unui impact emoțional).</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038679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747229984"/>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112868" y="1865740"/>
            <a:ext cx="3817419" cy="3126520"/>
          </a:xfrm>
        </p:spPr>
        <p:txBody>
          <a:bodyPr vert="horz" lIns="91440" tIns="45720" rIns="91440" bIns="45720" rtlCol="0" anchor="ctr">
            <a:normAutofit/>
          </a:bodyPr>
          <a:lstStyle/>
          <a:p>
            <a:r>
              <a:rPr lang="en-GB" sz="3600" dirty="0">
                <a:solidFill>
                  <a:schemeClr val="tx1"/>
                </a:solidFill>
                <a:latin typeface="Tahoma" panose="020B0604030504040204" pitchFamily="34" charset="0"/>
                <a:ea typeface="Tahoma" panose="020B0604030504040204" pitchFamily="34" charset="0"/>
                <a:cs typeface="Tahoma" panose="020B0604030504040204" pitchFamily="34" charset="0"/>
              </a:rPr>
              <a:t>4</a:t>
            </a:r>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 Soluții De Design</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3462923" y="131324"/>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7286040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88924" y="685800"/>
            <a:ext cx="3389714" cy="5400892"/>
          </a:xfrm>
        </p:spPr>
        <p:txBody>
          <a:bodyP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Iterațiile procesului de </a:t>
            </a:r>
            <a:r>
              <a:rPr lang="ro-RO"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4">
            <a:extLst>
              <a:ext uri="{FF2B5EF4-FFF2-40B4-BE49-F238E27FC236}">
                <a16:creationId xmlns:a16="http://schemas.microsoft.com/office/drawing/2014/main" id="{68473E4E-D0BE-E444-01CD-2A917E933CE4}"/>
              </a:ext>
            </a:extLst>
          </p:cNvPr>
          <p:cNvSpPr/>
          <p:nvPr/>
        </p:nvSpPr>
        <p:spPr>
          <a:xfrm>
            <a:off x="2208178" y="726748"/>
            <a:ext cx="2762655" cy="9144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generativ</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a:extLst>
              <a:ext uri="{FF2B5EF4-FFF2-40B4-BE49-F238E27FC236}">
                <a16:creationId xmlns:a16="http://schemas.microsoft.com/office/drawing/2014/main" id="{DF6E43F5-1F66-36C4-F3BC-B63B2A37F7C6}"/>
              </a:ext>
            </a:extLst>
          </p:cNvPr>
          <p:cNvSpPr>
            <a:spLocks noGrp="1"/>
          </p:cNvSpPr>
          <p:nvPr>
            <p:ph sz="quarter" idx="13"/>
          </p:nvPr>
        </p:nvSpPr>
        <p:spPr>
          <a:xfrm>
            <a:off x="2285383" y="2154677"/>
            <a:ext cx="2762655" cy="935892"/>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normAutofit/>
          </a:bodyPr>
          <a:lstStyle/>
          <a:p>
            <a:pPr marL="0" indent="0" algn="ctr">
              <a:buNone/>
            </a:pPr>
            <a:r>
              <a:rPr lang="ro-RO" sz="1600" i="1" cap="none" dirty="0">
                <a:latin typeface="Tahoma" panose="020B0604030504040204" pitchFamily="34" charset="0"/>
                <a:ea typeface="Tahoma" panose="020B0604030504040204" pitchFamily="34" charset="0"/>
                <a:cs typeface="Tahoma" panose="020B0604030504040204" pitchFamily="34" charset="0"/>
              </a:rPr>
              <a:t>Design </a:t>
            </a:r>
            <a:r>
              <a:rPr lang="ro-RO" sz="1600" cap="none" dirty="0">
                <a:latin typeface="Tahoma" panose="020B0604030504040204" pitchFamily="34" charset="0"/>
                <a:ea typeface="Tahoma" panose="020B0604030504040204" pitchFamily="34" charset="0"/>
                <a:cs typeface="Tahoma" panose="020B0604030504040204" pitchFamily="34" charset="0"/>
              </a:rPr>
              <a:t>conceptual</a:t>
            </a:r>
            <a:endParaRPr lang="en-GB" sz="1600" i="1" cap="none" dirty="0">
              <a:latin typeface="Tahoma" panose="020B0604030504040204" pitchFamily="34" charset="0"/>
              <a:ea typeface="Tahoma" panose="020B0604030504040204" pitchFamily="34" charset="0"/>
              <a:cs typeface="Tahoma" panose="020B0604030504040204" pitchFamily="34" charset="0"/>
            </a:endParaRPr>
          </a:p>
        </p:txBody>
      </p:sp>
      <p:sp>
        <p:nvSpPr>
          <p:cNvPr id="9" name="Arrow: Down 8">
            <a:extLst>
              <a:ext uri="{FF2B5EF4-FFF2-40B4-BE49-F238E27FC236}">
                <a16:creationId xmlns:a16="http://schemas.microsoft.com/office/drawing/2014/main" id="{4645980F-5F1E-3017-363E-CDD8B44D212D}"/>
              </a:ext>
            </a:extLst>
          </p:cNvPr>
          <p:cNvSpPr/>
          <p:nvPr/>
        </p:nvSpPr>
        <p:spPr>
          <a:xfrm>
            <a:off x="3263012" y="1658171"/>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1" name="Content Placeholder 6">
            <a:extLst>
              <a:ext uri="{FF2B5EF4-FFF2-40B4-BE49-F238E27FC236}">
                <a16:creationId xmlns:a16="http://schemas.microsoft.com/office/drawing/2014/main" id="{CDC09E0A-34AE-055E-3F7A-01CC5941C5A5}"/>
              </a:ext>
            </a:extLst>
          </p:cNvPr>
          <p:cNvSpPr txBox="1">
            <a:spLocks/>
          </p:cNvSpPr>
          <p:nvPr/>
        </p:nvSpPr>
        <p:spPr>
          <a:xfrm>
            <a:off x="2285380" y="3570051"/>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intermediar</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Content Placeholder 6">
            <a:extLst>
              <a:ext uri="{FF2B5EF4-FFF2-40B4-BE49-F238E27FC236}">
                <a16:creationId xmlns:a16="http://schemas.microsoft.com/office/drawing/2014/main" id="{42DF6816-1FB7-9CA3-A161-8851467B69E1}"/>
              </a:ext>
            </a:extLst>
          </p:cNvPr>
          <p:cNvSpPr txBox="1">
            <a:spLocks/>
          </p:cNvSpPr>
          <p:nvPr/>
        </p:nvSpPr>
        <p:spPr>
          <a:xfrm>
            <a:off x="2285381" y="4995157"/>
            <a:ext cx="2762655" cy="935892"/>
          </a:xfrm>
          <a:prstGeom prst="ellipse">
            <a:avLst/>
          </a:prstGeom>
          <a:ln w="19050" cap="flat" cmpd="sng" algn="ctr">
            <a:solidFill>
              <a:schemeClr val="accent1"/>
            </a:solidFill>
            <a:prstDash val="solid"/>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dk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ro-RO"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detaliat</a:t>
            </a:r>
            <a:endParaRPr kumimoji="0" lang="en-GB" sz="1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Arrow: Down 15">
            <a:extLst>
              <a:ext uri="{FF2B5EF4-FFF2-40B4-BE49-F238E27FC236}">
                <a16:creationId xmlns:a16="http://schemas.microsoft.com/office/drawing/2014/main" id="{B1333F39-B881-2D0E-FB98-F195D1F04DAD}"/>
              </a:ext>
            </a:extLst>
          </p:cNvPr>
          <p:cNvSpPr/>
          <p:nvPr/>
        </p:nvSpPr>
        <p:spPr>
          <a:xfrm>
            <a:off x="3263010" y="3090569"/>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7" name="Arrow: Down 16">
            <a:extLst>
              <a:ext uri="{FF2B5EF4-FFF2-40B4-BE49-F238E27FC236}">
                <a16:creationId xmlns:a16="http://schemas.microsoft.com/office/drawing/2014/main" id="{FC4AD40E-784C-649F-F70E-DCD14C63A505}"/>
              </a:ext>
            </a:extLst>
          </p:cNvPr>
          <p:cNvSpPr/>
          <p:nvPr/>
        </p:nvSpPr>
        <p:spPr>
          <a:xfrm>
            <a:off x="3263009" y="4519120"/>
            <a:ext cx="807396" cy="479482"/>
          </a:xfrm>
          <a:prstGeom prst="downArrow">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3693457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85800" y="685800"/>
            <a:ext cx="10792837" cy="1151965"/>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4. SOLUȚII DE DESIGN</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7341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85800" y="685800"/>
            <a:ext cx="10792837" cy="1151965"/>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4. SOLUȚII DE DESIGN</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AE23FE7E-AEBA-5778-68EE-B6087CE567E6}"/>
              </a:ext>
            </a:extLst>
          </p:cNvPr>
          <p:cNvSpPr/>
          <p:nvPr/>
        </p:nvSpPr>
        <p:spPr>
          <a:xfrm>
            <a:off x="214009" y="4876800"/>
            <a:ext cx="7803155" cy="1321360"/>
          </a:xfrm>
          <a:prstGeom prst="roundRect">
            <a:avLst/>
          </a:prstGeom>
          <a:solidFill>
            <a:schemeClr val="accent1">
              <a:lumMod val="40000"/>
              <a:lumOff val="60000"/>
              <a:alpha val="2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948425595"/>
      </p:ext>
    </p:extLst>
  </p:cSld>
  <p:clrMapOvr>
    <a:masterClrMapping/>
  </p:clrMapOvr>
  <p:transition spd="slow">
    <p:wheel spokes="1"/>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8"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0"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2"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4"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96"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98" name="Picture 97">
            <a:extLst>
              <a:ext uri="{FF2B5EF4-FFF2-40B4-BE49-F238E27FC236}">
                <a16:creationId xmlns:a16="http://schemas.microsoft.com/office/drawing/2014/main" id="{3AFFBB48-1F86-473A-A514-4659D25BE5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0" name="Rectangle 99">
            <a:extLst>
              <a:ext uri="{FF2B5EF4-FFF2-40B4-BE49-F238E27FC236}">
                <a16:creationId xmlns:a16="http://schemas.microsoft.com/office/drawing/2014/main" id="{B1DD25EF-FE77-45E4-AB94-ECE9C1521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38125" y="4716401"/>
            <a:ext cx="11969750" cy="1073627"/>
          </a:xfrm>
        </p:spPr>
        <p:txBody>
          <a:bodyPr vert="horz" lIns="91440" tIns="45720" rIns="91440" bIns="45720" rtlCol="0" anchor="b">
            <a:normAutofit fontScale="90000"/>
          </a:bodyPr>
          <a:lstStyle/>
          <a:p>
            <a:pPr lvl="0" algn="ctr"/>
            <a:r>
              <a:rPr lang="en-US" sz="5600">
                <a:latin typeface="Tahoma" panose="020B0604030504040204" pitchFamily="34" charset="0"/>
                <a:ea typeface="Tahoma" panose="020B0604030504040204" pitchFamily="34" charset="0"/>
                <a:cs typeface="Tahoma" panose="020B0604030504040204" pitchFamily="34" charset="0"/>
              </a:rPr>
              <a:t>4.3 </a:t>
            </a:r>
            <a:r>
              <a:rPr lang="en-US" sz="5600" i="1">
                <a:latin typeface="Tahoma" panose="020B0604030504040204" pitchFamily="34" charset="0"/>
                <a:ea typeface="Tahoma" panose="020B0604030504040204" pitchFamily="34" charset="0"/>
                <a:cs typeface="Tahoma" panose="020B0604030504040204" pitchFamily="34" charset="0"/>
              </a:rPr>
              <a:t>design </a:t>
            </a:r>
            <a:r>
              <a:rPr lang="ro-RO" sz="5600" i="1">
                <a:latin typeface="Tahoma" panose="020B0604030504040204" pitchFamily="34" charset="0"/>
                <a:ea typeface="Tahoma" panose="020B0604030504040204" pitchFamily="34" charset="0"/>
                <a:cs typeface="Tahoma" panose="020B0604030504040204" pitchFamily="34" charset="0"/>
              </a:rPr>
              <a:t> </a:t>
            </a:r>
            <a:r>
              <a:rPr lang="en-US" sz="5600">
                <a:latin typeface="Tahoma" panose="020B0604030504040204" pitchFamily="34" charset="0"/>
                <a:ea typeface="Tahoma" panose="020B0604030504040204" pitchFamily="34" charset="0"/>
                <a:cs typeface="Tahoma" panose="020B0604030504040204" pitchFamily="34" charset="0"/>
              </a:rPr>
              <a:t>intermediar și detaliat</a:t>
            </a:r>
            <a:endParaRPr lang="en-US" sz="5600" dirty="0">
              <a:latin typeface="Tahoma" panose="020B0604030504040204" pitchFamily="34" charset="0"/>
              <a:ea typeface="Tahoma" panose="020B0604030504040204" pitchFamily="34" charset="0"/>
              <a:cs typeface="Tahoma" panose="020B0604030504040204" pitchFamily="34" charset="0"/>
            </a:endParaRPr>
          </a:p>
        </p:txBody>
      </p:sp>
      <p:sp>
        <p:nvSpPr>
          <p:cNvPr id="126" name="5-Point Star 31">
            <a:extLst>
              <a:ext uri="{FF2B5EF4-FFF2-40B4-BE49-F238E27FC236}">
                <a16:creationId xmlns:a16="http://schemas.microsoft.com/office/drawing/2014/main" id="{8753D3CD-4047-4AFA-990C-1F2C795BE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03">
            <a:extLst>
              <a:ext uri="{FF2B5EF4-FFF2-40B4-BE49-F238E27FC236}">
                <a16:creationId xmlns:a16="http://schemas.microsoft.com/office/drawing/2014/main" id="{C4F97F25-69E4-421A-95CF-5FB7B569A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t="37920" r="-2" b="33007"/>
          <a:stretch/>
        </p:blipFill>
        <p:spPr>
          <a:xfrm rot="43200000">
            <a:off x="691547" y="691546"/>
            <a:ext cx="10805789" cy="2874505"/>
          </a:xfrm>
          <a:prstGeom prst="rect">
            <a:avLst/>
          </a:prstGeom>
        </p:spPr>
      </p:pic>
      <p:cxnSp>
        <p:nvCxnSpPr>
          <p:cNvPr id="128" name="Straight Connector 105">
            <a:extLst>
              <a:ext uri="{FF2B5EF4-FFF2-40B4-BE49-F238E27FC236}">
                <a16:creationId xmlns:a16="http://schemas.microsoft.com/office/drawing/2014/main" id="{03C5F395-E8FE-484E-AAF1-E009F4731F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1202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vert="horz" lIns="91440" tIns="45720" rIns="91440" bIns="45720" rtlCol="0">
            <a:normAutofit/>
          </a:bodyPr>
          <a:lstStyle/>
          <a:p>
            <a:r>
              <a:rPr lang="en-US" spc="-100" dirty="0" err="1">
                <a:latin typeface="Tahoma" panose="020B0604030504040204" pitchFamily="34" charset="0"/>
                <a:ea typeface="Tahoma" panose="020B0604030504040204" pitchFamily="34" charset="0"/>
                <a:cs typeface="Tahoma" panose="020B0604030504040204" pitchFamily="34" charset="0"/>
              </a:rPr>
              <a:t>Elemente</a:t>
            </a:r>
            <a:r>
              <a:rPr lang="en-US" spc="-100" dirty="0">
                <a:latin typeface="Tahoma" panose="020B0604030504040204" pitchFamily="34" charset="0"/>
                <a:ea typeface="Tahoma" panose="020B0604030504040204" pitchFamily="34" charset="0"/>
                <a:cs typeface="Tahoma" panose="020B0604030504040204" pitchFamily="34" charset="0"/>
              </a:rPr>
              <a:t> </a:t>
            </a:r>
            <a:r>
              <a:rPr lang="ro-RO" spc="-100" dirty="0">
                <a:latin typeface="Tahoma" panose="020B0604030504040204" pitchFamily="34" charset="0"/>
                <a:ea typeface="Tahoma" panose="020B0604030504040204" pitchFamily="34" charset="0"/>
                <a:cs typeface="Tahoma" panose="020B0604030504040204" pitchFamily="34" charset="0"/>
              </a:rPr>
              <a:t>cheie</a:t>
            </a:r>
            <a:endParaRPr lang="en-US" spc="-100" dirty="0">
              <a:latin typeface="Tahoma" panose="020B0604030504040204" pitchFamily="34" charset="0"/>
              <a:ea typeface="Tahoma" panose="020B0604030504040204" pitchFamily="34" charset="0"/>
              <a:cs typeface="Tahoma" panose="020B0604030504040204" pitchFamily="34" charset="0"/>
            </a:endParaRPr>
          </a:p>
        </p:txBody>
      </p:sp>
      <p:sp>
        <p:nvSpPr>
          <p:cNvPr id="41" name="Rectangle 40">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3" name="Diagram 2">
            <a:extLst>
              <a:ext uri="{FF2B5EF4-FFF2-40B4-BE49-F238E27FC236}">
                <a16:creationId xmlns:a16="http://schemas.microsoft.com/office/drawing/2014/main" id="{06CC703D-7225-7766-2BE9-83E8AD93C5AF}"/>
              </a:ext>
            </a:extLst>
          </p:cNvPr>
          <p:cNvGraphicFramePr/>
          <p:nvPr>
            <p:extLst>
              <p:ext uri="{D42A27DB-BD31-4B8C-83A1-F6EECF244321}">
                <p14:modId xmlns:p14="http://schemas.microsoft.com/office/powerpoint/2010/main" val="2662321650"/>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402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graphicEl>
                                              <a:dgm id="{BDB568DC-283D-44CB-B38D-0980A387586E}"/>
                                            </p:graphicEl>
                                          </p:spTgt>
                                        </p:tgtEl>
                                        <p:attrNameLst>
                                          <p:attrName>style.visibility</p:attrName>
                                        </p:attrNameLst>
                                      </p:cBhvr>
                                      <p:to>
                                        <p:strVal val="visible"/>
                                      </p:to>
                                    </p:set>
                                    <p:animEffect transition="in" filter="circle(in)">
                                      <p:cBhvr>
                                        <p:cTn id="7" dur="2000"/>
                                        <p:tgtEl>
                                          <p:spTgt spid="3">
                                            <p:graphicEl>
                                              <a:dgm id="{BDB568DC-283D-44CB-B38D-0980A387586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graphicEl>
                                              <a:dgm id="{7C2DD076-8234-4034-9EBF-A1F8FBFE4628}"/>
                                            </p:graphicEl>
                                          </p:spTgt>
                                        </p:tgtEl>
                                        <p:attrNameLst>
                                          <p:attrName>style.visibility</p:attrName>
                                        </p:attrNameLst>
                                      </p:cBhvr>
                                      <p:to>
                                        <p:strVal val="visible"/>
                                      </p:to>
                                    </p:set>
                                    <p:animEffect transition="in" filter="circle(in)">
                                      <p:cBhvr>
                                        <p:cTn id="12" dur="2000"/>
                                        <p:tgtEl>
                                          <p:spTgt spid="3">
                                            <p:graphicEl>
                                              <a:dgm id="{7C2DD076-8234-4034-9EBF-A1F8FBFE462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graphicEl>
                                              <a:dgm id="{1485756E-F249-4BFF-8926-A9A7DFA84E33}"/>
                                            </p:graphicEl>
                                          </p:spTgt>
                                        </p:tgtEl>
                                        <p:attrNameLst>
                                          <p:attrName>style.visibility</p:attrName>
                                        </p:attrNameLst>
                                      </p:cBhvr>
                                      <p:to>
                                        <p:strVal val="visible"/>
                                      </p:to>
                                    </p:set>
                                    <p:animEffect transition="in" filter="circle(in)">
                                      <p:cBhvr>
                                        <p:cTn id="17" dur="2000"/>
                                        <p:tgtEl>
                                          <p:spTgt spid="3">
                                            <p:graphicEl>
                                              <a:dgm id="{1485756E-F249-4BFF-8926-A9A7DFA84E3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graphicEl>
                                              <a:dgm id="{5BB6792A-85FC-4F85-AF1B-8D070BF2B1D2}"/>
                                            </p:graphicEl>
                                          </p:spTgt>
                                        </p:tgtEl>
                                        <p:attrNameLst>
                                          <p:attrName>style.visibility</p:attrName>
                                        </p:attrNameLst>
                                      </p:cBhvr>
                                      <p:to>
                                        <p:strVal val="visible"/>
                                      </p:to>
                                    </p:set>
                                    <p:animEffect transition="in" filter="circle(in)">
                                      <p:cBhvr>
                                        <p:cTn id="22" dur="2000"/>
                                        <p:tgtEl>
                                          <p:spTgt spid="3">
                                            <p:graphicEl>
                                              <a:dgm id="{5BB6792A-85FC-4F85-AF1B-8D070BF2B1D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graphicEl>
                                              <a:dgm id="{9CB94627-035E-4385-929E-3D80CCF9335F}"/>
                                            </p:graphicEl>
                                          </p:spTgt>
                                        </p:tgtEl>
                                        <p:attrNameLst>
                                          <p:attrName>style.visibility</p:attrName>
                                        </p:attrNameLst>
                                      </p:cBhvr>
                                      <p:to>
                                        <p:strVal val="visible"/>
                                      </p:to>
                                    </p:set>
                                    <p:animEffect transition="in" filter="circle(in)">
                                      <p:cBhvr>
                                        <p:cTn id="27" dur="2000"/>
                                        <p:tgtEl>
                                          <p:spTgt spid="3">
                                            <p:graphicEl>
                                              <a:dgm id="{9CB94627-035E-4385-929E-3D80CCF933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508177" cy="6410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3962400" y="2355273"/>
            <a:ext cx="5008750" cy="960582"/>
          </a:xfrm>
        </p:spPr>
        <p:txBody>
          <a:bodyPr vert="horz" lIns="91440" tIns="45720" rIns="91440" bIns="45720" rtlCol="0" anchor="b">
            <a:noAutofit/>
          </a:bodyPr>
          <a:lstStyle/>
          <a:p>
            <a:r>
              <a:rPr lang="ro-RO" sz="3600" b="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 </a:t>
            </a:r>
            <a:r>
              <a:rPr lang="en-GB" sz="3600" b="1" cap="none" dirty="0" err="1">
                <a:solidFill>
                  <a:schemeClr val="tx1"/>
                </a:solidFill>
                <a:latin typeface="Tahoma" panose="020B0604030504040204" pitchFamily="34" charset="0"/>
                <a:ea typeface="Tahoma" panose="020B0604030504040204" pitchFamily="34" charset="0"/>
                <a:cs typeface="Tahoma" panose="020B0604030504040204" pitchFamily="34" charset="0"/>
              </a:rPr>
              <a:t>intermediar</a:t>
            </a:r>
            <a:endParaRPr lang="ro-RO" sz="3600" b="1" cap="non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2907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1D3AADD-EFB3-97EE-421B-A3165B2416BC}"/>
              </a:ext>
            </a:extLst>
          </p:cNvPr>
          <p:cNvGraphicFramePr/>
          <p:nvPr/>
        </p:nvGraphicFramePr>
        <p:xfrm>
          <a:off x="1843314" y="0"/>
          <a:ext cx="9508177" cy="6410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4433455" y="2346037"/>
            <a:ext cx="5008750" cy="960582"/>
          </a:xfrm>
        </p:spPr>
        <p:txBody>
          <a:bodyPr vert="horz" lIns="91440" tIns="45720" rIns="91440" bIns="45720" rtlCol="0" anchor="b">
            <a:noAutofit/>
          </a:bodyPr>
          <a:lstStyle/>
          <a:p>
            <a:r>
              <a:rPr lang="ro-RO" sz="3600" b="1" cap="none" dirty="0">
                <a:solidFill>
                  <a:schemeClr val="tx1"/>
                </a:solidFill>
                <a:latin typeface="Tahoma" panose="020B0604030504040204" pitchFamily="34" charset="0"/>
                <a:ea typeface="Tahoma" panose="020B0604030504040204" pitchFamily="34" charset="0"/>
                <a:cs typeface="Tahoma" panose="020B0604030504040204" pitchFamily="34" charset="0"/>
              </a:rPr>
              <a:t>Design detaliat</a:t>
            </a:r>
          </a:p>
        </p:txBody>
      </p:sp>
    </p:spTree>
    <p:extLst>
      <p:ext uri="{BB962C8B-B14F-4D97-AF65-F5344CB8AC3E}">
        <p14:creationId xmlns:p14="http://schemas.microsoft.com/office/powerpoint/2010/main" val="272115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1539116" y="864108"/>
            <a:ext cx="3073914" cy="5120639"/>
          </a:xfrm>
        </p:spPr>
        <p:txBody>
          <a:bodyPr>
            <a:normAutofit/>
          </a:bodyPr>
          <a:lstStyle/>
          <a:p>
            <a:pPr algn="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21" name="Straight Connector 20">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5289229" y="864108"/>
            <a:ext cx="5910677"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Sunt confirmate idei, se răspunde la întrebări.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Pot exista notițe referitoare la modele, caz în care sunt integrate în modelul adecvat (de exemplu este descoperit un nou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work role</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3" name="Rectangle 22">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95638"/>
      </p:ext>
    </p:extLst>
  </p:cSld>
  <p:clrMapOvr>
    <a:masterClrMapping/>
  </p:clrMapOvr>
  <p:transition spd="slow">
    <p:wheel spokes="1"/>
  </p:transition>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FFC9-8CD5-AA4F-AE36-0494DD8F0EEF}"/>
              </a:ext>
            </a:extLst>
          </p:cNvPr>
          <p:cNvSpPr>
            <a:spLocks noGrp="1"/>
          </p:cNvSpPr>
          <p:nvPr>
            <p:ph type="title"/>
          </p:nvPr>
        </p:nvSpPr>
        <p:spPr>
          <a:xfrm>
            <a:off x="1484311" y="685801"/>
            <a:ext cx="4962209" cy="685800"/>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Evaluare euristică</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CAB2C83E-C0AE-41C8-5D4C-AA9D80F991A8}"/>
              </a:ext>
            </a:extLst>
          </p:cNvPr>
          <p:cNvSpPr>
            <a:spLocks noGrp="1"/>
          </p:cNvSpPr>
          <p:nvPr>
            <p:ph idx="1"/>
          </p:nvPr>
        </p:nvSpPr>
        <p:spPr>
          <a:xfrm>
            <a:off x="1484310" y="2042161"/>
            <a:ext cx="10018713" cy="3749040"/>
          </a:xfrm>
        </p:spPr>
        <p:txBody>
          <a:bodyPr>
            <a:normAutofit/>
          </a:bodyPr>
          <a:lstStyle/>
          <a:p>
            <a:r>
              <a:rPr lang="ro-RO" sz="2800" i="1" dirty="0">
                <a:latin typeface="Tahoma" panose="020B0604030504040204" pitchFamily="34" charset="0"/>
                <a:ea typeface="Tahoma" panose="020B0604030504040204" pitchFamily="34" charset="0"/>
                <a:cs typeface="Tahoma" panose="020B0604030504040204" pitchFamily="34" charset="0"/>
              </a:rPr>
              <a:t>Usability heuristics</a:t>
            </a:r>
            <a:r>
              <a:rPr lang="ro-RO" sz="2800" dirty="0">
                <a:latin typeface="Tahoma" panose="020B0604030504040204" pitchFamily="34" charset="0"/>
                <a:ea typeface="Tahoma" panose="020B0604030504040204" pitchFamily="34" charset="0"/>
                <a:cs typeface="Tahoma" panose="020B0604030504040204" pitchFamily="34" charset="0"/>
              </a:rPr>
              <a:t> </a:t>
            </a:r>
            <a:r>
              <a:rPr lang="ro-RO" sz="2800" dirty="0">
                <a:latin typeface="Tahoma" panose="020B0604030504040204" pitchFamily="34" charset="0"/>
                <a:ea typeface="Tahoma" panose="020B0604030504040204" pitchFamily="34" charset="0"/>
                <a:cs typeface="Tahoma" panose="020B0604030504040204" pitchFamily="34" charset="0"/>
                <a:hlinkClick r:id="rId2"/>
              </a:rPr>
              <a:t>https://www.nngroup.com/articles/ten-usability-heuristics/</a:t>
            </a: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r>
              <a:rPr lang="ro-RO" sz="2800" dirty="0">
                <a:latin typeface="Tahoma" panose="020B0604030504040204" pitchFamily="34" charset="0"/>
                <a:ea typeface="Tahoma" panose="020B0604030504040204" pitchFamily="34" charset="0"/>
                <a:cs typeface="Tahoma" panose="020B0604030504040204" pitchFamily="34" charset="0"/>
              </a:rPr>
              <a:t>Metodologii, de exemplu </a:t>
            </a:r>
            <a:r>
              <a:rPr lang="ro-RO" sz="2800" dirty="0">
                <a:latin typeface="Tahoma" panose="020B0604030504040204" pitchFamily="34" charset="0"/>
                <a:ea typeface="Tahoma" panose="020B0604030504040204" pitchFamily="34" charset="0"/>
                <a:cs typeface="Tahoma" panose="020B0604030504040204" pitchFamily="34" charset="0"/>
                <a:hlinkClick r:id="rId3"/>
              </a:rPr>
              <a:t>Qui</a:t>
            </a:r>
            <a:r>
              <a:rPr lang="en-GB" sz="2800" dirty="0">
                <a:latin typeface="Tahoma" panose="020B0604030504040204" pitchFamily="34" charset="0"/>
                <a:ea typeface="Tahoma" panose="020B0604030504040204" pitchFamily="34" charset="0"/>
                <a:cs typeface="Tahoma" panose="020B0604030504040204" pitchFamily="34" charset="0"/>
                <a:hlinkClick r:id="rId3"/>
              </a:rPr>
              <a:t>ñ</a:t>
            </a:r>
            <a:r>
              <a:rPr lang="ro-RO" sz="2800" dirty="0">
                <a:latin typeface="Tahoma" panose="020B0604030504040204" pitchFamily="34" charset="0"/>
                <a:ea typeface="Tahoma" panose="020B0604030504040204" pitchFamily="34" charset="0"/>
                <a:cs typeface="Tahoma" panose="020B0604030504040204" pitchFamily="34" charset="0"/>
                <a:hlinkClick r:id="rId3"/>
              </a:rPr>
              <a:t>ones et al., 2018</a:t>
            </a:r>
            <a:r>
              <a:rPr lang="en-GB" sz="2800" dirty="0">
                <a:latin typeface="Tahoma" panose="020B0604030504040204" pitchFamily="34" charset="0"/>
                <a:ea typeface="Tahoma" panose="020B0604030504040204" pitchFamily="34" charset="0"/>
                <a:cs typeface="Tahoma" panose="020B0604030504040204" pitchFamily="34" charset="0"/>
              </a:rPr>
              <a:t>, </a:t>
            </a:r>
            <a:r>
              <a:rPr lang="en-GB" sz="2800" dirty="0" err="1">
                <a:latin typeface="Tahoma" panose="020B0604030504040204" pitchFamily="34" charset="0"/>
                <a:ea typeface="Tahoma" panose="020B0604030504040204" pitchFamily="34" charset="0"/>
                <a:cs typeface="Tahoma" panose="020B0604030504040204" pitchFamily="34" charset="0"/>
                <a:hlinkClick r:id="rId4"/>
              </a:rPr>
              <a:t>Quiñones</a:t>
            </a:r>
            <a:r>
              <a:rPr lang="en-GB" sz="2800" dirty="0">
                <a:latin typeface="Tahoma" panose="020B0604030504040204" pitchFamily="34" charset="0"/>
                <a:ea typeface="Tahoma" panose="020B0604030504040204" pitchFamily="34" charset="0"/>
                <a:cs typeface="Tahoma" panose="020B0604030504040204" pitchFamily="34" charset="0"/>
                <a:hlinkClick r:id="rId4"/>
              </a:rPr>
              <a:t> </a:t>
            </a:r>
            <a:r>
              <a:rPr lang="ro-RO" sz="2800" dirty="0">
                <a:latin typeface="Tahoma" panose="020B0604030504040204" pitchFamily="34" charset="0"/>
                <a:ea typeface="Tahoma" panose="020B0604030504040204" pitchFamily="34" charset="0"/>
                <a:cs typeface="Tahoma" panose="020B0604030504040204" pitchFamily="34" charset="0"/>
                <a:hlinkClick r:id="rId4"/>
              </a:rPr>
              <a:t>și Rusu, 2019</a:t>
            </a:r>
            <a:endParaRPr lang="en-GB" sz="28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E488ACC9-C40F-BCB2-5D3C-C3A703022BB1}"/>
              </a:ext>
            </a:extLst>
          </p:cNvPr>
          <p:cNvPicPr>
            <a:picLocks noChangeAspect="1"/>
          </p:cNvPicPr>
          <p:nvPr/>
        </p:nvPicPr>
        <p:blipFill>
          <a:blip r:embed="rId5"/>
          <a:stretch>
            <a:fillRect/>
          </a:stretch>
        </p:blipFill>
        <p:spPr>
          <a:xfrm>
            <a:off x="1885175" y="3352264"/>
            <a:ext cx="6207266" cy="1206153"/>
          </a:xfrm>
          <a:prstGeom prst="rect">
            <a:avLst/>
          </a:prstGeom>
        </p:spPr>
      </p:pic>
    </p:spTree>
    <p:extLst>
      <p:ext uri="{BB962C8B-B14F-4D97-AF65-F5344CB8AC3E}">
        <p14:creationId xmlns:p14="http://schemas.microsoft.com/office/powerpoint/2010/main" val="4273136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353438" y="934113"/>
            <a:ext cx="4818926" cy="3868796"/>
          </a:xfrm>
        </p:spPr>
        <p:txBody>
          <a:bodyPr>
            <a:normAutofit/>
          </a:bodyPr>
          <a:lstStyle/>
          <a:p>
            <a:r>
              <a:rPr lang="ro-RO" sz="4000" cap="none" dirty="0">
                <a:latin typeface="Tahoma" panose="020B0604030504040204" pitchFamily="34" charset="0"/>
                <a:ea typeface="Tahoma" panose="020B0604030504040204" pitchFamily="34" charset="0"/>
                <a:cs typeface="Tahoma" panose="020B0604030504040204" pitchFamily="34" charset="0"/>
              </a:rPr>
              <a:t>Soluțiile de </a:t>
            </a:r>
            <a:r>
              <a:rPr lang="ro-RO" sz="4000" i="1" cap="none" dirty="0">
                <a:latin typeface="Tahoma" panose="020B0604030504040204" pitchFamily="34" charset="0"/>
                <a:ea typeface="Tahoma" panose="020B0604030504040204" pitchFamily="34" charset="0"/>
                <a:cs typeface="Tahoma" panose="020B0604030504040204" pitchFamily="34" charset="0"/>
              </a:rPr>
              <a:t>design</a:t>
            </a:r>
            <a:r>
              <a:rPr lang="ro-RO" sz="4000" cap="none" dirty="0">
                <a:latin typeface="Tahoma" panose="020B0604030504040204" pitchFamily="34" charset="0"/>
                <a:ea typeface="Tahoma" panose="020B0604030504040204" pitchFamily="34" charset="0"/>
                <a:cs typeface="Tahoma" panose="020B0604030504040204" pitchFamily="34" charset="0"/>
              </a:rPr>
              <a:t> vizează toate nivelurile piramidei necesităților utilizatorilor</a:t>
            </a:r>
            <a:endParaRPr lang="en-GB" sz="4000"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0460BB82-D206-CBEB-0E84-AB99342ED2B5}"/>
              </a:ext>
            </a:extLst>
          </p:cNvPr>
          <p:cNvPicPr>
            <a:picLocks noGrp="1" noChangeAspect="1"/>
          </p:cNvPicPr>
          <p:nvPr>
            <p:ph idx="1"/>
          </p:nvPr>
        </p:nvPicPr>
        <p:blipFill>
          <a:blip r:embed="rId2"/>
          <a:stretch>
            <a:fillRect/>
          </a:stretch>
        </p:blipFill>
        <p:spPr>
          <a:xfrm>
            <a:off x="5300455" y="651752"/>
            <a:ext cx="5441270" cy="4085617"/>
          </a:xfrm>
        </p:spPr>
      </p:pic>
      <p:sp>
        <p:nvSpPr>
          <p:cNvPr id="6" name="TextBox 5">
            <a:extLst>
              <a:ext uri="{FF2B5EF4-FFF2-40B4-BE49-F238E27FC236}">
                <a16:creationId xmlns:a16="http://schemas.microsoft.com/office/drawing/2014/main" id="{90D472A4-05AF-A255-8A92-85CF8CE1C829}"/>
              </a:ext>
            </a:extLst>
          </p:cNvPr>
          <p:cNvSpPr txBox="1"/>
          <p:nvPr/>
        </p:nvSpPr>
        <p:spPr>
          <a:xfrm>
            <a:off x="6640749" y="4737369"/>
            <a:ext cx="302530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48071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3CD781F-F935-4310-9C70-32C9B03A15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1" name="Group 50">
            <a:extLst>
              <a:ext uri="{FF2B5EF4-FFF2-40B4-BE49-F238E27FC236}">
                <a16:creationId xmlns:a16="http://schemas.microsoft.com/office/drawing/2014/main" id="{E389415A-F11F-49E4-B0C5-CF7FF9CE8E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52" name="Rectangle 51">
              <a:extLst>
                <a:ext uri="{FF2B5EF4-FFF2-40B4-BE49-F238E27FC236}">
                  <a16:creationId xmlns:a16="http://schemas.microsoft.com/office/drawing/2014/main" id="{91A09D7C-72C0-44A7-95A9-038C62939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3" name="Freeform 11">
              <a:extLst>
                <a:ext uri="{FF2B5EF4-FFF2-40B4-BE49-F238E27FC236}">
                  <a16:creationId xmlns:a16="http://schemas.microsoft.com/office/drawing/2014/main" id="{9B1A95B7-C468-4483-B6EA-858374AB5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4" name="Rectangle 53">
              <a:extLst>
                <a:ext uri="{FF2B5EF4-FFF2-40B4-BE49-F238E27FC236}">
                  <a16:creationId xmlns:a16="http://schemas.microsoft.com/office/drawing/2014/main" id="{2D68F968-C120-4C1E-B281-A62213BD2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2" name="Title 1">
            <a:extLst>
              <a:ext uri="{FF2B5EF4-FFF2-40B4-BE49-F238E27FC236}">
                <a16:creationId xmlns:a16="http://schemas.microsoft.com/office/drawing/2014/main" id="{6BA483EA-DC48-0321-3349-F9FECC2C2F03}"/>
              </a:ext>
            </a:extLst>
          </p:cNvPr>
          <p:cNvSpPr>
            <a:spLocks noGrp="1"/>
          </p:cNvSpPr>
          <p:nvPr>
            <p:ph type="title"/>
          </p:nvPr>
        </p:nvSpPr>
        <p:spPr>
          <a:xfrm>
            <a:off x="685802" y="685800"/>
            <a:ext cx="4951408" cy="1151965"/>
          </a:xfrm>
        </p:spPr>
        <p:txBody>
          <a:bodyPr vert="horz" lIns="91440" tIns="45720" rIns="91440" bIns="45720" rtlCol="0" anchor="ctr">
            <a:normAutofit/>
          </a:bodyPr>
          <a:lstStyle/>
          <a:p>
            <a:r>
              <a:rPr lang="en-US" sz="5000" i="1" cap="none">
                <a:latin typeface="Tahoma" panose="020B0604030504040204" pitchFamily="34" charset="0"/>
                <a:ea typeface="Tahoma" panose="020B0604030504040204" pitchFamily="34" charset="0"/>
                <a:cs typeface="Tahoma" panose="020B0604030504040204" pitchFamily="34" charset="0"/>
              </a:rPr>
              <a:t>Ecological needs</a:t>
            </a:r>
            <a:endParaRPr lang="en-US" sz="5000"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F826EF64-DF96-8AAF-9A94-0605B38045A5}"/>
              </a:ext>
            </a:extLst>
          </p:cNvPr>
          <p:cNvSpPr>
            <a:spLocks noGrp="1"/>
          </p:cNvSpPr>
          <p:nvPr>
            <p:ph sz="quarter" idx="13"/>
          </p:nvPr>
        </p:nvSpPr>
        <p:spPr>
          <a:xfrm>
            <a:off x="212047" y="1967345"/>
            <a:ext cx="5794382" cy="3418951"/>
          </a:xfrm>
        </p:spPr>
        <p:txBody>
          <a:bodyPr vert="horz" lIns="91440" tIns="45720" rIns="91440" bIns="45720" rtlCol="0" anchor="ctr">
            <a:normAutofit/>
          </a:bodyPr>
          <a:lstStyle/>
          <a:p>
            <a:pPr>
              <a:lnSpc>
                <a:spcPct val="110000"/>
              </a:lnSpc>
            </a:pPr>
            <a:r>
              <a:rPr lang="en-US" sz="1600" i="1" cap="none" dirty="0" err="1">
                <a:latin typeface="Tahoma" panose="020B0604030504040204" pitchFamily="34" charset="0"/>
                <a:ea typeface="Tahoma" panose="020B0604030504040204" pitchFamily="34" charset="0"/>
                <a:cs typeface="Tahoma" panose="020B0604030504040204" pitchFamily="34" charset="0"/>
              </a:rPr>
              <a:t>Ecologia</a:t>
            </a:r>
            <a:r>
              <a:rPr lang="en-US" sz="1600" i="1" cap="none" dirty="0">
                <a:latin typeface="Tahoma" panose="020B0604030504040204" pitchFamily="34" charset="0"/>
                <a:ea typeface="Tahoma" panose="020B0604030504040204" pitchFamily="34" charset="0"/>
                <a:cs typeface="Tahoma" panose="020B0604030504040204" pitchFamily="34" charset="0"/>
              </a:rPr>
              <a:t> (in UX design)</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toate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părțile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componente</a:t>
            </a:r>
            <a:r>
              <a:rPr lang="en-US" sz="1600" cap="none" dirty="0">
                <a:latin typeface="Tahoma" panose="020B0604030504040204" pitchFamily="34" charset="0"/>
                <a:ea typeface="Tahoma" panose="020B0604030504040204" pitchFamily="34" charset="0"/>
                <a:cs typeface="Tahoma" panose="020B0604030504040204" pitchFamily="34" charset="0"/>
              </a:rPr>
              <a:t> ale </a:t>
            </a:r>
            <a:r>
              <a:rPr lang="en-US" sz="1600" cap="none" dirty="0" err="1">
                <a:latin typeface="Tahoma" panose="020B0604030504040204" pitchFamily="34" charset="0"/>
                <a:ea typeface="Tahoma" panose="020B0604030504040204" pitchFamily="34" charset="0"/>
                <a:cs typeface="Tahoma" panose="020B0604030504040204" pitchFamily="34" charset="0"/>
              </a:rPr>
              <a:t>mediului</a:t>
            </a:r>
            <a:r>
              <a:rPr lang="en-US" sz="1600" cap="none" dirty="0">
                <a:latin typeface="Tahoma" panose="020B0604030504040204" pitchFamily="34" charset="0"/>
                <a:ea typeface="Tahoma" panose="020B0604030504040204" pitchFamily="34" charset="0"/>
                <a:cs typeface="Tahoma" panose="020B0604030504040204" pitchFamily="34" charset="0"/>
              </a:rPr>
              <a:t> de </a:t>
            </a:r>
            <a:r>
              <a:rPr lang="en-US" sz="1600" cap="none" dirty="0" err="1">
                <a:latin typeface="Tahoma" panose="020B0604030504040204" pitchFamily="34" charset="0"/>
                <a:ea typeface="Tahoma" panose="020B0604030504040204" pitchFamily="34" charset="0"/>
                <a:cs typeface="Tahoma" panose="020B0604030504040204" pitchFamily="34" charset="0"/>
              </a:rPr>
              <a:t>lucru</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incluzând</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rețele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alți</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utilizatori</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dispozitive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și</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structuri</a:t>
            </a:r>
            <a:r>
              <a:rPr lang="en-US" sz="1600" cap="none" dirty="0">
                <a:latin typeface="Tahoma" panose="020B0604030504040204" pitchFamily="34" charset="0"/>
                <a:ea typeface="Tahoma" panose="020B0604030504040204" pitchFamily="34" charset="0"/>
                <a:cs typeface="Tahoma" panose="020B0604030504040204" pitchFamily="34" charset="0"/>
              </a:rPr>
              <a:t> de </a:t>
            </a:r>
            <a:r>
              <a:rPr lang="en-US" sz="1600" cap="none" dirty="0" err="1">
                <a:latin typeface="Tahoma" panose="020B0604030504040204" pitchFamily="34" charset="0"/>
                <a:ea typeface="Tahoma" panose="020B0604030504040204" pitchFamily="34" charset="0"/>
                <a:cs typeface="Tahoma" panose="020B0604030504040204" pitchFamily="34" charset="0"/>
              </a:rPr>
              <a:t>informație</a:t>
            </a:r>
            <a:r>
              <a:rPr lang="en-US" sz="1600" cap="none" dirty="0">
                <a:latin typeface="Tahoma" panose="020B0604030504040204" pitchFamily="34" charset="0"/>
                <a:ea typeface="Tahoma" panose="020B0604030504040204" pitchFamily="34" charset="0"/>
                <a:cs typeface="Tahoma" panose="020B0604030504040204" pitchFamily="34" charset="0"/>
              </a:rPr>
              <a:t> cu care </a:t>
            </a:r>
            <a:r>
              <a:rPr lang="en-US" sz="1600" cap="none" dirty="0" err="1">
                <a:latin typeface="Tahoma" panose="020B0604030504040204" pitchFamily="34" charset="0"/>
                <a:ea typeface="Tahoma" panose="020B0604030504040204" pitchFamily="34" charset="0"/>
                <a:cs typeface="Tahoma" panose="020B0604030504040204" pitchFamily="34" charset="0"/>
              </a:rPr>
              <a:t>interacționează</a:t>
            </a:r>
            <a:r>
              <a:rPr lang="en-US" sz="1600" cap="none" dirty="0">
                <a:latin typeface="Tahoma" panose="020B0604030504040204" pitchFamily="34" charset="0"/>
                <a:ea typeface="Tahoma" panose="020B0604030504040204" pitchFamily="34" charset="0"/>
                <a:cs typeface="Tahoma" panose="020B0604030504040204" pitchFamily="34" charset="0"/>
              </a:rPr>
              <a:t> un </a:t>
            </a:r>
            <a:r>
              <a:rPr lang="en-US" sz="1600" cap="none" dirty="0" err="1">
                <a:latin typeface="Tahoma" panose="020B0604030504040204" pitchFamily="34" charset="0"/>
                <a:ea typeface="Tahoma" panose="020B0604030504040204" pitchFamily="34" charset="0"/>
                <a:cs typeface="Tahoma" panose="020B0604030504040204" pitchFamily="34" charset="0"/>
              </a:rPr>
              <a:t>utilizator</a:t>
            </a:r>
            <a:r>
              <a:rPr lang="en-US" sz="1600" cap="none" dirty="0">
                <a:latin typeface="Tahoma" panose="020B0604030504040204" pitchFamily="34" charset="0"/>
                <a:ea typeface="Tahoma" panose="020B0604030504040204" pitchFamily="34" charset="0"/>
                <a:cs typeface="Tahoma" panose="020B0604030504040204" pitchFamily="34" charset="0"/>
              </a:rPr>
              <a:t>/</a:t>
            </a:r>
            <a:r>
              <a:rPr lang="en-US" sz="1600" cap="none" dirty="0" err="1">
                <a:latin typeface="Tahoma" panose="020B0604030504040204" pitchFamily="34" charset="0"/>
                <a:ea typeface="Tahoma" panose="020B0604030504040204" pitchFamily="34" charset="0"/>
                <a:cs typeface="Tahoma" panose="020B0604030504040204" pitchFamily="34" charset="0"/>
              </a:rPr>
              <a:t>produs</a:t>
            </a:r>
            <a:r>
              <a:rPr lang="en-US" sz="1600" cap="none" dirty="0">
                <a:latin typeface="Tahoma" panose="020B0604030504040204" pitchFamily="34" charset="0"/>
                <a:ea typeface="Tahoma" panose="020B0604030504040204" pitchFamily="34" charset="0"/>
                <a:cs typeface="Tahoma" panose="020B0604030504040204" pitchFamily="34" charset="0"/>
              </a:rPr>
              <a:t>/</a:t>
            </a:r>
            <a:r>
              <a:rPr lang="en-US" sz="1600" cap="none" dirty="0" err="1">
                <a:latin typeface="Tahoma" panose="020B0604030504040204" pitchFamily="34" charset="0"/>
                <a:ea typeface="Tahoma" panose="020B0604030504040204" pitchFamily="34" charset="0"/>
                <a:cs typeface="Tahoma" panose="020B0604030504040204" pitchFamily="34" charset="0"/>
              </a:rPr>
              <a:t>sistem</a:t>
            </a:r>
            <a:endParaRPr lang="en-US" sz="1600" cap="none" dirty="0">
              <a:latin typeface="Tahoma" panose="020B0604030504040204" pitchFamily="34" charset="0"/>
              <a:ea typeface="Tahoma" panose="020B0604030504040204" pitchFamily="34" charset="0"/>
              <a:cs typeface="Tahoma" panose="020B0604030504040204" pitchFamily="34" charset="0"/>
            </a:endParaRPr>
          </a:p>
          <a:p>
            <a:pPr marL="235458">
              <a:lnSpc>
                <a:spcPct val="110000"/>
              </a:lnSpc>
              <a:spcBef>
                <a:spcPts val="1030"/>
              </a:spcBef>
            </a:pPr>
            <a:r>
              <a:rPr lang="en-US" sz="1600" cap="none" dirty="0">
                <a:latin typeface="Tahoma" panose="020B0604030504040204" pitchFamily="34" charset="0"/>
                <a:ea typeface="Tahoma" panose="020B0604030504040204" pitchFamily="34" charset="0"/>
                <a:cs typeface="Tahoma" panose="020B0604030504040204" pitchFamily="34" charset="0"/>
              </a:rPr>
              <a:t>Este </a:t>
            </a:r>
            <a:r>
              <a:rPr lang="en-US" sz="1600" cap="none" dirty="0" err="1">
                <a:latin typeface="Tahoma" panose="020B0604030504040204" pitchFamily="34" charset="0"/>
                <a:ea typeface="Tahoma" panose="020B0604030504040204" pitchFamily="34" charset="0"/>
                <a:cs typeface="Tahoma" panose="020B0604030504040204" pitchFamily="34" charset="0"/>
              </a:rPr>
              <a:t>despre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contextul</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utilizării</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i="1" cap="none" dirty="0">
                <a:latin typeface="Tahoma" panose="020B0604030504040204" pitchFamily="34" charset="0"/>
                <a:ea typeface="Tahoma" panose="020B0604030504040204" pitchFamily="34" charset="0"/>
                <a:cs typeface="Tahoma" panose="020B0604030504040204" pitchFamily="34" charset="0"/>
              </a:rPr>
              <a:t>usage context</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Exemplu</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i="1" cap="none" dirty="0" err="1">
                <a:latin typeface="Tahoma" panose="020B0604030504040204" pitchFamily="34" charset="0"/>
                <a:ea typeface="Tahoma" panose="020B0604030504040204" pitchFamily="34" charset="0"/>
                <a:cs typeface="Tahoma" panose="020B0604030504040204" pitchFamily="34" charset="0"/>
              </a:rPr>
              <a:t>i</a:t>
            </a:r>
            <a:r>
              <a:rPr lang="ro-RO" sz="1600" i="1" cap="none" dirty="0">
                <a:latin typeface="Tahoma" panose="020B0604030504040204" pitchFamily="34" charset="0"/>
                <a:ea typeface="Tahoma" panose="020B0604030504040204" pitchFamily="34" charset="0"/>
                <a:cs typeface="Tahoma" panose="020B0604030504040204" pitchFamily="34" charset="0"/>
              </a:rPr>
              <a:t>T</a:t>
            </a:r>
            <a:r>
              <a:rPr lang="en-US" sz="1600" i="1" cap="none" dirty="0" err="1">
                <a:latin typeface="Tahoma" panose="020B0604030504040204" pitchFamily="34" charset="0"/>
                <a:ea typeface="Tahoma" panose="020B0604030504040204" pitchFamily="34" charset="0"/>
                <a:cs typeface="Tahoma" panose="020B0604030504040204" pitchFamily="34" charset="0"/>
              </a:rPr>
              <a:t>unes</a:t>
            </a:r>
            <a:endParaRPr lang="en-US" sz="1600" i="1" cap="none" dirty="0">
              <a:latin typeface="Tahoma" panose="020B0604030504040204" pitchFamily="34" charset="0"/>
              <a:ea typeface="Tahoma" panose="020B0604030504040204" pitchFamily="34" charset="0"/>
              <a:cs typeface="Tahoma" panose="020B0604030504040204" pitchFamily="34" charset="0"/>
            </a:endParaRPr>
          </a:p>
          <a:p>
            <a:pPr marL="235458">
              <a:lnSpc>
                <a:spcPct val="110000"/>
              </a:lnSpc>
              <a:spcBef>
                <a:spcPts val="1030"/>
              </a:spcBef>
            </a:pPr>
            <a:r>
              <a:rPr lang="en-US" sz="1600" cap="none" dirty="0" err="1">
                <a:latin typeface="Tahoma" panose="020B0604030504040204" pitchFamily="34" charset="0"/>
                <a:ea typeface="Tahoma" panose="020B0604030504040204" pitchFamily="34" charset="0"/>
                <a:cs typeface="Tahoma" panose="020B0604030504040204" pitchFamily="34" charset="0"/>
              </a:rPr>
              <a:t>Utilizat</a:t>
            </a:r>
            <a:r>
              <a:rPr lang="en-US" sz="1600" cap="none" dirty="0">
                <a:latin typeface="Tahoma" panose="020B0604030504040204" pitchFamily="34" charset="0"/>
                <a:ea typeface="Tahoma" panose="020B0604030504040204" pitchFamily="34" charset="0"/>
                <a:cs typeface="Tahoma" panose="020B0604030504040204" pitchFamily="34" charset="0"/>
              </a:rPr>
              <a:t> un </a:t>
            </a:r>
            <a:r>
              <a:rPr lang="en-US" sz="1600" cap="none" dirty="0" err="1">
                <a:latin typeface="Tahoma" panose="020B0604030504040204" pitchFamily="34" charset="0"/>
                <a:ea typeface="Tahoma" panose="020B0604030504040204" pitchFamily="34" charset="0"/>
                <a:cs typeface="Tahoma" panose="020B0604030504040204" pitchFamily="34" charset="0"/>
              </a:rPr>
              <a:t>singur</a:t>
            </a:r>
            <a:r>
              <a:rPr lang="en-US" sz="1600" cap="none" dirty="0">
                <a:latin typeface="Tahoma" panose="020B0604030504040204" pitchFamily="34" charset="0"/>
                <a:ea typeface="Tahoma" panose="020B0604030504040204" pitchFamily="34" charset="0"/>
                <a:cs typeface="Tahoma" panose="020B0604030504040204" pitchFamily="34" charset="0"/>
              </a:rPr>
              <a:t> canal </a:t>
            </a:r>
            <a:r>
              <a:rPr lang="en-US" sz="1600" cap="none" dirty="0" err="1">
                <a:latin typeface="Tahoma" panose="020B0604030504040204" pitchFamily="34" charset="0"/>
                <a:ea typeface="Tahoma" panose="020B0604030504040204" pitchFamily="34" charset="0"/>
                <a:cs typeface="Tahoma" panose="020B0604030504040204" pitchFamily="34" charset="0"/>
              </a:rPr>
              <a:t>sau</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canale</a:t>
            </a:r>
            <a:r>
              <a:rPr lang="en-US" sz="1600" cap="none" dirty="0">
                <a:latin typeface="Tahoma" panose="020B0604030504040204" pitchFamily="34" charset="0"/>
                <a:ea typeface="Tahoma" panose="020B0604030504040204" pitchFamily="34" charset="0"/>
                <a:cs typeface="Tahoma" panose="020B0604030504040204" pitchFamily="34" charset="0"/>
              </a:rPr>
              <a:t> multiple/</a:t>
            </a:r>
            <a:r>
              <a:rPr lang="en-US" sz="1600" cap="none" dirty="0" err="1">
                <a:latin typeface="Tahoma" panose="020B0604030504040204" pitchFamily="34" charset="0"/>
                <a:ea typeface="Tahoma" panose="020B0604030504040204" pitchFamily="34" charset="0"/>
                <a:cs typeface="Tahoma" panose="020B0604030504040204" pitchFamily="34" charset="0"/>
              </a:rPr>
              <a:t>încrucișate</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i="1" cap="none" dirty="0">
                <a:latin typeface="Tahoma" panose="020B0604030504040204" pitchFamily="34" charset="0"/>
                <a:ea typeface="Tahoma" panose="020B0604030504040204" pitchFamily="34" charset="0"/>
                <a:cs typeface="Tahoma" panose="020B0604030504040204" pitchFamily="34" charset="0"/>
              </a:rPr>
              <a:t>single channel </a:t>
            </a:r>
            <a:r>
              <a:rPr lang="en-US" sz="1600" cap="none" dirty="0" err="1">
                <a:latin typeface="Tahoma" panose="020B0604030504040204" pitchFamily="34" charset="0"/>
                <a:ea typeface="Tahoma" panose="020B0604030504040204" pitchFamily="34" charset="0"/>
                <a:cs typeface="Tahoma" panose="020B0604030504040204" pitchFamily="34" charset="0"/>
              </a:rPr>
              <a:t>sau</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i="1" cap="none" dirty="0">
                <a:latin typeface="Tahoma" panose="020B0604030504040204" pitchFamily="34" charset="0"/>
                <a:ea typeface="Tahoma" panose="020B0604030504040204" pitchFamily="34" charset="0"/>
                <a:cs typeface="Tahoma" panose="020B0604030504040204" pitchFamily="34" charset="0"/>
              </a:rPr>
              <a:t>cross-channel</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Exemplu</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achiziții</a:t>
            </a:r>
            <a:r>
              <a:rPr lang="en-US" sz="1600" cap="none" dirty="0">
                <a:latin typeface="Tahoma" panose="020B0604030504040204" pitchFamily="34" charset="0"/>
                <a:ea typeface="Tahoma" panose="020B0604030504040204" pitchFamily="34" charset="0"/>
                <a:cs typeface="Tahoma" panose="020B0604030504040204" pitchFamily="34" charset="0"/>
              </a:rPr>
              <a:t> online</a:t>
            </a:r>
          </a:p>
          <a:p>
            <a:pPr marL="235458">
              <a:lnSpc>
                <a:spcPct val="110000"/>
              </a:lnSpc>
              <a:spcBef>
                <a:spcPts val="1030"/>
              </a:spcBef>
            </a:pPr>
            <a:r>
              <a:rPr lang="en-US" sz="1600" cap="none" dirty="0" err="1">
                <a:latin typeface="Tahoma" panose="020B0604030504040204" pitchFamily="34" charset="0"/>
                <a:ea typeface="Tahoma" panose="020B0604030504040204" pitchFamily="34" charset="0"/>
                <a:cs typeface="Tahoma" panose="020B0604030504040204" pitchFamily="34" charset="0"/>
              </a:rPr>
              <a:t>Relevantă</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arhitectura</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err="1">
                <a:latin typeface="Tahoma" panose="020B0604030504040204" pitchFamily="34" charset="0"/>
                <a:ea typeface="Tahoma" panose="020B0604030504040204" pitchFamily="34" charset="0"/>
                <a:cs typeface="Tahoma" panose="020B0604030504040204" pitchFamily="34" charset="0"/>
              </a:rPr>
              <a:t>informației</a:t>
            </a:r>
            <a:endParaRPr lang="en-US" sz="1400" dirty="0"/>
          </a:p>
        </p:txBody>
      </p:sp>
      <p:pic>
        <p:nvPicPr>
          <p:cNvPr id="9" name="Picture 8">
            <a:extLst>
              <a:ext uri="{FF2B5EF4-FFF2-40B4-BE49-F238E27FC236}">
                <a16:creationId xmlns:a16="http://schemas.microsoft.com/office/drawing/2014/main" id="{CD1E2D18-CAF8-B1AE-5F69-D7FD79787CAD}"/>
              </a:ext>
            </a:extLst>
          </p:cNvPr>
          <p:cNvPicPr>
            <a:picLocks noChangeAspect="1"/>
          </p:cNvPicPr>
          <p:nvPr/>
        </p:nvPicPr>
        <p:blipFill rotWithShape="1">
          <a:blip r:embed="rId4">
            <a:extLst>
              <a:ext uri="{28A0092B-C50C-407E-A947-70E740481C1C}">
                <a14:useLocalDpi xmlns:a14="http://schemas.microsoft.com/office/drawing/2010/main" val="0"/>
              </a:ext>
            </a:extLst>
          </a:blip>
          <a:srcRect r="-3" b="5900"/>
          <a:stretch/>
        </p:blipFill>
        <p:spPr>
          <a:xfrm>
            <a:off x="6185572" y="704584"/>
            <a:ext cx="4857723" cy="4849853"/>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3332784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78951" y="121596"/>
            <a:ext cx="10167389" cy="1045723"/>
          </a:xfrm>
        </p:spPr>
        <p:txBody>
          <a:bodyPr>
            <a:noAutofit/>
          </a:bodyPr>
          <a:lstStyle/>
          <a:p>
            <a:r>
              <a:rPr lang="ro-RO" sz="3600" cap="none" dirty="0">
                <a:latin typeface="Tahoma" panose="020B0604030504040204" pitchFamily="34" charset="0"/>
                <a:ea typeface="Tahoma" panose="020B0604030504040204" pitchFamily="34" charset="0"/>
                <a:cs typeface="Tahoma" panose="020B0604030504040204" pitchFamily="34" charset="0"/>
              </a:rPr>
              <a:t>Arhitectura informației (</a:t>
            </a:r>
            <a:r>
              <a:rPr lang="ro-RO" sz="3600" i="1" cap="none" dirty="0">
                <a:latin typeface="Tahoma" panose="020B0604030504040204" pitchFamily="34" charset="0"/>
                <a:ea typeface="Tahoma" panose="020B0604030504040204" pitchFamily="34" charset="0"/>
                <a:cs typeface="Tahoma" panose="020B0604030504040204" pitchFamily="34" charset="0"/>
              </a:rPr>
              <a:t>information architecture</a:t>
            </a:r>
            <a:r>
              <a:rPr lang="ro-RO" sz="3600" cap="none" dirty="0">
                <a:latin typeface="Tahoma" panose="020B0604030504040204" pitchFamily="34" charset="0"/>
                <a:ea typeface="Tahoma" panose="020B0604030504040204" pitchFamily="34" charset="0"/>
                <a:cs typeface="Tahoma" panose="020B0604030504040204" pitchFamily="34" charset="0"/>
              </a:rPr>
              <a:t>)</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685800" y="1791856"/>
            <a:ext cx="10396883" cy="3582730"/>
          </a:xfrm>
        </p:spPr>
        <p:txBody>
          <a:bodyPr>
            <a:normAutofit/>
          </a:bodyPr>
          <a:lstStyle/>
          <a:p>
            <a:endParaRPr lang="ro-RO" sz="2400" cap="none" dirty="0">
              <a:latin typeface="Tahoma" panose="020B0604030504040204" pitchFamily="34" charset="0"/>
              <a:ea typeface="Tahoma" panose="020B0604030504040204" pitchFamily="34" charset="0"/>
              <a:cs typeface="Tahoma" panose="020B0604030504040204" pitchFamily="34" charset="0"/>
            </a:endParaRPr>
          </a:p>
          <a:p>
            <a:r>
              <a:rPr lang="en-GB" sz="2400" i="1" cap="none" dirty="0">
                <a:latin typeface="Tahoma" panose="020B0604030504040204" pitchFamily="34" charset="0"/>
                <a:ea typeface="Tahoma" panose="020B0604030504040204" pitchFamily="34" charset="0"/>
                <a:cs typeface="Tahoma" panose="020B0604030504040204" pitchFamily="34" charset="0"/>
              </a:rPr>
              <a:t>Pervasive information architecture</a:t>
            </a:r>
            <a:r>
              <a:rPr lang="ro-RO" sz="2400" i="1" cap="none" dirty="0">
                <a:latin typeface="Tahoma" panose="020B0604030504040204" pitchFamily="34" charset="0"/>
                <a:ea typeface="Tahoma" panose="020B0604030504040204" pitchFamily="34" charset="0"/>
                <a:cs typeface="Tahoma" panose="020B0604030504040204" pitchFamily="34" charset="0"/>
              </a:rPr>
              <a:t>: </a:t>
            </a:r>
            <a:r>
              <a:rPr lang="ro-RO" sz="2400" cap="none" dirty="0">
                <a:latin typeface="Tahoma" panose="020B0604030504040204" pitchFamily="34" charset="0"/>
                <a:ea typeface="Tahoma" panose="020B0604030504040204" pitchFamily="34" charset="0"/>
                <a:cs typeface="Tahoma" panose="020B0604030504040204" pitchFamily="34" charset="0"/>
              </a:rPr>
              <a:t>structură pentru organizarea, stocarea, regăsirea, afișarea, manipularea și partajarea informației, este urmărită accesibilitatea în cadrul unei ecologii mai largi. </a:t>
            </a:r>
          </a:p>
          <a:p>
            <a:endParaRPr lang="ro-RO" sz="2400" cap="none" dirty="0">
              <a:latin typeface="Tahoma" panose="020B0604030504040204" pitchFamily="34" charset="0"/>
              <a:ea typeface="Tahoma" panose="020B0604030504040204" pitchFamily="34" charset="0"/>
              <a:cs typeface="Tahoma" panose="020B0604030504040204" pitchFamily="34" charset="0"/>
            </a:endParaRPr>
          </a:p>
          <a:p>
            <a:r>
              <a:rPr lang="ro-RO" sz="2400" cap="none" dirty="0">
                <a:latin typeface="Tahoma" panose="020B0604030504040204" pitchFamily="34" charset="0"/>
                <a:ea typeface="Tahoma" panose="020B0604030504040204" pitchFamily="34" charset="0"/>
                <a:cs typeface="Tahoma" panose="020B0604030504040204" pitchFamily="34" charset="0"/>
              </a:rPr>
              <a:t>Referință: </a:t>
            </a:r>
            <a:r>
              <a:rPr lang="ro-RO" sz="2400" cap="none" dirty="0">
                <a:latin typeface="Tahoma" panose="020B0604030504040204" pitchFamily="34" charset="0"/>
                <a:ea typeface="Tahoma" panose="020B0604030504040204" pitchFamily="34" charset="0"/>
                <a:cs typeface="Tahoma" panose="020B0604030504040204" pitchFamily="34" charset="0"/>
                <a:hlinkClick r:id="rId2"/>
              </a:rPr>
              <a:t>Resmini și Rosati, 2011</a:t>
            </a:r>
            <a:endParaRPr lang="ro-RO" sz="2400" cap="none" dirty="0">
              <a:latin typeface="Tahoma" panose="020B0604030504040204" pitchFamily="34" charset="0"/>
              <a:ea typeface="Tahoma" panose="020B0604030504040204" pitchFamily="34" charset="0"/>
              <a:cs typeface="Tahoma" panose="020B0604030504040204" pitchFamily="34" charset="0"/>
            </a:endParaRPr>
          </a:p>
          <a:p>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47577033"/>
      </p:ext>
    </p:extLst>
  </p:cSld>
  <p:clrMapOvr>
    <a:masterClrMapping/>
  </p:clrMapOvr>
  <p:transition spd="slow">
    <p:randomBar dir="vert"/>
  </p:transition>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7"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49"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1"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3"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rot="21420000">
            <a:off x="576101" y="700304"/>
            <a:ext cx="3707159" cy="3762405"/>
          </a:xfrm>
        </p:spPr>
        <p:txBody>
          <a:bodyPr vert="horz" lIns="91440" tIns="45720" rIns="91440" bIns="45720" rtlCol="0" anchor="b">
            <a:normAutofit fontScale="90000"/>
          </a:bodyPr>
          <a:lstStyle/>
          <a:p>
            <a:pPr algn="r"/>
            <a:r>
              <a:rPr lang="ro-RO" sz="3200" i="1" cap="none">
                <a:latin typeface="Tahoma" panose="020B0604030504040204" pitchFamily="34" charset="0"/>
                <a:ea typeface="Tahoma" panose="020B0604030504040204" pitchFamily="34" charset="0"/>
                <a:cs typeface="Tahoma" panose="020B0604030504040204" pitchFamily="34" charset="0"/>
              </a:rPr>
              <a:t>Design</a:t>
            </a:r>
            <a:r>
              <a:rPr lang="ro-RO" sz="3200" cap="none">
                <a:latin typeface="Tahoma" panose="020B0604030504040204" pitchFamily="34" charset="0"/>
                <a:ea typeface="Tahoma" panose="020B0604030504040204" pitchFamily="34" charset="0"/>
                <a:cs typeface="Tahoma" panose="020B0604030504040204" pitchFamily="34" charset="0"/>
              </a:rPr>
              <a:t> pentru </a:t>
            </a:r>
            <a:r>
              <a:rPr lang="ro-RO" sz="3200" i="1" cap="none">
                <a:latin typeface="Tahoma" panose="020B0604030504040204" pitchFamily="34" charset="0"/>
                <a:ea typeface="Tahoma" panose="020B0604030504040204" pitchFamily="34" charset="0"/>
                <a:cs typeface="Tahoma" panose="020B0604030504040204" pitchFamily="34" charset="0"/>
              </a:rPr>
              <a:t>ecological needs</a:t>
            </a:r>
            <a:br>
              <a:rPr lang="en-US" sz="3200" i="1" cap="none">
                <a:latin typeface="Tahoma" panose="020B0604030504040204" pitchFamily="34" charset="0"/>
                <a:ea typeface="Tahoma" panose="020B0604030504040204" pitchFamily="34" charset="0"/>
                <a:cs typeface="Tahoma" panose="020B0604030504040204" pitchFamily="34" charset="0"/>
              </a:rPr>
            </a:br>
            <a:br>
              <a:rPr lang="en-US" sz="3200" i="1" cap="none">
                <a:latin typeface="Tahoma" panose="020B0604030504040204" pitchFamily="34" charset="0"/>
                <a:ea typeface="Tahoma" panose="020B0604030504040204" pitchFamily="34" charset="0"/>
                <a:cs typeface="Tahoma" panose="020B0604030504040204" pitchFamily="34" charset="0"/>
              </a:rPr>
            </a:br>
            <a:r>
              <a:rPr lang="en-US" sz="2800" cap="none">
                <a:latin typeface="Tahoma" panose="020B0604030504040204" pitchFamily="34" charset="0"/>
                <a:ea typeface="Tahoma" panose="020B0604030504040204" pitchFamily="34" charset="0"/>
                <a:cs typeface="Tahoma" panose="020B0604030504040204" pitchFamily="34" charset="0"/>
              </a:rPr>
              <a:t>- cum funcționează un sistem/produs în contextul său și cum comunică cu componentele cu care interacționează</a:t>
            </a:r>
            <a:br>
              <a:rPr lang="en-US" sz="2800" cap="none">
                <a:latin typeface="Tahoma" panose="020B0604030504040204" pitchFamily="34" charset="0"/>
                <a:ea typeface="Tahoma" panose="020B0604030504040204" pitchFamily="34" charset="0"/>
                <a:cs typeface="Tahoma" panose="020B0604030504040204" pitchFamily="34" charset="0"/>
              </a:rPr>
            </a:br>
            <a:r>
              <a:rPr lang="ro-RO" sz="2800" cap="none">
                <a:latin typeface="Tahoma" panose="020B0604030504040204" pitchFamily="34" charset="0"/>
                <a:ea typeface="Tahoma" panose="020B0604030504040204" pitchFamily="34" charset="0"/>
                <a:cs typeface="Tahoma" panose="020B0604030504040204" pitchFamily="34" charset="0"/>
              </a:rPr>
              <a:t> </a:t>
            </a:r>
            <a:endParaRPr lang="en-US" sz="3200" dirty="0"/>
          </a:p>
        </p:txBody>
      </p:sp>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rot="21420000">
            <a:off x="1094819" y="5742621"/>
            <a:ext cx="9777785" cy="621792"/>
          </a:xfrm>
        </p:spPr>
        <p:txBody>
          <a:bodyPr vert="horz" lIns="91440" tIns="45720" rIns="91440" bIns="45720" rtlCol="0" anchor="t">
            <a:normAutofit/>
          </a:bodyPr>
          <a:lstStyle/>
          <a:p>
            <a:pPr algn="r">
              <a:lnSpc>
                <a:spcPct val="110000"/>
              </a:lnSpc>
            </a:pPr>
            <a:r>
              <a:rPr lang="ro-RO" sz="1400" cap="none">
                <a:solidFill>
                  <a:schemeClr val="bg1"/>
                </a:solidFill>
                <a:latin typeface="Tahoma" panose="020B0604030504040204" pitchFamily="34" charset="0"/>
                <a:ea typeface="Tahoma" panose="020B0604030504040204" pitchFamily="34" charset="0"/>
                <a:cs typeface="Tahoma" panose="020B0604030504040204" pitchFamily="34" charset="0"/>
              </a:rPr>
              <a:t>Sursa:</a:t>
            </a:r>
            <a:r>
              <a:rPr lang="en-GB" sz="1400" cap="none">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400" cap="none">
                <a:solidFill>
                  <a:schemeClr val="bg1"/>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https://bootcamp.uxdesign.cc/elevating-ux-design-the-integral-role-of-ecosystem-thinking-fd5240a83640</a:t>
            </a:r>
            <a:r>
              <a:rPr lang="en-GB" sz="1400" cap="none">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sz="14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D7BFFC78-ED96-7068-0576-C4E09A70B0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14924" y="212487"/>
            <a:ext cx="5343525" cy="4103389"/>
          </a:xfrm>
          <a:prstGeom prst="rect">
            <a:avLst/>
          </a:prstGeom>
        </p:spPr>
      </p:pic>
    </p:spTree>
    <p:extLst>
      <p:ext uri="{BB962C8B-B14F-4D97-AF65-F5344CB8AC3E}">
        <p14:creationId xmlns:p14="http://schemas.microsoft.com/office/powerpoint/2010/main" val="7574499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27636" y="1163924"/>
            <a:ext cx="5019843" cy="3118333"/>
          </a:xfrm>
        </p:spPr>
        <p:txBody>
          <a:bodyPr vert="horz" lIns="91440" tIns="45720" rIns="91440" bIns="45720" rtlCol="0" anchor="b">
            <a:normAutofit/>
          </a:bodyPr>
          <a:lstStyle/>
          <a:p>
            <a:pPr algn="r"/>
            <a:r>
              <a:rPr lang="en-US" i="1" cap="none" dirty="0">
                <a:latin typeface="Tahoma" panose="020B0604030504040204" pitchFamily="34" charset="0"/>
                <a:ea typeface="Tahoma" panose="020B0604030504040204" pitchFamily="34" charset="0"/>
                <a:cs typeface="Tahoma" panose="020B0604030504040204" pitchFamily="34" charset="0"/>
              </a:rPr>
              <a:t>Storyboards</a:t>
            </a:r>
            <a:br>
              <a:rPr lang="en-US" i="1" cap="none" dirty="0">
                <a:latin typeface="Tahoma" panose="020B0604030504040204" pitchFamily="34" charset="0"/>
                <a:ea typeface="Tahoma" panose="020B0604030504040204" pitchFamily="34" charset="0"/>
                <a:cs typeface="Tahoma" panose="020B0604030504040204" pitchFamily="34" charset="0"/>
              </a:rPr>
            </a:br>
            <a:br>
              <a:rPr lang="en-US" sz="32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ilustrează</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interferențele</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dintre</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utilizator</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și</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sistem</a:t>
            </a:r>
            <a:r>
              <a:rPr lang="en-US" sz="2800" cap="none" dirty="0">
                <a:latin typeface="Tahoma" panose="020B0604030504040204" pitchFamily="34" charset="0"/>
                <a:ea typeface="Tahoma" panose="020B0604030504040204" pitchFamily="34" charset="0"/>
                <a:cs typeface="Tahoma" panose="020B0604030504040204" pitchFamily="34" charset="0"/>
              </a:rPr>
              <a:t> </a:t>
            </a:r>
            <a:br>
              <a:rPr lang="en-US" sz="3200" dirty="0"/>
            </a:br>
            <a:br>
              <a:rPr lang="en-US" sz="3200" dirty="0"/>
            </a:br>
            <a:r>
              <a:rPr lang="en-US" sz="3200" dirty="0"/>
              <a:t> </a:t>
            </a:r>
          </a:p>
        </p:txBody>
      </p:sp>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a:off x="5224778" y="5225769"/>
            <a:ext cx="6703665" cy="541654"/>
          </a:xfrm>
        </p:spPr>
        <p:txBody>
          <a:bodyPr vert="horz" lIns="91440" tIns="45720" rIns="91440" bIns="45720" rtlCol="0" anchor="t">
            <a:normAutofit/>
          </a:bodyPr>
          <a:lstStyle/>
          <a:p>
            <a:pPr algn="r">
              <a:lnSpc>
                <a:spcPct val="110000"/>
              </a:lnSpc>
            </a:pPr>
            <a:r>
              <a:rPr lang="en-US" sz="1600" cap="none" dirty="0" err="1">
                <a:latin typeface="Tahoma" panose="020B0604030504040204" pitchFamily="34" charset="0"/>
                <a:ea typeface="Tahoma" panose="020B0604030504040204" pitchFamily="34" charset="0"/>
                <a:cs typeface="Tahoma" panose="020B0604030504040204" pitchFamily="34" charset="0"/>
              </a:rPr>
              <a:t>Sursa</a:t>
            </a:r>
            <a:r>
              <a:rPr lang="en-US" sz="1600" cap="none" dirty="0">
                <a:latin typeface="Tahoma" panose="020B0604030504040204" pitchFamily="34" charset="0"/>
                <a:ea typeface="Tahoma" panose="020B0604030504040204" pitchFamily="34" charset="0"/>
                <a:cs typeface="Tahoma" panose="020B0604030504040204" pitchFamily="34" charset="0"/>
              </a:rPr>
              <a:t>: </a:t>
            </a:r>
            <a:r>
              <a:rPr lang="en-US" sz="1600" cap="none" dirty="0">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https://www.nngroup.com/articles/storyboards-visualize-ideas/</a:t>
            </a:r>
            <a:r>
              <a:rPr lang="en-US" sz="1600" cap="none" dirty="0">
                <a:latin typeface="Tahoma" panose="020B0604030504040204" pitchFamily="34" charset="0"/>
                <a:ea typeface="Tahoma" panose="020B0604030504040204" pitchFamily="34" charset="0"/>
                <a:cs typeface="Tahoma" panose="020B0604030504040204" pitchFamily="34" charset="0"/>
              </a:rPr>
              <a:t>   </a:t>
            </a:r>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Picture 7" descr="A diagram of a desk&#10;&#10;Description automatically generated">
            <a:extLst>
              <a:ext uri="{FF2B5EF4-FFF2-40B4-BE49-F238E27FC236}">
                <a16:creationId xmlns:a16="http://schemas.microsoft.com/office/drawing/2014/main" id="{1AC8736C-1C11-8E25-5693-3039D6DB2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375" y="742950"/>
            <a:ext cx="6328197" cy="4302625"/>
          </a:xfrm>
          <a:prstGeom prst="rect">
            <a:avLst/>
          </a:prstGeom>
        </p:spPr>
      </p:pic>
    </p:spTree>
    <p:extLst>
      <p:ext uri="{BB962C8B-B14F-4D97-AF65-F5344CB8AC3E}">
        <p14:creationId xmlns:p14="http://schemas.microsoft.com/office/powerpoint/2010/main" val="3081339982"/>
      </p:ext>
    </p:extLst>
  </p:cSld>
  <p:clrMapOvr>
    <a:masterClrMapping/>
  </p:clrMapOvr>
  <p:transition spd="slow">
    <p:wheel spokes="1"/>
  </p:transition>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8"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60"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62"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64"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66"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68" name="Picture 167">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0" name="Rectangle 169">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72"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118493" y="1062183"/>
            <a:ext cx="3969674" cy="4420564"/>
          </a:xfrm>
        </p:spPr>
        <p:txBody>
          <a:bodyPr vert="horz" lIns="91440" tIns="45720" rIns="91440" bIns="45720" rtlCol="0" anchor="b">
            <a:normAutofit fontScale="90000"/>
          </a:bodyPr>
          <a:lstStyle/>
          <a:p>
            <a:pPr algn="r"/>
            <a:br>
              <a:rPr lang="en-US" sz="1700" i="1" cap="none" dirty="0">
                <a:latin typeface="Tahoma" panose="020B0604030504040204" pitchFamily="34" charset="0"/>
                <a:ea typeface="Tahoma" panose="020B0604030504040204" pitchFamily="34" charset="0"/>
                <a:cs typeface="Tahoma" panose="020B0604030504040204" pitchFamily="34" charset="0"/>
              </a:rPr>
            </a:br>
            <a:r>
              <a:rPr lang="en-US" i="1" cap="none" dirty="0">
                <a:latin typeface="Tahoma" panose="020B0604030504040204" pitchFamily="34" charset="0"/>
                <a:ea typeface="Tahoma" panose="020B0604030504040204" pitchFamily="34" charset="0"/>
                <a:cs typeface="Tahoma" panose="020B0604030504040204" pitchFamily="34" charset="0"/>
              </a:rPr>
              <a:t>Storyboards </a:t>
            </a:r>
            <a:br>
              <a:rPr lang="en-US" i="1" cap="none" dirty="0">
                <a:latin typeface="Tahoma" panose="020B0604030504040204" pitchFamily="34" charset="0"/>
                <a:ea typeface="Tahoma" panose="020B0604030504040204" pitchFamily="34" charset="0"/>
                <a:cs typeface="Tahoma" panose="020B0604030504040204" pitchFamily="34" charset="0"/>
              </a:rPr>
            </a:br>
            <a:br>
              <a:rPr lang="en-US" sz="2400" i="1" cap="none" dirty="0">
                <a:latin typeface="Tahoma" panose="020B0604030504040204" pitchFamily="34" charset="0"/>
                <a:ea typeface="Tahoma" panose="020B0604030504040204" pitchFamily="34" charset="0"/>
                <a:cs typeface="Tahoma" panose="020B0604030504040204" pitchFamily="34" charset="0"/>
              </a:rPr>
            </a:br>
            <a:r>
              <a:rPr lang="en-US" sz="2400" i="1" cap="none" dirty="0">
                <a:latin typeface="Tahoma" panose="020B0604030504040204" pitchFamily="34" charset="0"/>
                <a:ea typeface="Tahoma" panose="020B0604030504040204" pitchFamily="34" charset="0"/>
                <a:cs typeface="Tahoma" panose="020B0604030504040204" pitchFamily="34" charset="0"/>
              </a:rPr>
              <a:t>- </a:t>
            </a:r>
            <a:r>
              <a:rPr lang="en-US" sz="2400" cap="none" dirty="0">
                <a:latin typeface="Tahoma" panose="020B0604030504040204" pitchFamily="34" charset="0"/>
                <a:ea typeface="Tahoma" panose="020B0604030504040204" pitchFamily="34" charset="0"/>
                <a:cs typeface="Tahoma" panose="020B0604030504040204" pitchFamily="34" charset="0"/>
              </a:rPr>
              <a:t>pot fi </a:t>
            </a:r>
            <a:r>
              <a:rPr lang="en-US" sz="2400" cap="none" dirty="0" err="1">
                <a:latin typeface="Tahoma" panose="020B0604030504040204" pitchFamily="34" charset="0"/>
                <a:ea typeface="Tahoma" panose="020B0604030504040204" pitchFamily="34" charset="0"/>
                <a:cs typeface="Tahoma" panose="020B0604030504040204" pitchFamily="34" charset="0"/>
              </a:rPr>
              <a:t>utilizate</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cap="none" dirty="0" err="1">
                <a:latin typeface="Tahoma" panose="020B0604030504040204" pitchFamily="34" charset="0"/>
                <a:ea typeface="Tahoma" panose="020B0604030504040204" pitchFamily="34" charset="0"/>
                <a:cs typeface="Tahoma" panose="020B0604030504040204" pitchFamily="34" charset="0"/>
              </a:rPr>
              <a:t>și</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cap="none" dirty="0" err="1">
                <a:latin typeface="Tahoma" panose="020B0604030504040204" pitchFamily="34" charset="0"/>
                <a:ea typeface="Tahoma" panose="020B0604030504040204" pitchFamily="34" charset="0"/>
                <a:cs typeface="Tahoma" panose="020B0604030504040204" pitchFamily="34" charset="0"/>
              </a:rPr>
              <a:t>pentru</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i="1" cap="none" dirty="0">
                <a:latin typeface="Tahoma" panose="020B0604030504040204" pitchFamily="34" charset="0"/>
                <a:ea typeface="Tahoma" panose="020B0604030504040204" pitchFamily="34" charset="0"/>
                <a:cs typeface="Tahoma" panose="020B0604030504040204" pitchFamily="34" charset="0"/>
              </a:rPr>
              <a:t>design-</a:t>
            </a:r>
            <a:r>
              <a:rPr lang="en-US" sz="2400" cap="none" dirty="0" err="1">
                <a:latin typeface="Tahoma" panose="020B0604030504040204" pitchFamily="34" charset="0"/>
                <a:ea typeface="Tahoma" panose="020B0604030504040204" pitchFamily="34" charset="0"/>
                <a:cs typeface="Tahoma" panose="020B0604030504040204" pitchFamily="34" charset="0"/>
              </a:rPr>
              <a:t>ul</a:t>
            </a:r>
            <a:r>
              <a:rPr lang="en-US" sz="2400" cap="none" dirty="0">
                <a:latin typeface="Tahoma" panose="020B0604030504040204" pitchFamily="34" charset="0"/>
                <a:ea typeface="Tahoma" panose="020B0604030504040204" pitchFamily="34" charset="0"/>
                <a:cs typeface="Tahoma" panose="020B0604030504040204" pitchFamily="34" charset="0"/>
              </a:rPr>
              <a:t> care </a:t>
            </a:r>
            <a:r>
              <a:rPr lang="en-US" sz="2400" cap="none" dirty="0" err="1">
                <a:latin typeface="Tahoma" panose="020B0604030504040204" pitchFamily="34" charset="0"/>
                <a:ea typeface="Tahoma" panose="020B0604030504040204" pitchFamily="34" charset="0"/>
                <a:cs typeface="Tahoma" panose="020B0604030504040204" pitchFamily="34" charset="0"/>
              </a:rPr>
              <a:t>ține</a:t>
            </a:r>
            <a:r>
              <a:rPr lang="en-US" sz="2400" cap="none" dirty="0">
                <a:latin typeface="Tahoma" panose="020B0604030504040204" pitchFamily="34" charset="0"/>
                <a:ea typeface="Tahoma" panose="020B0604030504040204" pitchFamily="34" charset="0"/>
                <a:cs typeface="Tahoma" panose="020B0604030504040204" pitchFamily="34" charset="0"/>
              </a:rPr>
              <a:t> de </a:t>
            </a:r>
            <a:r>
              <a:rPr lang="en-US" sz="2400" cap="none" dirty="0" err="1">
                <a:latin typeface="Tahoma" panose="020B0604030504040204" pitchFamily="34" charset="0"/>
                <a:ea typeface="Tahoma" panose="020B0604030504040204" pitchFamily="34" charset="0"/>
                <a:cs typeface="Tahoma" panose="020B0604030504040204" pitchFamily="34" charset="0"/>
              </a:rPr>
              <a:t>necesitățile</a:t>
            </a:r>
            <a:r>
              <a:rPr lang="en-US" sz="2400" cap="none" dirty="0">
                <a:latin typeface="Tahoma" panose="020B0604030504040204" pitchFamily="34" charset="0"/>
                <a:ea typeface="Tahoma" panose="020B0604030504040204" pitchFamily="34" charset="0"/>
                <a:cs typeface="Tahoma" panose="020B0604030504040204" pitchFamily="34" charset="0"/>
              </a:rPr>
              <a:t> legate de </a:t>
            </a:r>
            <a:r>
              <a:rPr lang="en-US" sz="2400" cap="none" dirty="0" err="1">
                <a:latin typeface="Tahoma" panose="020B0604030504040204" pitchFamily="34" charset="0"/>
                <a:ea typeface="Tahoma" panose="020B0604030504040204" pitchFamily="34" charset="0"/>
                <a:cs typeface="Tahoma" panose="020B0604030504040204" pitchFamily="34" charset="0"/>
              </a:rPr>
              <a:t>interacțiune</a:t>
            </a:r>
            <a:br>
              <a:rPr lang="en-US" sz="2400" cap="none" dirty="0">
                <a:latin typeface="Tahoma" panose="020B0604030504040204" pitchFamily="34" charset="0"/>
                <a:ea typeface="Tahoma" panose="020B0604030504040204" pitchFamily="34" charset="0"/>
                <a:cs typeface="Tahoma" panose="020B0604030504040204" pitchFamily="34" charset="0"/>
              </a:rPr>
            </a:b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cap="none" dirty="0" err="1">
                <a:latin typeface="Tahoma" panose="020B0604030504040204" pitchFamily="34" charset="0"/>
                <a:ea typeface="Tahoma" panose="020B0604030504040204" pitchFamily="34" charset="0"/>
                <a:cs typeface="Tahoma" panose="020B0604030504040204" pitchFamily="34" charset="0"/>
              </a:rPr>
              <a:t>tranziții</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cap="none" dirty="0" err="1">
                <a:latin typeface="Tahoma" panose="020B0604030504040204" pitchFamily="34" charset="0"/>
                <a:ea typeface="Tahoma" panose="020B0604030504040204" pitchFamily="34" charset="0"/>
                <a:cs typeface="Tahoma" panose="020B0604030504040204" pitchFamily="34" charset="0"/>
              </a:rPr>
              <a:t>între</a:t>
            </a:r>
            <a:r>
              <a:rPr lang="en-US" sz="2400" cap="none" dirty="0">
                <a:latin typeface="Tahoma" panose="020B0604030504040204" pitchFamily="34" charset="0"/>
                <a:ea typeface="Tahoma" panose="020B0604030504040204" pitchFamily="34" charset="0"/>
                <a:cs typeface="Tahoma" panose="020B0604030504040204" pitchFamily="34" charset="0"/>
              </a:rPr>
              <a:t> scene</a:t>
            </a:r>
            <a:br>
              <a:rPr lang="en-US" sz="2400" cap="none" dirty="0">
                <a:latin typeface="Tahoma" panose="020B0604030504040204" pitchFamily="34" charset="0"/>
                <a:ea typeface="Tahoma" panose="020B0604030504040204" pitchFamily="34" charset="0"/>
                <a:cs typeface="Tahoma" panose="020B0604030504040204" pitchFamily="34" charset="0"/>
              </a:rPr>
            </a:b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cap="none" dirty="0" err="1">
                <a:latin typeface="Tahoma" panose="020B0604030504040204" pitchFamily="34" charset="0"/>
                <a:ea typeface="Tahoma" panose="020B0604030504040204" pitchFamily="34" charset="0"/>
                <a:cs typeface="Tahoma" panose="020B0604030504040204" pitchFamily="34" charset="0"/>
              </a:rPr>
              <a:t>comentarii</a:t>
            </a:r>
            <a:r>
              <a:rPr lang="en-US" sz="2400" cap="none" dirty="0">
                <a:latin typeface="Tahoma" panose="020B0604030504040204" pitchFamily="34" charset="0"/>
                <a:ea typeface="Tahoma" panose="020B0604030504040204" pitchFamily="34" charset="0"/>
                <a:cs typeface="Tahoma" panose="020B0604030504040204" pitchFamily="34" charset="0"/>
              </a:rPr>
              <a:t> / bule de </a:t>
            </a:r>
            <a:r>
              <a:rPr lang="en-US" sz="2400" cap="none" dirty="0" err="1">
                <a:latin typeface="Tahoma" panose="020B0604030504040204" pitchFamily="34" charset="0"/>
                <a:ea typeface="Tahoma" panose="020B0604030504040204" pitchFamily="34" charset="0"/>
                <a:cs typeface="Tahoma" panose="020B0604030504040204" pitchFamily="34" charset="0"/>
              </a:rPr>
              <a:t>gândire</a:t>
            </a:r>
            <a:br>
              <a:rPr lang="en-US" sz="2000" cap="none" dirty="0">
                <a:latin typeface="Tahoma" panose="020B0604030504040204" pitchFamily="34" charset="0"/>
                <a:ea typeface="Tahoma" panose="020B0604030504040204" pitchFamily="34" charset="0"/>
                <a:cs typeface="Tahoma" panose="020B0604030504040204" pitchFamily="34" charset="0"/>
              </a:rPr>
            </a:br>
            <a:br>
              <a:rPr lang="en-US" sz="2000" cap="none" dirty="0">
                <a:latin typeface="Tahoma" panose="020B0604030504040204" pitchFamily="34" charset="0"/>
                <a:ea typeface="Tahoma" panose="020B0604030504040204" pitchFamily="34" charset="0"/>
                <a:cs typeface="Tahoma" panose="020B0604030504040204" pitchFamily="34" charset="0"/>
              </a:rPr>
            </a:br>
            <a:br>
              <a:rPr lang="en-US" sz="1700" cap="none" dirty="0">
                <a:latin typeface="Tahoma" panose="020B0604030504040204" pitchFamily="34" charset="0"/>
                <a:ea typeface="Tahoma" panose="020B0604030504040204" pitchFamily="34" charset="0"/>
                <a:cs typeface="Tahoma" panose="020B0604030504040204" pitchFamily="34" charset="0"/>
              </a:rPr>
            </a:br>
            <a:br>
              <a:rPr lang="en-US" sz="1700" cap="none" dirty="0">
                <a:latin typeface="Tahoma" panose="020B0604030504040204" pitchFamily="34" charset="0"/>
                <a:ea typeface="Tahoma" panose="020B0604030504040204" pitchFamily="34" charset="0"/>
                <a:cs typeface="Tahoma" panose="020B0604030504040204" pitchFamily="34" charset="0"/>
              </a:rPr>
            </a:br>
            <a:br>
              <a:rPr lang="en-US" sz="1700" cap="none" dirty="0">
                <a:latin typeface="Tahoma" panose="020B0604030504040204" pitchFamily="34" charset="0"/>
                <a:ea typeface="Tahoma" panose="020B0604030504040204" pitchFamily="34" charset="0"/>
                <a:cs typeface="Tahoma" panose="020B0604030504040204" pitchFamily="34" charset="0"/>
              </a:rPr>
            </a:br>
            <a:br>
              <a:rPr lang="en-US" sz="1700" cap="none" dirty="0">
                <a:latin typeface="Tahoma" panose="020B0604030504040204" pitchFamily="34" charset="0"/>
                <a:ea typeface="Tahoma" panose="020B0604030504040204" pitchFamily="34" charset="0"/>
                <a:cs typeface="Tahoma" panose="020B0604030504040204" pitchFamily="34" charset="0"/>
              </a:rPr>
            </a:br>
            <a:br>
              <a:rPr lang="en-US" sz="1700" cap="none" dirty="0">
                <a:latin typeface="Tahoma" panose="020B0604030504040204" pitchFamily="34" charset="0"/>
                <a:ea typeface="Tahoma" panose="020B0604030504040204" pitchFamily="34" charset="0"/>
                <a:cs typeface="Tahoma" panose="020B0604030504040204" pitchFamily="34" charset="0"/>
              </a:rPr>
            </a:br>
            <a:endParaRPr lang="en-US" sz="1700" cap="none" dirty="0">
              <a:latin typeface="Tahoma" panose="020B0604030504040204" pitchFamily="34" charset="0"/>
              <a:ea typeface="Tahoma" panose="020B0604030504040204" pitchFamily="34" charset="0"/>
              <a:cs typeface="Tahoma" panose="020B0604030504040204" pitchFamily="34" charset="0"/>
            </a:endParaRPr>
          </a:p>
        </p:txBody>
      </p:sp>
      <p:sp>
        <p:nvSpPr>
          <p:cNvPr id="174" name="Rectangle 173">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76" name="Rectangle 175">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78" name="Rectangle 177">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a:extLst>
              <a:ext uri="{FF2B5EF4-FFF2-40B4-BE49-F238E27FC236}">
                <a16:creationId xmlns:a16="http://schemas.microsoft.com/office/drawing/2014/main" id="{3DFCADBA-73F4-549F-558D-437B298251A8}"/>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08501" y="1302327"/>
            <a:ext cx="6590679" cy="3970883"/>
          </a:xfrm>
          <a:prstGeom prst="rect">
            <a:avLst/>
          </a:prstGeom>
        </p:spPr>
      </p:pic>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a:off x="5300474" y="5379068"/>
            <a:ext cx="6290815" cy="373554"/>
          </a:xfrm>
        </p:spPr>
        <p:txBody>
          <a:bodyPr vert="horz" lIns="91440" tIns="45720" rIns="91440" bIns="45720" rtlCol="0" anchor="t">
            <a:normAutofit/>
          </a:bodyPr>
          <a:lstStyle/>
          <a:p>
            <a:pPr algn="r"/>
            <a:r>
              <a:rPr lang="en-US" sz="1400" cap="none" dirty="0" err="1">
                <a:latin typeface="Tahoma" panose="020B0604030504040204" pitchFamily="34" charset="0"/>
                <a:ea typeface="Tahoma" panose="020B0604030504040204" pitchFamily="34" charset="0"/>
                <a:cs typeface="Tahoma" panose="020B0604030504040204" pitchFamily="34" charset="0"/>
              </a:rPr>
              <a:t>Sursa</a:t>
            </a:r>
            <a:r>
              <a:rPr lang="en-US" sz="1400" cap="none" dirty="0">
                <a:latin typeface="Tahoma" panose="020B0604030504040204" pitchFamily="34" charset="0"/>
                <a:ea typeface="Tahoma" panose="020B0604030504040204" pitchFamily="34" charset="0"/>
                <a:cs typeface="Tahoma" panose="020B0604030504040204" pitchFamily="34" charset="0"/>
              </a:rPr>
              <a:t>: </a:t>
            </a:r>
            <a:r>
              <a:rPr lang="en-US" sz="1400" cap="none" dirty="0">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https://bootcamp.uxdesign.cc/storyboarding-user-flows-809d4fa38aba</a:t>
            </a:r>
            <a:r>
              <a:rPr lang="en-US" sz="1400" cap="none"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206639393"/>
      </p:ext>
    </p:extLst>
  </p:cSld>
  <p:clrMapOvr>
    <a:masterClrMapping/>
  </p:clrMapOvr>
  <p:transition spd="slow">
    <p:wheel spokes="1"/>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ro-RO" sz="4400" cap="none" dirty="0">
                <a:latin typeface="Tahoma" panose="020B0604030504040204" pitchFamily="34" charset="0"/>
                <a:ea typeface="Tahoma" panose="020B0604030504040204" pitchFamily="34" charset="0"/>
                <a:cs typeface="Tahoma" panose="020B0604030504040204" pitchFamily="34" charset="0"/>
              </a:rPr>
              <a:t>Despre interacțiune</a:t>
            </a:r>
            <a:endParaRPr lang="en-GB" sz="4400"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Suport pentru sarcinile utilizatorului – legate de control (acțiuni cognitive, fizice, senzoriale)</a:t>
            </a:r>
          </a:p>
          <a:p>
            <a:r>
              <a:rPr lang="ro-RO" cap="none" dirty="0">
                <a:latin typeface="Tahoma" panose="020B0604030504040204" pitchFamily="34" charset="0"/>
                <a:ea typeface="Tahoma" panose="020B0604030504040204" pitchFamily="34" charset="0"/>
                <a:cs typeface="Tahoma" panose="020B0604030504040204" pitchFamily="34" charset="0"/>
              </a:rPr>
              <a:t>Pot exista diferențe în funcție de design-ul fiecărui dispozitiv din ecosistem</a:t>
            </a:r>
          </a:p>
          <a:p>
            <a:r>
              <a:rPr lang="ro-RO" cap="none" dirty="0">
                <a:latin typeface="Tahoma" panose="020B0604030504040204" pitchFamily="34" charset="0"/>
                <a:ea typeface="Tahoma" panose="020B0604030504040204" pitchFamily="34" charset="0"/>
                <a:cs typeface="Tahoma" panose="020B0604030504040204" pitchFamily="34" charset="0"/>
              </a:rPr>
              <a:t>Tranzițiile dintre cadre: importante, legate de dinamică</a:t>
            </a:r>
          </a:p>
        </p:txBody>
      </p:sp>
    </p:spTree>
    <p:extLst>
      <p:ext uri="{BB962C8B-B14F-4D97-AF65-F5344CB8AC3E}">
        <p14:creationId xmlns:p14="http://schemas.microsoft.com/office/powerpoint/2010/main" val="2488103321"/>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7656946" y="685800"/>
            <a:ext cx="4034814" cy="4496011"/>
          </a:xfrm>
        </p:spPr>
        <p:txBody>
          <a:bodyPr vert="horz" lIns="91440" tIns="45720" rIns="91440" bIns="45720" rtlCol="0" anchor="ctr">
            <a:normAutofit/>
          </a:bodyPr>
          <a:lstStyle/>
          <a:p>
            <a:r>
              <a:rPr lang="en-US" sz="3600" i="1" cap="none" dirty="0">
                <a:latin typeface="Tahoma" panose="020B0604030504040204" pitchFamily="34" charset="0"/>
                <a:ea typeface="Tahoma" panose="020B0604030504040204" pitchFamily="34" charset="0"/>
                <a:cs typeface="Tahoma" panose="020B0604030504040204" pitchFamily="34" charset="0"/>
              </a:rPr>
              <a:t>Wireframes</a:t>
            </a:r>
            <a:br>
              <a:rPr lang="ro-RO" sz="4400" i="1"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 reprezentare pentru UX design la acest nivel</a:t>
            </a: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 folosite și pentru prototipare </a:t>
            </a: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 documentare, comunicare</a:t>
            </a: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 definesc conținutul și fluxul navigațional (</a:t>
            </a:r>
            <a:r>
              <a:rPr lang="ro-RO" sz="2200" b="1" cap="none" dirty="0">
                <a:latin typeface="Tahoma" panose="020B0604030504040204" pitchFamily="34" charset="0"/>
                <a:ea typeface="Tahoma" panose="020B0604030504040204" pitchFamily="34" charset="0"/>
                <a:cs typeface="Tahoma" panose="020B0604030504040204" pitchFamily="34" charset="0"/>
              </a:rPr>
              <a:t>obiecte </a:t>
            </a:r>
            <a:r>
              <a:rPr lang="ro-RO" sz="2200" cap="none" dirty="0">
                <a:latin typeface="Tahoma" panose="020B0604030504040204" pitchFamily="34" charset="0"/>
                <a:ea typeface="Tahoma" panose="020B0604030504040204" pitchFamily="34" charset="0"/>
                <a:cs typeface="Tahoma" panose="020B0604030504040204" pitchFamily="34" charset="0"/>
              </a:rPr>
              <a:t>și </a:t>
            </a:r>
            <a:r>
              <a:rPr lang="ro-RO" sz="2200" b="1" cap="none" dirty="0">
                <a:latin typeface="Tahoma" panose="020B0604030504040204" pitchFamily="34" charset="0"/>
                <a:ea typeface="Tahoma" panose="020B0604030504040204" pitchFamily="34" charset="0"/>
                <a:cs typeface="Tahoma" panose="020B0604030504040204" pitchFamily="34" charset="0"/>
              </a:rPr>
              <a:t>navigare</a:t>
            </a:r>
            <a:r>
              <a:rPr lang="ro-RO" sz="2200" cap="none" dirty="0">
                <a:latin typeface="Tahoma" panose="020B0604030504040204" pitchFamily="34" charset="0"/>
                <a:ea typeface="Tahoma" panose="020B0604030504040204" pitchFamily="34" charset="0"/>
                <a:cs typeface="Tahoma" panose="020B0604030504040204" pitchFamily="34" charset="0"/>
              </a:rPr>
              <a:t>)</a:t>
            </a:r>
            <a:br>
              <a:rPr lang="ro-RO" sz="2200" cap="none" dirty="0">
                <a:latin typeface="Tahoma" panose="020B0604030504040204" pitchFamily="34" charset="0"/>
                <a:ea typeface="Tahoma" panose="020B0604030504040204" pitchFamily="34" charset="0"/>
                <a:cs typeface="Tahoma" panose="020B0604030504040204" pitchFamily="34" charset="0"/>
              </a:rPr>
            </a:br>
            <a:r>
              <a:rPr lang="ro-RO" sz="2200" cap="none" dirty="0">
                <a:latin typeface="Tahoma" panose="020B0604030504040204" pitchFamily="34" charset="0"/>
                <a:ea typeface="Tahoma" panose="020B0604030504040204" pitchFamily="34" charset="0"/>
                <a:cs typeface="Tahoma" panose="020B0604030504040204" pitchFamily="34" charset="0"/>
              </a:rPr>
              <a:t>- ilustrează, aproximativ, aspectul vizual</a:t>
            </a:r>
            <a:endParaRPr lang="en-US" sz="2200" i="1" cap="none"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6" name="Content Placeholder 5">
            <a:extLst>
              <a:ext uri="{FF2B5EF4-FFF2-40B4-BE49-F238E27FC236}">
                <a16:creationId xmlns:a16="http://schemas.microsoft.com/office/drawing/2014/main" id="{B2677ABC-F888-692F-3587-647ECD524D6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36075" y="531841"/>
            <a:ext cx="5366326" cy="4529686"/>
          </a:xfrm>
          <a:prstGeom prst="rect">
            <a:avLst/>
          </a:prstGeom>
        </p:spPr>
      </p:pic>
      <p:sp>
        <p:nvSpPr>
          <p:cNvPr id="4" name="TextBox 3">
            <a:extLst>
              <a:ext uri="{FF2B5EF4-FFF2-40B4-BE49-F238E27FC236}">
                <a16:creationId xmlns:a16="http://schemas.microsoft.com/office/drawing/2014/main" id="{D00AAD53-1F50-62C4-7553-58EAF7A0E794}"/>
              </a:ext>
            </a:extLst>
          </p:cNvPr>
          <p:cNvSpPr txBox="1"/>
          <p:nvPr/>
        </p:nvSpPr>
        <p:spPr>
          <a:xfrm>
            <a:off x="500240" y="5181811"/>
            <a:ext cx="7360178" cy="38737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20000"/>
              </a:lnSpc>
              <a:spcBef>
                <a:spcPts val="0"/>
              </a:spcBef>
              <a:spcAft>
                <a:spcPts val="600"/>
              </a:spcAft>
              <a:buClr>
                <a:srgbClr val="B80E0F"/>
              </a:buClr>
              <a:buSzPct val="160000"/>
              <a:buFontTx/>
              <a:buNone/>
              <a:tabLst/>
              <a:defRPr/>
            </a:pPr>
            <a:r>
              <a:rPr kumimoji="0" lang="en-US" sz="18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a:t>
            </a: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https://www.</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l</a:t>
            </a:r>
            <a:r>
              <a:rPr kumimoji="0" lang="en-US" sz="18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ucidchart</a:t>
            </a: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c</a:t>
            </a: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om/pages/wireframe</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5121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1">
            <a:extLst>
              <a:ext uri="{FF2B5EF4-FFF2-40B4-BE49-F238E27FC236}">
                <a16:creationId xmlns:a16="http://schemas.microsoft.com/office/drawing/2014/main" id="{27D8477A-28C9-FA5F-0E80-A8BCA6CEF9ED}"/>
              </a:ext>
            </a:extLst>
          </p:cNvPr>
          <p:cNvGraphicFramePr/>
          <p:nvPr>
            <p:extLst>
              <p:ext uri="{D42A27DB-BD31-4B8C-83A1-F6EECF244321}">
                <p14:modId xmlns:p14="http://schemas.microsoft.com/office/powerpoint/2010/main" val="688306859"/>
              </p:ext>
            </p:extLst>
          </p:nvPr>
        </p:nvGraphicFramePr>
        <p:xfrm>
          <a:off x="1157591" y="671209"/>
          <a:ext cx="9941669" cy="5016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6083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7" name="Picture 57">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8"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9"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0"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1"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92"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93" name="Rectangle 69">
            <a:extLst>
              <a:ext uri="{FF2B5EF4-FFF2-40B4-BE49-F238E27FC236}">
                <a16:creationId xmlns:a16="http://schemas.microsoft.com/office/drawing/2014/main" id="{9EB9FA3F-CAB0-4533-9364-224CEC6FF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4" name="5-Point Star 31">
            <a:extLst>
              <a:ext uri="{FF2B5EF4-FFF2-40B4-BE49-F238E27FC236}">
                <a16:creationId xmlns:a16="http://schemas.microsoft.com/office/drawing/2014/main" id="{42B0C1BF-5CB1-40DA-9A22-5452B546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a:extLst>
              <a:ext uri="{FF2B5EF4-FFF2-40B4-BE49-F238E27FC236}">
                <a16:creationId xmlns:a16="http://schemas.microsoft.com/office/drawing/2014/main" id="{50E767C6-C2AB-D375-D388-E3475F029D04}"/>
              </a:ext>
            </a:extLst>
          </p:cNvPr>
          <p:cNvPicPr>
            <a:picLocks noChangeAspect="1"/>
          </p:cNvPicPr>
          <p:nvPr/>
        </p:nvPicPr>
        <p:blipFill>
          <a:blip r:embed="rId4"/>
          <a:stretch>
            <a:fillRect/>
          </a:stretch>
        </p:blipFill>
        <p:spPr>
          <a:xfrm>
            <a:off x="1088065" y="456877"/>
            <a:ext cx="1673608" cy="1123708"/>
          </a:xfrm>
          <a:prstGeom prst="rect">
            <a:avLst/>
          </a:prstGeom>
        </p:spPr>
      </p:pic>
      <p:sp>
        <p:nvSpPr>
          <p:cNvPr id="6" name="Text Placeholder 5">
            <a:extLst>
              <a:ext uri="{FF2B5EF4-FFF2-40B4-BE49-F238E27FC236}">
                <a16:creationId xmlns:a16="http://schemas.microsoft.com/office/drawing/2014/main" id="{793CF9FF-FDC4-C8AD-A8AD-C755C9F7A7A1}"/>
              </a:ext>
            </a:extLst>
          </p:cNvPr>
          <p:cNvSpPr>
            <a:spLocks noGrp="1"/>
          </p:cNvSpPr>
          <p:nvPr>
            <p:ph type="body" sz="half" idx="2"/>
          </p:nvPr>
        </p:nvSpPr>
        <p:spPr>
          <a:xfrm>
            <a:off x="9393807" y="2181966"/>
            <a:ext cx="2303042" cy="365106"/>
          </a:xfrm>
        </p:spPr>
        <p:txBody>
          <a:bodyPr>
            <a:normAutofit/>
          </a:bodyPr>
          <a:lstStyle/>
          <a:p>
            <a:r>
              <a:rPr lang="en-GB" sz="1600" cap="none" dirty="0">
                <a:latin typeface="Tahoma" panose="020B0604030504040204" pitchFamily="34" charset="0"/>
                <a:ea typeface="Tahoma" panose="020B0604030504040204" pitchFamily="34" charset="0"/>
                <a:cs typeface="Tahoma" panose="020B0604030504040204" pitchFamily="34" charset="0"/>
                <a:hlinkClick r:id="rId5"/>
              </a:rPr>
              <a:t>https://miro.com/</a:t>
            </a:r>
            <a:r>
              <a:rPr lang="ro-RO" sz="1600" cap="none" dirty="0">
                <a:latin typeface="Tahoma" panose="020B0604030504040204" pitchFamily="34" charset="0"/>
                <a:ea typeface="Tahoma" panose="020B0604030504040204" pitchFamily="34" charset="0"/>
                <a:cs typeface="Tahoma" panose="020B0604030504040204" pitchFamily="34" charset="0"/>
              </a:rPr>
              <a:t> </a:t>
            </a:r>
            <a:endParaRPr lang="en-GB" sz="1600" cap="none"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7CAD1CD4-36E5-2EFB-3F9C-59CA128E0C69}"/>
              </a:ext>
            </a:extLst>
          </p:cNvPr>
          <p:cNvPicPr>
            <a:picLocks noChangeAspect="1"/>
          </p:cNvPicPr>
          <p:nvPr/>
        </p:nvPicPr>
        <p:blipFill>
          <a:blip r:embed="rId6"/>
          <a:stretch>
            <a:fillRect/>
          </a:stretch>
        </p:blipFill>
        <p:spPr>
          <a:xfrm>
            <a:off x="5251546" y="3019368"/>
            <a:ext cx="1755970" cy="1458348"/>
          </a:xfrm>
          <a:prstGeom prst="rect">
            <a:avLst/>
          </a:prstGeom>
        </p:spPr>
      </p:pic>
      <p:sp>
        <p:nvSpPr>
          <p:cNvPr id="9" name="Text Placeholder 5">
            <a:extLst>
              <a:ext uri="{FF2B5EF4-FFF2-40B4-BE49-F238E27FC236}">
                <a16:creationId xmlns:a16="http://schemas.microsoft.com/office/drawing/2014/main" id="{54A67944-0DF5-29AE-2ACC-3783E6C78559}"/>
              </a:ext>
            </a:extLst>
          </p:cNvPr>
          <p:cNvSpPr txBox="1">
            <a:spLocks/>
          </p:cNvSpPr>
          <p:nvPr/>
        </p:nvSpPr>
        <p:spPr>
          <a:xfrm>
            <a:off x="8577776" y="4414504"/>
            <a:ext cx="2602345" cy="365106"/>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120000"/>
              </a:lnSpc>
              <a:spcBef>
                <a:spcPts val="10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7"/>
              </a:rPr>
              <a:t>https://www.mockflow.com/</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0BB2BEA4-F287-D542-1AE7-4AE768B878B0}"/>
              </a:ext>
            </a:extLst>
          </p:cNvPr>
          <p:cNvPicPr>
            <a:picLocks noChangeAspect="1"/>
          </p:cNvPicPr>
          <p:nvPr/>
        </p:nvPicPr>
        <p:blipFill>
          <a:blip r:embed="rId8"/>
          <a:stretch>
            <a:fillRect/>
          </a:stretch>
        </p:blipFill>
        <p:spPr>
          <a:xfrm>
            <a:off x="9707901" y="694640"/>
            <a:ext cx="1472220" cy="1405637"/>
          </a:xfrm>
          <a:prstGeom prst="rect">
            <a:avLst/>
          </a:prstGeom>
        </p:spPr>
      </p:pic>
      <p:sp>
        <p:nvSpPr>
          <p:cNvPr id="14" name="Text Placeholder 5">
            <a:extLst>
              <a:ext uri="{FF2B5EF4-FFF2-40B4-BE49-F238E27FC236}">
                <a16:creationId xmlns:a16="http://schemas.microsoft.com/office/drawing/2014/main" id="{87F0712A-2241-DD2A-FBC6-7C6F482E3F6B}"/>
              </a:ext>
            </a:extLst>
          </p:cNvPr>
          <p:cNvSpPr txBox="1">
            <a:spLocks/>
          </p:cNvSpPr>
          <p:nvPr/>
        </p:nvSpPr>
        <p:spPr>
          <a:xfrm>
            <a:off x="4491060" y="4482682"/>
            <a:ext cx="3570792" cy="365106"/>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9"/>
              </a:rPr>
              <a:t>https://www.lucidchart.com/pages/</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27E0544F-5FCA-9036-BB01-90A7048A8DB2}"/>
              </a:ext>
            </a:extLst>
          </p:cNvPr>
          <p:cNvPicPr>
            <a:picLocks noChangeAspect="1"/>
          </p:cNvPicPr>
          <p:nvPr/>
        </p:nvPicPr>
        <p:blipFill>
          <a:blip r:embed="rId10"/>
          <a:stretch>
            <a:fillRect/>
          </a:stretch>
        </p:blipFill>
        <p:spPr>
          <a:xfrm>
            <a:off x="9069823" y="2964842"/>
            <a:ext cx="1475505" cy="1458348"/>
          </a:xfrm>
          <a:prstGeom prst="rect">
            <a:avLst/>
          </a:prstGeom>
        </p:spPr>
      </p:pic>
      <p:sp>
        <p:nvSpPr>
          <p:cNvPr id="17" name="Text Placeholder 5">
            <a:extLst>
              <a:ext uri="{FF2B5EF4-FFF2-40B4-BE49-F238E27FC236}">
                <a16:creationId xmlns:a16="http://schemas.microsoft.com/office/drawing/2014/main" id="{32F290ED-7098-A04D-6253-1A4772846B09}"/>
              </a:ext>
            </a:extLst>
          </p:cNvPr>
          <p:cNvSpPr txBox="1">
            <a:spLocks/>
          </p:cNvSpPr>
          <p:nvPr/>
        </p:nvSpPr>
        <p:spPr>
          <a:xfrm>
            <a:off x="586894" y="1540079"/>
            <a:ext cx="2602345" cy="365106"/>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
                <a:srgbClr val="B80E0F"/>
              </a:buClr>
              <a:buSzPct val="160000"/>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11"/>
              </a:rPr>
              <a:t>https://www.figma.com/</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FA0D864-5AF8-CAD3-552A-27F598128668}"/>
              </a:ext>
            </a:extLst>
          </p:cNvPr>
          <p:cNvPicPr>
            <a:picLocks noChangeAspect="1"/>
          </p:cNvPicPr>
          <p:nvPr/>
        </p:nvPicPr>
        <p:blipFill>
          <a:blip r:embed="rId12"/>
          <a:stretch>
            <a:fillRect/>
          </a:stretch>
        </p:blipFill>
        <p:spPr>
          <a:xfrm>
            <a:off x="4311020" y="507185"/>
            <a:ext cx="1778912" cy="689899"/>
          </a:xfrm>
          <a:prstGeom prst="rect">
            <a:avLst/>
          </a:prstGeom>
        </p:spPr>
      </p:pic>
      <p:pic>
        <p:nvPicPr>
          <p:cNvPr id="7" name="Picture 6">
            <a:extLst>
              <a:ext uri="{FF2B5EF4-FFF2-40B4-BE49-F238E27FC236}">
                <a16:creationId xmlns:a16="http://schemas.microsoft.com/office/drawing/2014/main" id="{30466639-87C0-2E80-389B-B8C255D95A51}"/>
              </a:ext>
            </a:extLst>
          </p:cNvPr>
          <p:cNvPicPr>
            <a:picLocks noChangeAspect="1"/>
          </p:cNvPicPr>
          <p:nvPr/>
        </p:nvPicPr>
        <p:blipFill>
          <a:blip r:embed="rId13"/>
          <a:stretch>
            <a:fillRect/>
          </a:stretch>
        </p:blipFill>
        <p:spPr>
          <a:xfrm>
            <a:off x="6039148" y="527275"/>
            <a:ext cx="2586132" cy="649718"/>
          </a:xfrm>
          <a:prstGeom prst="rect">
            <a:avLst/>
          </a:prstGeom>
        </p:spPr>
      </p:pic>
      <p:sp>
        <p:nvSpPr>
          <p:cNvPr id="20" name="TextBox 19">
            <a:extLst>
              <a:ext uri="{FF2B5EF4-FFF2-40B4-BE49-F238E27FC236}">
                <a16:creationId xmlns:a16="http://schemas.microsoft.com/office/drawing/2014/main" id="{DAE7CF64-EE61-CB6A-5F5F-E76B7FA13C08}"/>
              </a:ext>
            </a:extLst>
          </p:cNvPr>
          <p:cNvSpPr txBox="1"/>
          <p:nvPr/>
        </p:nvSpPr>
        <p:spPr>
          <a:xfrm>
            <a:off x="4850593" y="1158134"/>
            <a:ext cx="2851727"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14"/>
              </a:rPr>
              <a:t>https://www.diagrams.net/</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p:txBody>
      </p:sp>
      <p:pic>
        <p:nvPicPr>
          <p:cNvPr id="22" name="Picture 21">
            <a:extLst>
              <a:ext uri="{FF2B5EF4-FFF2-40B4-BE49-F238E27FC236}">
                <a16:creationId xmlns:a16="http://schemas.microsoft.com/office/drawing/2014/main" id="{1982A5A7-A5FB-AD23-1A97-60AB601D7E1A}"/>
              </a:ext>
            </a:extLst>
          </p:cNvPr>
          <p:cNvPicPr>
            <a:picLocks noChangeAspect="1"/>
          </p:cNvPicPr>
          <p:nvPr/>
        </p:nvPicPr>
        <p:blipFill>
          <a:blip r:embed="rId15"/>
          <a:stretch>
            <a:fillRect/>
          </a:stretch>
        </p:blipFill>
        <p:spPr>
          <a:xfrm>
            <a:off x="288516" y="5113185"/>
            <a:ext cx="2676899" cy="790685"/>
          </a:xfrm>
          <a:prstGeom prst="rect">
            <a:avLst/>
          </a:prstGeom>
        </p:spPr>
      </p:pic>
      <p:sp>
        <p:nvSpPr>
          <p:cNvPr id="24" name="TextBox 23">
            <a:extLst>
              <a:ext uri="{FF2B5EF4-FFF2-40B4-BE49-F238E27FC236}">
                <a16:creationId xmlns:a16="http://schemas.microsoft.com/office/drawing/2014/main" id="{0B9B47A7-8F34-D97E-5D92-6D62887D5898}"/>
              </a:ext>
            </a:extLst>
          </p:cNvPr>
          <p:cNvSpPr txBox="1"/>
          <p:nvPr/>
        </p:nvSpPr>
        <p:spPr>
          <a:xfrm>
            <a:off x="288516" y="5938209"/>
            <a:ext cx="2900723"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16"/>
              </a:rPr>
              <a:t>https://www.justinmind.com/</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p:txBody>
      </p:sp>
      <p:sp>
        <p:nvSpPr>
          <p:cNvPr id="5" name="TextBox 4">
            <a:extLst>
              <a:ext uri="{FF2B5EF4-FFF2-40B4-BE49-F238E27FC236}">
                <a16:creationId xmlns:a16="http://schemas.microsoft.com/office/drawing/2014/main" id="{7B69D575-2ACA-5E41-8E04-CBE993B46DE5}"/>
              </a:ext>
            </a:extLst>
          </p:cNvPr>
          <p:cNvSpPr txBox="1"/>
          <p:nvPr/>
        </p:nvSpPr>
        <p:spPr>
          <a:xfrm>
            <a:off x="6639120" y="6438940"/>
            <a:ext cx="613756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black"/>
                </a:solidFill>
                <a:effectLst/>
                <a:uLnTx/>
                <a:uFillTx/>
                <a:latin typeface="Impact" panose="020B0806030902050204"/>
                <a:ea typeface="+mn-ea"/>
                <a:cs typeface="+mn-cs"/>
              </a:rPr>
              <a:t>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17"/>
              </a:rPr>
              <a:t>https://www.postman.com/</a:t>
            </a: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45AE338F-ED2A-D407-726B-F2061A9D2737}"/>
              </a:ext>
            </a:extLst>
          </p:cNvPr>
          <p:cNvSpPr txBox="1"/>
          <p:nvPr/>
        </p:nvSpPr>
        <p:spPr>
          <a:xfrm>
            <a:off x="725810" y="4108390"/>
            <a:ext cx="3453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hlinkClick r:id="rId18"/>
              </a:rPr>
              <a:t>https://swagger.io/tools/swagger-ui/</a:t>
            </a:r>
            <a:r>
              <a:rPr kumimoji="0" lang="en-GB" sz="16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a:t>
            </a:r>
          </a:p>
        </p:txBody>
      </p:sp>
      <p:pic>
        <p:nvPicPr>
          <p:cNvPr id="13" name="Picture 12">
            <a:extLst>
              <a:ext uri="{FF2B5EF4-FFF2-40B4-BE49-F238E27FC236}">
                <a16:creationId xmlns:a16="http://schemas.microsoft.com/office/drawing/2014/main" id="{21B31752-FE25-0FD5-E441-6860506273E0}"/>
              </a:ext>
            </a:extLst>
          </p:cNvPr>
          <p:cNvPicPr>
            <a:picLocks noChangeAspect="1"/>
          </p:cNvPicPr>
          <p:nvPr/>
        </p:nvPicPr>
        <p:blipFill>
          <a:blip r:embed="rId19"/>
          <a:stretch>
            <a:fillRect/>
          </a:stretch>
        </p:blipFill>
        <p:spPr>
          <a:xfrm>
            <a:off x="1730891" y="2574419"/>
            <a:ext cx="1458348" cy="1458348"/>
          </a:xfrm>
          <a:prstGeom prst="rect">
            <a:avLst/>
          </a:prstGeom>
        </p:spPr>
      </p:pic>
      <p:pic>
        <p:nvPicPr>
          <p:cNvPr id="18" name="Picture 17">
            <a:extLst>
              <a:ext uri="{FF2B5EF4-FFF2-40B4-BE49-F238E27FC236}">
                <a16:creationId xmlns:a16="http://schemas.microsoft.com/office/drawing/2014/main" id="{FCA01EC6-55D1-CFD8-3A99-002EB324E226}"/>
              </a:ext>
            </a:extLst>
          </p:cNvPr>
          <p:cNvPicPr>
            <a:picLocks noChangeAspect="1"/>
          </p:cNvPicPr>
          <p:nvPr/>
        </p:nvPicPr>
        <p:blipFill>
          <a:blip r:embed="rId20"/>
          <a:stretch>
            <a:fillRect/>
          </a:stretch>
        </p:blipFill>
        <p:spPr>
          <a:xfrm>
            <a:off x="7442096" y="5244835"/>
            <a:ext cx="1277483" cy="1123306"/>
          </a:xfrm>
          <a:prstGeom prst="rect">
            <a:avLst/>
          </a:prstGeom>
        </p:spPr>
      </p:pic>
    </p:spTree>
    <p:extLst>
      <p:ext uri="{BB962C8B-B14F-4D97-AF65-F5344CB8AC3E}">
        <p14:creationId xmlns:p14="http://schemas.microsoft.com/office/powerpoint/2010/main" val="28769222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112868" y="1865740"/>
            <a:ext cx="3817419" cy="3126520"/>
          </a:xfrm>
        </p:spPr>
        <p:txBody>
          <a:bodyPr vert="horz" lIns="91440" tIns="45720" rIns="91440" bIns="45720" rtlCol="0" anchor="ctr">
            <a:normAutofit/>
          </a:bodyPr>
          <a:lstStyle/>
          <a:p>
            <a:r>
              <a:rPr lang="en-GB" sz="3600" dirty="0">
                <a:solidFill>
                  <a:schemeClr val="tx1"/>
                </a:solidFill>
                <a:latin typeface="Tahoma" panose="020B0604030504040204" pitchFamily="34" charset="0"/>
                <a:ea typeface="Tahoma" panose="020B0604030504040204" pitchFamily="34" charset="0"/>
                <a:cs typeface="Tahoma" panose="020B0604030504040204" pitchFamily="34" charset="0"/>
              </a:rPr>
              <a:t>4</a:t>
            </a:r>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 Soluții De Design</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176205" y="2578960"/>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38846717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9" name="Picture 24">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0"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1"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2"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3"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54"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rot="21420000">
            <a:off x="346215" y="680439"/>
            <a:ext cx="5662001" cy="3502891"/>
          </a:xfrm>
        </p:spPr>
        <p:txBody>
          <a:bodyPr vert="horz" lIns="91440" tIns="45720" rIns="91440" bIns="45720" rtlCol="0" anchor="b">
            <a:normAutofit/>
          </a:bodyPr>
          <a:lstStyle/>
          <a:p>
            <a:pPr lvl="0"/>
            <a:r>
              <a:rPr lang="ro-RO" sz="6400" dirty="0">
                <a:latin typeface="Tahoma" panose="020B0604030504040204" pitchFamily="34" charset="0"/>
                <a:ea typeface="Tahoma" panose="020B0604030504040204" pitchFamily="34" charset="0"/>
                <a:cs typeface="Tahoma" panose="020B0604030504040204" pitchFamily="34" charset="0"/>
              </a:rPr>
              <a:t>5.Realizare de prototipuri</a:t>
            </a:r>
            <a:endParaRPr lang="en-US" sz="6400" dirty="0"/>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t="955" r="4" b="4"/>
          <a:stretch/>
        </p:blipFill>
        <p:spPr>
          <a:xfrm rot="43020000">
            <a:off x="6437841" y="373505"/>
            <a:ext cx="4208217" cy="3813745"/>
          </a:xfrm>
          <a:prstGeom prst="rect">
            <a:avLst/>
          </a:prstGeom>
        </p:spPr>
      </p:pic>
    </p:spTree>
    <p:extLst>
      <p:ext uri="{BB962C8B-B14F-4D97-AF65-F5344CB8AC3E}">
        <p14:creationId xmlns:p14="http://schemas.microsoft.com/office/powerpoint/2010/main" val="1382329723"/>
      </p:ext>
    </p:extLst>
  </p:cSld>
  <p:clrMapOvr>
    <a:masterClrMapping/>
  </p:clrMapOvr>
  <p:transition spd="slow">
    <p:randomBar dir="ver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78951" y="121596"/>
            <a:ext cx="10167389" cy="1045723"/>
          </a:xfrm>
        </p:spPr>
        <p:txBody>
          <a:bodyPr>
            <a:noAutofit/>
          </a:bodyPr>
          <a:lstStyle/>
          <a:p>
            <a:r>
              <a:rPr lang="ro-RO" sz="4000" cap="none" dirty="0">
                <a:latin typeface="Tahoma" panose="020B0604030504040204" pitchFamily="34" charset="0"/>
                <a:ea typeface="Tahoma" panose="020B0604030504040204" pitchFamily="34" charset="0"/>
                <a:cs typeface="Tahoma" panose="020B0604030504040204" pitchFamily="34" charset="0"/>
              </a:rPr>
              <a:t>Abordări</a:t>
            </a:r>
            <a:endParaRPr lang="en-GB" sz="44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455136" y="5174918"/>
            <a:ext cx="9360887" cy="413479"/>
          </a:xfrm>
        </p:spPr>
        <p:txBody>
          <a:bodyPr>
            <a:normAutofit fontScale="62500" lnSpcReduction="20000"/>
          </a:bodyPr>
          <a:lstStyle/>
          <a:p>
            <a:pPr marL="0" indent="0">
              <a:buNone/>
            </a:pPr>
            <a:r>
              <a:rPr lang="ro-RO" cap="none" dirty="0">
                <a:latin typeface="Tahoma" panose="020B0604030504040204" pitchFamily="34" charset="0"/>
                <a:ea typeface="Tahoma" panose="020B0604030504040204" pitchFamily="34" charset="0"/>
                <a:cs typeface="Tahoma" panose="020B0604030504040204" pitchFamily="34" charset="0"/>
              </a:rPr>
              <a:t>Sursa: </a:t>
            </a:r>
            <a:r>
              <a:rPr lang="ro-RO" cap="none" dirty="0">
                <a:latin typeface="Tahoma" panose="020B0604030504040204" pitchFamily="34" charset="0"/>
                <a:ea typeface="Tahoma" panose="020B0604030504040204" pitchFamily="34" charset="0"/>
                <a:cs typeface="Tahoma" panose="020B0604030504040204" pitchFamily="34" charset="0"/>
                <a:hlinkClick r:id="rId2"/>
              </a:rPr>
              <a:t>https://www.springboard.com/blog/design/difference-between-wireframes-prototypes-and-mockups-in-ux-design/</a:t>
            </a:r>
            <a:r>
              <a:rPr lang="ro-RO" cap="none" dirty="0">
                <a:latin typeface="Tahoma" panose="020B0604030504040204" pitchFamily="34" charset="0"/>
                <a:ea typeface="Tahoma" panose="020B0604030504040204" pitchFamily="34" charset="0"/>
                <a:cs typeface="Tahoma" panose="020B0604030504040204" pitchFamily="34" charset="0"/>
              </a:rPr>
              <a:t> </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CC86672B-E3C8-A680-7FB9-4F35EC8C6C7F}"/>
              </a:ext>
            </a:extLst>
          </p:cNvPr>
          <p:cNvPicPr>
            <a:picLocks noChangeAspect="1"/>
          </p:cNvPicPr>
          <p:nvPr/>
        </p:nvPicPr>
        <p:blipFill>
          <a:blip r:embed="rId3"/>
          <a:stretch>
            <a:fillRect/>
          </a:stretch>
        </p:blipFill>
        <p:spPr>
          <a:xfrm>
            <a:off x="546171" y="1167319"/>
            <a:ext cx="6604335" cy="3912681"/>
          </a:xfrm>
          <a:prstGeom prst="rect">
            <a:avLst/>
          </a:prstGeom>
        </p:spPr>
      </p:pic>
    </p:spTree>
    <p:extLst>
      <p:ext uri="{BB962C8B-B14F-4D97-AF65-F5344CB8AC3E}">
        <p14:creationId xmlns:p14="http://schemas.microsoft.com/office/powerpoint/2010/main" val="3673328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78951" y="121596"/>
            <a:ext cx="10167389" cy="1045723"/>
          </a:xfrm>
        </p:spPr>
        <p:txBody>
          <a:bodyPr>
            <a:noAutofit/>
          </a:bodyPr>
          <a:lstStyle/>
          <a:p>
            <a:r>
              <a:rPr lang="ro-RO" sz="4000" cap="none" dirty="0">
                <a:latin typeface="Tahoma" panose="020B0604030504040204" pitchFamily="34" charset="0"/>
                <a:ea typeface="Tahoma" panose="020B0604030504040204" pitchFamily="34" charset="0"/>
                <a:cs typeface="Tahoma" panose="020B0604030504040204" pitchFamily="34" charset="0"/>
              </a:rPr>
              <a:t>Abordări</a:t>
            </a:r>
            <a:endParaRPr lang="en-GB" sz="4400" i="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087E8B66-5740-5F68-C946-83CE9ED84DDD}"/>
              </a:ext>
            </a:extLst>
          </p:cNvPr>
          <p:cNvSpPr>
            <a:spLocks noGrp="1"/>
          </p:cNvSpPr>
          <p:nvPr>
            <p:ph idx="1"/>
          </p:nvPr>
        </p:nvSpPr>
        <p:spPr>
          <a:xfrm>
            <a:off x="455136" y="5174918"/>
            <a:ext cx="9360887" cy="413479"/>
          </a:xfrm>
        </p:spPr>
        <p:txBody>
          <a:bodyPr>
            <a:normAutofit fontScale="70000" lnSpcReduction="20000"/>
          </a:bodyPr>
          <a:lstStyle/>
          <a:p>
            <a:pPr marL="0" indent="0">
              <a:buNone/>
            </a:pPr>
            <a:r>
              <a:rPr lang="ro-RO" cap="none">
                <a:latin typeface="Tahoma" panose="020B0604030504040204" pitchFamily="34" charset="0"/>
                <a:ea typeface="Tahoma" panose="020B0604030504040204" pitchFamily="34" charset="0"/>
                <a:cs typeface="Tahoma" panose="020B0604030504040204" pitchFamily="34" charset="0"/>
              </a:rPr>
              <a:t>Sursa: </a:t>
            </a:r>
            <a:r>
              <a:rPr lang="ro-RO" cap="none">
                <a:latin typeface="Tahoma" panose="020B0604030504040204" pitchFamily="34" charset="0"/>
                <a:ea typeface="Tahoma" panose="020B0604030504040204" pitchFamily="34" charset="0"/>
                <a:cs typeface="Tahoma" panose="020B0604030504040204" pitchFamily="34" charset="0"/>
                <a:hlinkClick r:id="rId2"/>
              </a:rPr>
              <a:t>https://www.linkedin.com/pulse/what-difference-between-wireframe-mockup-prototype-riana-butler/</a:t>
            </a:r>
            <a:r>
              <a:rPr lang="ro-RO" cap="none">
                <a:latin typeface="Tahoma" panose="020B0604030504040204" pitchFamily="34" charset="0"/>
                <a:ea typeface="Tahoma" panose="020B0604030504040204" pitchFamily="34" charset="0"/>
                <a:cs typeface="Tahoma" panose="020B0604030504040204" pitchFamily="34" charset="0"/>
              </a:rPr>
              <a:t>  </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3AA82D51-C7F4-7AFF-2201-69249095F837}"/>
              </a:ext>
            </a:extLst>
          </p:cNvPr>
          <p:cNvPicPr>
            <a:picLocks noChangeAspect="1"/>
          </p:cNvPicPr>
          <p:nvPr/>
        </p:nvPicPr>
        <p:blipFill>
          <a:blip r:embed="rId3"/>
          <a:stretch>
            <a:fillRect/>
          </a:stretch>
        </p:blipFill>
        <p:spPr>
          <a:xfrm>
            <a:off x="342818" y="892955"/>
            <a:ext cx="5515057" cy="4357200"/>
          </a:xfrm>
          <a:prstGeom prst="rect">
            <a:avLst/>
          </a:prstGeom>
        </p:spPr>
      </p:pic>
    </p:spTree>
    <p:extLst>
      <p:ext uri="{BB962C8B-B14F-4D97-AF65-F5344CB8AC3E}">
        <p14:creationId xmlns:p14="http://schemas.microsoft.com/office/powerpoint/2010/main" val="2733130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0" y="-84231"/>
            <a:ext cx="5778684" cy="2437198"/>
          </a:xfrm>
        </p:spPr>
        <p:txBody>
          <a:bodyPr vert="horz" lIns="91440" tIns="45720" rIns="91440" bIns="45720" rtlCol="0" anchor="b">
            <a:normAutofit/>
          </a:bodyPr>
          <a:lstStyle/>
          <a:p>
            <a:pPr lvl="0" algn="r"/>
            <a:r>
              <a:rPr lang="en-US" sz="7400" dirty="0">
                <a:latin typeface="Tahoma" panose="020B0604030504040204" pitchFamily="34" charset="0"/>
                <a:ea typeface="Tahoma" panose="020B0604030504040204" pitchFamily="34" charset="0"/>
                <a:cs typeface="Tahoma" panose="020B0604030504040204" pitchFamily="34" charset="0"/>
              </a:rPr>
              <a:t>6. PRINCIPII DE DESIGN</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pic>
        <p:nvPicPr>
          <p:cNvPr id="5" name="Picture 4" descr="A person walking a path with text above&#10;&#10;Description automatically generated">
            <a:extLst>
              <a:ext uri="{FF2B5EF4-FFF2-40B4-BE49-F238E27FC236}">
                <a16:creationId xmlns:a16="http://schemas.microsoft.com/office/drawing/2014/main" id="{BDFEDC2D-208C-60C0-93A8-6EF5723285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30" y="2201695"/>
            <a:ext cx="4618548" cy="3544467"/>
          </a:xfrm>
          <a:prstGeom prst="rect">
            <a:avLst/>
          </a:prstGeom>
        </p:spPr>
      </p:pic>
    </p:spTree>
    <p:extLst>
      <p:ext uri="{BB962C8B-B14F-4D97-AF65-F5344CB8AC3E}">
        <p14:creationId xmlns:p14="http://schemas.microsoft.com/office/powerpoint/2010/main" val="2577254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Referin</a:t>
            </a:r>
            <a:r>
              <a:rPr lang="ro-RO" cap="none" dirty="0">
                <a:latin typeface="Tahoma" panose="020B0604030504040204" pitchFamily="34" charset="0"/>
                <a:ea typeface="Tahoma" panose="020B0604030504040204" pitchFamily="34" charset="0"/>
                <a:cs typeface="Tahoma" panose="020B0604030504040204" pitchFamily="34" charset="0"/>
              </a:rPr>
              <a:t>ță: </a:t>
            </a:r>
            <a:r>
              <a:rPr lang="en-GB" cap="none" dirty="0">
                <a:latin typeface="Tahoma" panose="020B0604030504040204" pitchFamily="34" charset="0"/>
                <a:ea typeface="Tahoma" panose="020B0604030504040204" pitchFamily="34" charset="0"/>
                <a:cs typeface="Tahoma" panose="020B0604030504040204" pitchFamily="34" charset="0"/>
              </a:rPr>
              <a:t>W. Grant - </a:t>
            </a:r>
            <a:r>
              <a:rPr lang="en-GB" i="1" cap="none" dirty="0">
                <a:latin typeface="Tahoma" panose="020B0604030504040204" pitchFamily="34" charset="0"/>
                <a:ea typeface="Tahoma" panose="020B0604030504040204" pitchFamily="34" charset="0"/>
                <a:cs typeface="Tahoma" panose="020B0604030504040204" pitchFamily="34" charset="0"/>
              </a:rPr>
              <a:t>101 UX Principles Second Edition: Actionable Solutions for Product Design Success</a:t>
            </a:r>
            <a:endParaRPr lang="ro-RO" i="1"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Principiile enumerate: punct de plecare. Pot fi găsite argumente pro și contra. O decizie poate fi luată în funcție de experiență / situații concrete / evoluția standardelor.</a:t>
            </a:r>
          </a:p>
          <a:p>
            <a:r>
              <a:rPr lang="ro-RO" cap="none" dirty="0">
                <a:latin typeface="Tahoma" panose="020B0604030504040204" pitchFamily="34" charset="0"/>
                <a:ea typeface="Tahoma" panose="020B0604030504040204" pitchFamily="34" charset="0"/>
                <a:cs typeface="Tahoma" panose="020B0604030504040204" pitchFamily="34" charset="0"/>
              </a:rPr>
              <a:t>Ce categorii pot fi luate în considerare? Ce pot viza aceste principii?</a:t>
            </a:r>
          </a:p>
        </p:txBody>
      </p:sp>
    </p:spTree>
    <p:extLst>
      <p:ext uri="{BB962C8B-B14F-4D97-AF65-F5344CB8AC3E}">
        <p14:creationId xmlns:p14="http://schemas.microsoft.com/office/powerpoint/2010/main" val="1547557200"/>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979054"/>
            <a:ext cx="10671797" cy="462741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 tipografice (</a:t>
            </a:r>
            <a:r>
              <a:rPr lang="ro-RO" i="1" cap="none" dirty="0">
                <a:latin typeface="Tahoma" panose="020B0604030504040204" pitchFamily="34" charset="0"/>
                <a:ea typeface="Tahoma" panose="020B0604030504040204" pitchFamily="34" charset="0"/>
                <a:cs typeface="Tahoma" panose="020B0604030504040204" pitchFamily="34" charset="0"/>
              </a:rPr>
              <a:t>typography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control (</a:t>
            </a:r>
            <a:r>
              <a:rPr lang="ro-RO" i="1" cap="none" dirty="0">
                <a:latin typeface="Tahoma" panose="020B0604030504040204" pitchFamily="34" charset="0"/>
                <a:ea typeface="Tahoma" panose="020B0604030504040204" pitchFamily="34" charset="0"/>
                <a:cs typeface="Tahoma" panose="020B0604030504040204" pitchFamily="34" charset="0"/>
              </a:rPr>
              <a:t>controls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conținut (</a:t>
            </a:r>
            <a:r>
              <a:rPr lang="ro-RO" i="1" cap="none" dirty="0">
                <a:latin typeface="Tahoma" panose="020B0604030504040204" pitchFamily="34" charset="0"/>
                <a:ea typeface="Tahoma" panose="020B0604030504040204" pitchFamily="34" charset="0"/>
                <a:cs typeface="Tahoma" panose="020B0604030504040204" pitchFamily="34" charset="0"/>
              </a:rPr>
              <a:t>contents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navigare (</a:t>
            </a:r>
            <a:r>
              <a:rPr lang="ro-RO" i="1" cap="none" dirty="0">
                <a:latin typeface="Tahoma" panose="020B0604030504040204" pitchFamily="34" charset="0"/>
                <a:ea typeface="Tahoma" panose="020B0604030504040204" pitchFamily="34" charset="0"/>
                <a:cs typeface="Tahoma" panose="020B0604030504040204" pitchFamily="34" charset="0"/>
              </a:rPr>
              <a:t>navigation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Pictograme (</a:t>
            </a:r>
            <a:r>
              <a:rPr lang="ro-RO" i="1" cap="none" dirty="0">
                <a:latin typeface="Tahoma" panose="020B0604030504040204" pitchFamily="34" charset="0"/>
                <a:ea typeface="Tahoma" panose="020B0604030504040204" pitchFamily="34" charset="0"/>
                <a:cs typeface="Tahoma" panose="020B0604030504040204" pitchFamily="34" charset="0"/>
              </a:rPr>
              <a:t>iconography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a:t>
            </a:r>
            <a:r>
              <a:rPr lang="ro-RO" i="1" cap="none" dirty="0">
                <a:latin typeface="Tahoma" panose="020B0604030504040204" pitchFamily="34" charset="0"/>
                <a:ea typeface="Tahoma" panose="020B0604030504040204" pitchFamily="34" charset="0"/>
                <a:cs typeface="Tahoma" panose="020B0604030504040204" pitchFamily="34" charset="0"/>
              </a:rPr>
              <a:t>input</a:t>
            </a:r>
          </a:p>
          <a:p>
            <a:r>
              <a:rPr lang="ro-RO" cap="none" dirty="0">
                <a:latin typeface="Tahoma" panose="020B0604030504040204" pitchFamily="34" charset="0"/>
                <a:ea typeface="Tahoma" panose="020B0604030504040204" pitchFamily="34" charset="0"/>
                <a:cs typeface="Tahoma" panose="020B0604030504040204" pitchFamily="34" charset="0"/>
              </a:rPr>
              <a:t>Formulare</a:t>
            </a:r>
          </a:p>
          <a:p>
            <a:r>
              <a:rPr lang="ro-RO" cap="none" dirty="0">
                <a:latin typeface="Tahoma" panose="020B0604030504040204" pitchFamily="34" charset="0"/>
                <a:ea typeface="Tahoma" panose="020B0604030504040204" pitchFamily="34" charset="0"/>
                <a:cs typeface="Tahoma" panose="020B0604030504040204" pitchFamily="34" charset="0"/>
              </a:rPr>
              <a:t>Progres, notificări</a:t>
            </a:r>
          </a:p>
          <a:p>
            <a:r>
              <a:rPr lang="ro-RO"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32694838"/>
      </p:ext>
    </p:extLst>
  </p:cSld>
  <p:clrMapOvr>
    <a:masterClrMapping/>
  </p:clrMapOvr>
  <p:transition spd="med">
    <p:pull/>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descr="Antique cash register keys">
            <a:extLst>
              <a:ext uri="{FF2B5EF4-FFF2-40B4-BE49-F238E27FC236}">
                <a16:creationId xmlns:a16="http://schemas.microsoft.com/office/drawing/2014/main" id="{FBF38550-9B8A-A913-C85A-AE4C510AC3EA}"/>
              </a:ext>
            </a:extLst>
          </p:cNvPr>
          <p:cNvPicPr>
            <a:picLocks noChangeAspect="1"/>
          </p:cNvPicPr>
          <p:nvPr/>
        </p:nvPicPr>
        <p:blipFill rotWithShape="1">
          <a:blip r:embed="rId4">
            <a:alphaModFix amt="43000"/>
          </a:blip>
          <a:srcRect t="10886" b="6989"/>
          <a:stretch/>
        </p:blipFill>
        <p:spPr>
          <a:xfrm>
            <a:off x="20" y="10"/>
            <a:ext cx="11734780" cy="6408728"/>
          </a:xfrm>
          <a:prstGeom prst="rect">
            <a:avLst/>
          </a:prstGeom>
          <a:ln>
            <a:noFill/>
          </a:ln>
        </p:spPr>
      </p:pic>
      <p:sp>
        <p:nvSpPr>
          <p:cNvPr id="13"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8D2586A9-A95A-AFDB-0B74-27AC0D8A2D44}"/>
              </a:ext>
            </a:extLst>
          </p:cNvPr>
          <p:cNvSpPr>
            <a:spLocks noGrp="1"/>
          </p:cNvSpPr>
          <p:nvPr>
            <p:ph type="title"/>
          </p:nvPr>
        </p:nvSpPr>
        <p:spPr>
          <a:xfrm>
            <a:off x="685801" y="685800"/>
            <a:ext cx="10396882" cy="1151965"/>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Elemente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tipografice</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86CBBE4-1818-A678-DF03-9D90CB70E860}"/>
              </a:ext>
            </a:extLst>
          </p:cNvPr>
          <p:cNvSpPr>
            <a:spLocks noGrp="1"/>
          </p:cNvSpPr>
          <p:nvPr>
            <p:ph idx="1"/>
          </p:nvPr>
        </p:nvSpPr>
        <p:spPr>
          <a:xfrm>
            <a:off x="685800" y="2063396"/>
            <a:ext cx="10394707" cy="3311189"/>
          </a:xfrm>
        </p:spPr>
        <p:txBody>
          <a:bodyPr>
            <a:normAutofit/>
          </a:bodyPr>
          <a:lstStyle/>
          <a:p>
            <a:r>
              <a:rPr lang="en-GB" cap="none" dirty="0">
                <a:latin typeface="Tahoma" panose="020B0604030504040204" pitchFamily="34" charset="0"/>
                <a:ea typeface="Tahoma" panose="020B0604030504040204" pitchFamily="34" charset="0"/>
                <a:cs typeface="Tahoma" panose="020B0604030504040204" pitchFamily="34" charset="0"/>
              </a:rPr>
              <a:t>Nu </a:t>
            </a:r>
            <a:r>
              <a:rPr lang="en-GB" cap="none" dirty="0" err="1">
                <a:latin typeface="Tahoma" panose="020B0604030504040204" pitchFamily="34" charset="0"/>
                <a:ea typeface="Tahoma" panose="020B0604030504040204" pitchFamily="34" charset="0"/>
                <a:cs typeface="Tahoma" panose="020B0604030504040204" pitchFamily="34" charset="0"/>
              </a:rPr>
              <a:t>mai</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mult</a:t>
            </a:r>
            <a:r>
              <a:rPr lang="en-GB" cap="none" dirty="0">
                <a:latin typeface="Tahoma" panose="020B0604030504040204" pitchFamily="34" charset="0"/>
                <a:ea typeface="Tahoma" panose="020B0604030504040204" pitchFamily="34" charset="0"/>
                <a:cs typeface="Tahoma" panose="020B0604030504040204" pitchFamily="34" charset="0"/>
              </a:rPr>
              <a:t> de </a:t>
            </a:r>
            <a:r>
              <a:rPr lang="en-GB" cap="none" dirty="0" err="1">
                <a:latin typeface="Tahoma" panose="020B0604030504040204" pitchFamily="34" charset="0"/>
                <a:ea typeface="Tahoma" panose="020B0604030504040204" pitchFamily="34" charset="0"/>
                <a:cs typeface="Tahoma" panose="020B0604030504040204" pitchFamily="34" charset="0"/>
              </a:rPr>
              <a:t>dou</a:t>
            </a:r>
            <a:r>
              <a:rPr lang="ro-RO" cap="none" dirty="0">
                <a:latin typeface="Tahoma" panose="020B0604030504040204" pitchFamily="34" charset="0"/>
                <a:ea typeface="Tahoma" panose="020B0604030504040204" pitchFamily="34" charset="0"/>
                <a:cs typeface="Tahoma" panose="020B0604030504040204" pitchFamily="34" charset="0"/>
              </a:rPr>
              <a:t>ă familii de fonturi </a:t>
            </a:r>
            <a:r>
              <a:rPr lang="ro-RO" i="1" cap="none" dirty="0">
                <a:latin typeface="Tahoma" panose="020B0604030504040204" pitchFamily="34" charset="0"/>
                <a:ea typeface="Tahoma" panose="020B0604030504040204" pitchFamily="34" charset="0"/>
                <a:cs typeface="Tahoma" panose="020B0604030504040204" pitchFamily="34" charset="0"/>
              </a:rPr>
              <a:t>(</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typefaces</a:t>
            </a:r>
            <a:r>
              <a:rPr lang="ro-RO" cap="none" dirty="0">
                <a:latin typeface="Tahoma" panose="020B0604030504040204" pitchFamily="34" charset="0"/>
                <a:ea typeface="Tahoma" panose="020B0604030504040204" pitchFamily="34" charset="0"/>
                <a:cs typeface="Tahoma" panose="020B0604030504040204" pitchFamily="34" charset="0"/>
              </a:rPr>
              <a:t>)</a:t>
            </a:r>
            <a:r>
              <a:rPr lang="ro-RO" i="1" cap="none"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diferență între </a:t>
            </a:r>
            <a:r>
              <a:rPr lang="ro-RO" i="1" cap="none" dirty="0">
                <a:latin typeface="Tahoma" panose="020B0604030504040204" pitchFamily="34" charset="0"/>
                <a:ea typeface="Tahoma" panose="020B0604030504040204" pitchFamily="34" charset="0"/>
                <a:cs typeface="Tahoma" panose="020B0604030504040204" pitchFamily="34" charset="0"/>
              </a:rPr>
              <a:t>typeface </a:t>
            </a:r>
            <a:r>
              <a:rPr lang="ro-RO" cap="none" dirty="0">
                <a:latin typeface="Tahoma" panose="020B0604030504040204" pitchFamily="34" charset="0"/>
                <a:ea typeface="Tahoma" panose="020B0604030504040204" pitchFamily="34" charset="0"/>
                <a:cs typeface="Tahoma" panose="020B0604030504040204" pitchFamily="34" charset="0"/>
              </a:rPr>
              <a:t>și </a:t>
            </a:r>
            <a:r>
              <a:rPr lang="ro-RO" i="1" cap="none" dirty="0">
                <a:latin typeface="Tahoma" panose="020B0604030504040204" pitchFamily="34" charset="0"/>
                <a:ea typeface="Tahoma" panose="020B0604030504040204" pitchFamily="34" charset="0"/>
                <a:cs typeface="Tahoma" panose="020B0604030504040204" pitchFamily="34" charset="0"/>
              </a:rPr>
              <a:t>font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maximum două familii de fonturi: una pentru titluri/rubrici - </a:t>
            </a:r>
            <a:r>
              <a:rPr lang="ro-RO" i="1" cap="none" dirty="0">
                <a:latin typeface="Tahoma" panose="020B0604030504040204" pitchFamily="34" charset="0"/>
                <a:ea typeface="Tahoma" panose="020B0604030504040204" pitchFamily="34" charset="0"/>
                <a:cs typeface="Tahoma" panose="020B0604030504040204" pitchFamily="34" charset="0"/>
              </a:rPr>
              <a:t>headings</a:t>
            </a:r>
            <a:r>
              <a:rPr lang="ro-RO" cap="none" dirty="0">
                <a:latin typeface="Tahoma" panose="020B0604030504040204" pitchFamily="34" charset="0"/>
                <a:ea typeface="Tahoma" panose="020B0604030504040204" pitchFamily="34" charset="0"/>
                <a:cs typeface="Tahoma" panose="020B0604030504040204" pitchFamily="34" charset="0"/>
              </a:rPr>
              <a:t>, una pentru textul propriu-zis (prea multe fonturi </a:t>
            </a:r>
            <a:r>
              <a:rPr lang="en-GB" cap="none" dirty="0">
                <a:latin typeface="Tahoma" panose="020B0604030504040204" pitchFamily="34" charset="0"/>
                <a:ea typeface="Tahoma" panose="020B0604030504040204" pitchFamily="34" charset="0"/>
                <a:cs typeface="Tahoma" panose="020B0604030504040204" pitchFamily="34" charset="0"/>
              </a:rPr>
              <a:t>“</a:t>
            </a:r>
            <a:r>
              <a:rPr lang="en-GB" cap="none" dirty="0" err="1">
                <a:latin typeface="Tahoma" panose="020B0604030504040204" pitchFamily="34" charset="0"/>
                <a:ea typeface="Tahoma" panose="020B0604030504040204" pitchFamily="34" charset="0"/>
                <a:cs typeface="Tahoma" panose="020B0604030504040204" pitchFamily="34" charset="0"/>
              </a:rPr>
              <a:t>zgomot</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vizual</a:t>
            </a:r>
            <a:r>
              <a:rPr lang="en-GB" cap="none" dirty="0">
                <a:latin typeface="Tahoma" panose="020B0604030504040204" pitchFamily="34" charset="0"/>
                <a:ea typeface="Tahoma" panose="020B0604030504040204" pitchFamily="34" charset="0"/>
                <a:cs typeface="Tahoma" panose="020B0604030504040204" pitchFamily="34" charset="0"/>
              </a:rPr>
              <a:t>“)</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pentru a accentua – italic, dimensiuni diferite în cadrul aceleiași familii de fonturi</a:t>
            </a:r>
          </a:p>
          <a:p>
            <a:pPr marL="457200" lvl="1" indent="0">
              <a:buNone/>
            </a:pPr>
            <a:endParaRPr lang="ro-RO" sz="1600" cap="none"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8860143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descr="Antique cash register keys">
            <a:extLst>
              <a:ext uri="{FF2B5EF4-FFF2-40B4-BE49-F238E27FC236}">
                <a16:creationId xmlns:a16="http://schemas.microsoft.com/office/drawing/2014/main" id="{FBF38550-9B8A-A913-C85A-AE4C510AC3EA}"/>
              </a:ext>
            </a:extLst>
          </p:cNvPr>
          <p:cNvPicPr>
            <a:picLocks noChangeAspect="1"/>
          </p:cNvPicPr>
          <p:nvPr/>
        </p:nvPicPr>
        <p:blipFill rotWithShape="1">
          <a:blip r:embed="rId4">
            <a:alphaModFix amt="43000"/>
          </a:blip>
          <a:srcRect t="10886" b="6989"/>
          <a:stretch/>
        </p:blipFill>
        <p:spPr>
          <a:xfrm>
            <a:off x="20" y="10"/>
            <a:ext cx="11734780" cy="6408728"/>
          </a:xfrm>
          <a:prstGeom prst="rect">
            <a:avLst/>
          </a:prstGeom>
          <a:ln>
            <a:noFill/>
          </a:ln>
        </p:spPr>
      </p:pic>
      <p:sp>
        <p:nvSpPr>
          <p:cNvPr id="13"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8D2586A9-A95A-AFDB-0B74-27AC0D8A2D44}"/>
              </a:ext>
            </a:extLst>
          </p:cNvPr>
          <p:cNvSpPr>
            <a:spLocks noGrp="1"/>
          </p:cNvSpPr>
          <p:nvPr>
            <p:ph type="title"/>
          </p:nvPr>
        </p:nvSpPr>
        <p:spPr>
          <a:xfrm>
            <a:off x="685801" y="685800"/>
            <a:ext cx="10396882" cy="1151965"/>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Elemente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tipografice</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86CBBE4-1818-A678-DF03-9D90CB70E860}"/>
              </a:ext>
            </a:extLst>
          </p:cNvPr>
          <p:cNvSpPr>
            <a:spLocks noGrp="1"/>
          </p:cNvSpPr>
          <p:nvPr>
            <p:ph idx="1"/>
          </p:nvPr>
        </p:nvSpPr>
        <p:spPr>
          <a:xfrm>
            <a:off x="685800" y="2063396"/>
            <a:ext cx="10394707" cy="331118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Folosirea familiilor de fonturi existente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fonturi personalizate: titluri, rubrici</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fonturile personalizate pot întârzia încărcarea paginii sau pot conduce la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probleme</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de randare</a:t>
            </a:r>
          </a:p>
          <a:p>
            <a:pPr lvl="1">
              <a:buFont typeface="Courier New" panose="02070309020205020404" pitchFamily="49" charset="0"/>
              <a:buChar char="o"/>
            </a:pP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System Font Stack</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familii de font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sans serif vs. serif</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rPr>
              <a:t> -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opinii</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173413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4" name="Rectangle 13">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418289" y="1298448"/>
            <a:ext cx="6719629" cy="3847484"/>
          </a:xfrm>
        </p:spPr>
        <p:txBody>
          <a:bodyPr vert="horz" lIns="91440" tIns="45720" rIns="91440" bIns="45720" rtlCol="0" anchor="b">
            <a:normAutofit/>
          </a:bodyPr>
          <a:lstStyle/>
          <a:p>
            <a:r>
              <a:rPr lang="en-US" sz="5900" spc="-100" dirty="0" err="1">
                <a:latin typeface="Tahoma" panose="020B0604030504040204" pitchFamily="34" charset="0"/>
                <a:ea typeface="Tahoma" panose="020B0604030504040204" pitchFamily="34" charset="0"/>
                <a:cs typeface="Tahoma" panose="020B0604030504040204" pitchFamily="34" charset="0"/>
              </a:rPr>
              <a:t>Despre</a:t>
            </a:r>
            <a:r>
              <a:rPr lang="en-US" sz="5900" spc="-100" dirty="0">
                <a:latin typeface="Tahoma" panose="020B0604030504040204" pitchFamily="34" charset="0"/>
                <a:ea typeface="Tahoma" panose="020B0604030504040204" pitchFamily="34" charset="0"/>
                <a:cs typeface="Tahoma" panose="020B0604030504040204" pitchFamily="34" charset="0"/>
              </a:rPr>
              <a:t> </a:t>
            </a:r>
            <a:r>
              <a:rPr lang="en-US" sz="5900" spc="-100" dirty="0" err="1">
                <a:latin typeface="Tahoma" panose="020B0604030504040204" pitchFamily="34" charset="0"/>
                <a:ea typeface="Tahoma" panose="020B0604030504040204" pitchFamily="34" charset="0"/>
                <a:cs typeface="Tahoma" panose="020B0604030504040204" pitchFamily="34" charset="0"/>
              </a:rPr>
              <a:t>utilitate</a:t>
            </a:r>
            <a:r>
              <a:rPr lang="en-US" sz="5900" spc="-100" dirty="0">
                <a:latin typeface="Tahoma" panose="020B0604030504040204" pitchFamily="34" charset="0"/>
                <a:ea typeface="Tahoma" panose="020B0604030504040204" pitchFamily="34" charset="0"/>
                <a:cs typeface="Tahoma" panose="020B0604030504040204" pitchFamily="34" charset="0"/>
              </a:rPr>
              <a:t> </a:t>
            </a:r>
            <a:r>
              <a:rPr lang="ro-RO" sz="5900" spc="-100" dirty="0">
                <a:latin typeface="Tahoma" panose="020B0604030504040204" pitchFamily="34" charset="0"/>
                <a:ea typeface="Tahoma" panose="020B0604030504040204" pitchFamily="34" charset="0"/>
                <a:cs typeface="Tahoma" panose="020B0604030504040204" pitchFamily="34" charset="0"/>
              </a:rPr>
              <a:t>și utilizabilitate</a:t>
            </a:r>
            <a:br>
              <a:rPr lang="en-GB" sz="5900" spc="-100" dirty="0">
                <a:latin typeface="Tahoma" panose="020B0604030504040204" pitchFamily="34" charset="0"/>
                <a:ea typeface="Tahoma" panose="020B0604030504040204" pitchFamily="34" charset="0"/>
                <a:cs typeface="Tahoma" panose="020B0604030504040204" pitchFamily="34" charset="0"/>
              </a:rPr>
            </a:br>
            <a:br>
              <a:rPr lang="en-GB" sz="5900" spc="-100" dirty="0">
                <a:latin typeface="Tahoma" panose="020B0604030504040204" pitchFamily="34" charset="0"/>
                <a:ea typeface="Tahoma" panose="020B0604030504040204" pitchFamily="34" charset="0"/>
                <a:cs typeface="Tahoma" panose="020B0604030504040204" pitchFamily="34" charset="0"/>
              </a:rPr>
            </a:br>
            <a:r>
              <a:rPr lang="en-GB" sz="3300" spc="-100"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https://www.nngroup.com/articles/usability-101-introduction-to-usability/</a:t>
            </a:r>
            <a:r>
              <a:rPr lang="en-GB" sz="3300" spc="-100" dirty="0">
                <a:solidFill>
                  <a:srgbClr val="0070C0"/>
                </a:solidFill>
                <a:latin typeface="Tahoma" panose="020B0604030504040204" pitchFamily="34" charset="0"/>
                <a:ea typeface="Tahoma" panose="020B0604030504040204" pitchFamily="34" charset="0"/>
                <a:cs typeface="Tahoma" panose="020B0604030504040204" pitchFamily="34" charset="0"/>
              </a:rPr>
              <a:t>  </a:t>
            </a:r>
            <a:endParaRPr lang="en-US" sz="3300" spc="-1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E66D0C76-8E98-FE58-B8B7-71BB1D07625B}"/>
              </a:ext>
            </a:extLst>
          </p:cNvPr>
          <p:cNvPicPr>
            <a:picLocks noGrp="1" noChangeAspect="1"/>
          </p:cNvPicPr>
          <p:nvPr>
            <p:ph idx="1"/>
          </p:nvPr>
        </p:nvPicPr>
        <p:blipFill>
          <a:blip r:embed="rId3"/>
          <a:stretch>
            <a:fillRect/>
          </a:stretch>
        </p:blipFill>
        <p:spPr>
          <a:xfrm>
            <a:off x="8037574" y="872710"/>
            <a:ext cx="3458249" cy="5104427"/>
          </a:xfrm>
          <a:prstGeom prst="rect">
            <a:avLst/>
          </a:prstGeom>
        </p:spPr>
      </p:pic>
      <p:sp>
        <p:nvSpPr>
          <p:cNvPr id="18" name="Rectangle 17">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907349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descr="Antique cash register keys">
            <a:extLst>
              <a:ext uri="{FF2B5EF4-FFF2-40B4-BE49-F238E27FC236}">
                <a16:creationId xmlns:a16="http://schemas.microsoft.com/office/drawing/2014/main" id="{FBF38550-9B8A-A913-C85A-AE4C510AC3EA}"/>
              </a:ext>
            </a:extLst>
          </p:cNvPr>
          <p:cNvPicPr>
            <a:picLocks noChangeAspect="1"/>
          </p:cNvPicPr>
          <p:nvPr/>
        </p:nvPicPr>
        <p:blipFill rotWithShape="1">
          <a:blip r:embed="rId4">
            <a:alphaModFix amt="43000"/>
          </a:blip>
          <a:srcRect t="10886" b="6989"/>
          <a:stretch/>
        </p:blipFill>
        <p:spPr>
          <a:xfrm>
            <a:off x="20" y="10"/>
            <a:ext cx="11734780" cy="6408728"/>
          </a:xfrm>
          <a:prstGeom prst="rect">
            <a:avLst/>
          </a:prstGeom>
          <a:ln>
            <a:noFill/>
          </a:ln>
        </p:spPr>
      </p:pic>
      <p:sp>
        <p:nvSpPr>
          <p:cNvPr id="13"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8D2586A9-A95A-AFDB-0B74-27AC0D8A2D44}"/>
              </a:ext>
            </a:extLst>
          </p:cNvPr>
          <p:cNvSpPr>
            <a:spLocks noGrp="1"/>
          </p:cNvSpPr>
          <p:nvPr>
            <p:ph type="title"/>
          </p:nvPr>
        </p:nvSpPr>
        <p:spPr>
          <a:xfrm>
            <a:off x="685801" y="685800"/>
            <a:ext cx="10396882" cy="1151965"/>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Elemente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tipografice</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86CBBE4-1818-A678-DF03-9D90CB70E860}"/>
              </a:ext>
            </a:extLst>
          </p:cNvPr>
          <p:cNvSpPr>
            <a:spLocks noGrp="1"/>
          </p:cNvSpPr>
          <p:nvPr>
            <p:ph idx="1"/>
          </p:nvPr>
        </p:nvSpPr>
        <p:spPr>
          <a:xfrm>
            <a:off x="685800" y="2063396"/>
            <a:ext cx="10394707" cy="3311189"/>
          </a:xfrm>
        </p:spPr>
        <p:txBody>
          <a:bodyPr>
            <a:normAutofit/>
          </a:bodyPr>
          <a:lstStyle/>
          <a:p>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Dimensiunea</a:t>
            </a:r>
            <a:r>
              <a:rPr lang="ro-RO" cap="none" dirty="0">
                <a:latin typeface="Tahoma" panose="020B0604030504040204" pitchFamily="34" charset="0"/>
                <a:ea typeface="Tahoma" panose="020B0604030504040204" pitchFamily="34" charset="0"/>
                <a:cs typeface="Tahoma" panose="020B0604030504040204" pitchFamily="34" charset="0"/>
              </a:rPr>
              <a:t> / tipul fontului – relevantă pentru ierarhie.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Pot fi sugerate elementele cele mai relevante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Diferențierea informației, indicată importanța</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Recomandat: două, maxim trei dimensiuni / tipuri </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2D8F004-744B-20E9-5ED9-BB5D0623F7C2}"/>
                  </a:ext>
                </a:extLst>
              </p:cNvPr>
              <p:cNvGraphicFramePr>
                <a:graphicFrameLocks noChangeAspect="1"/>
              </p:cNvGraphicFramePr>
              <p:nvPr/>
            </p:nvGraphicFramePr>
            <p:xfrm>
              <a:off x="6234545" y="3733797"/>
              <a:ext cx="609600" cy="342900"/>
            </p:xfrm>
            <a:graphic>
              <a:graphicData uri="http://schemas.microsoft.com/office/powerpoint/2016/slidezoom">
                <pslz:sldZm>
                  <pslz:sldZmObj sldId="435" cId="822959452">
                    <pslz:zmPr id="{17E58BE2-53A9-4555-B809-54DFF20DA595}" returnToParent="0" transitionDur="1000">
                      <p166:blipFill xmlns:p166="http://schemas.microsoft.com/office/powerpoint/2016/6/main">
                        <a:blip r:embed="rId6"/>
                        <a:stretch>
                          <a:fillRect/>
                        </a:stretch>
                      </p166:blipFill>
                      <p166:spPr xmlns:p166="http://schemas.microsoft.com/office/powerpoint/2016/6/main">
                        <a:xfrm>
                          <a:off x="0" y="0"/>
                          <a:ext cx="609600" cy="342900"/>
                        </a:xfrm>
                        <a:prstGeom prst="rect">
                          <a:avLst/>
                        </a:prstGeom>
                        <a:ln w="3175">
                          <a:solidFill>
                            <a:prstClr val="ltGray"/>
                          </a:solidFill>
                        </a:ln>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B2D8F004-744B-20E9-5ED9-BB5D0623F7C2}"/>
                  </a:ext>
                </a:extLst>
              </p:cNvPr>
              <p:cNvPicPr>
                <a:picLocks noGrp="1" noRot="1" noChangeAspect="1" noMove="1" noResize="1" noEditPoints="1" noAdjustHandles="1" noChangeArrowheads="1" noChangeShapeType="1"/>
              </p:cNvPicPr>
              <p:nvPr/>
            </p:nvPicPr>
            <p:blipFill>
              <a:blip r:embed="rId8"/>
              <a:stretch>
                <a:fillRect/>
              </a:stretch>
            </p:blipFill>
            <p:spPr>
              <a:xfrm>
                <a:off x="6234545" y="3733797"/>
                <a:ext cx="609600" cy="342900"/>
              </a:xfrm>
              <a:prstGeom prst="rect">
                <a:avLst/>
              </a:prstGeom>
              <a:ln w="3175">
                <a:solidFill>
                  <a:prstClr val="ltGray"/>
                </a:solidFill>
              </a:ln>
            </p:spPr>
          </p:pic>
        </mc:Fallback>
      </mc:AlternateContent>
    </p:spTree>
    <p:extLst>
      <p:ext uri="{BB962C8B-B14F-4D97-AF65-F5344CB8AC3E}">
        <p14:creationId xmlns:p14="http://schemas.microsoft.com/office/powerpoint/2010/main" val="185271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CDDB2-1364-4C31-DD5D-F2E83A0A77B8}"/>
              </a:ext>
            </a:extLst>
          </p:cNvPr>
          <p:cNvPicPr>
            <a:picLocks noChangeAspect="1"/>
          </p:cNvPicPr>
          <p:nvPr/>
        </p:nvPicPr>
        <p:blipFill>
          <a:blip r:embed="rId2"/>
          <a:stretch>
            <a:fillRect/>
          </a:stretch>
        </p:blipFill>
        <p:spPr>
          <a:xfrm>
            <a:off x="416957" y="295275"/>
            <a:ext cx="7609542" cy="1495425"/>
          </a:xfrm>
          <a:prstGeom prst="rect">
            <a:avLst/>
          </a:prstGeom>
        </p:spPr>
      </p:pic>
      <p:pic>
        <p:nvPicPr>
          <p:cNvPr id="3" name="Picture 2">
            <a:extLst>
              <a:ext uri="{FF2B5EF4-FFF2-40B4-BE49-F238E27FC236}">
                <a16:creationId xmlns:a16="http://schemas.microsoft.com/office/drawing/2014/main" id="{05DACE78-23B3-3A8B-85CB-A7F3275EB0B7}"/>
              </a:ext>
            </a:extLst>
          </p:cNvPr>
          <p:cNvPicPr>
            <a:picLocks noChangeAspect="1"/>
          </p:cNvPicPr>
          <p:nvPr/>
        </p:nvPicPr>
        <p:blipFill>
          <a:blip r:embed="rId3"/>
          <a:stretch>
            <a:fillRect/>
          </a:stretch>
        </p:blipFill>
        <p:spPr>
          <a:xfrm>
            <a:off x="1388507" y="3009765"/>
            <a:ext cx="4043722" cy="1541192"/>
          </a:xfrm>
          <a:prstGeom prst="rect">
            <a:avLst/>
          </a:prstGeom>
        </p:spPr>
      </p:pic>
      <p:pic>
        <p:nvPicPr>
          <p:cNvPr id="5" name="Picture 4">
            <a:extLst>
              <a:ext uri="{FF2B5EF4-FFF2-40B4-BE49-F238E27FC236}">
                <a16:creationId xmlns:a16="http://schemas.microsoft.com/office/drawing/2014/main" id="{BF2C09D8-F24D-24E8-CAD5-34A5105BA9BF}"/>
              </a:ext>
            </a:extLst>
          </p:cNvPr>
          <p:cNvPicPr>
            <a:picLocks noChangeAspect="1"/>
          </p:cNvPicPr>
          <p:nvPr/>
        </p:nvPicPr>
        <p:blipFill>
          <a:blip r:embed="rId4"/>
          <a:stretch>
            <a:fillRect/>
          </a:stretch>
        </p:blipFill>
        <p:spPr>
          <a:xfrm>
            <a:off x="5470329" y="3934249"/>
            <a:ext cx="4148183" cy="1541192"/>
          </a:xfrm>
          <a:prstGeom prst="rect">
            <a:avLst/>
          </a:prstGeom>
        </p:spPr>
      </p:pic>
      <p:sp>
        <p:nvSpPr>
          <p:cNvPr id="7" name="TextBox 6">
            <a:extLst>
              <a:ext uri="{FF2B5EF4-FFF2-40B4-BE49-F238E27FC236}">
                <a16:creationId xmlns:a16="http://schemas.microsoft.com/office/drawing/2014/main" id="{74339613-892E-BE41-EE26-E984F0425C9C}"/>
              </a:ext>
            </a:extLst>
          </p:cNvPr>
          <p:cNvSpPr txBox="1"/>
          <p:nvPr/>
        </p:nvSpPr>
        <p:spPr>
          <a:xfrm>
            <a:off x="2573488" y="4550957"/>
            <a:ext cx="3949799"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W. Grant, </a:t>
            </a:r>
            <a:r>
              <a:rPr kumimoji="0" lang="ro-RO" sz="1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101 UX principles</a:t>
            </a: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2959452"/>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7BBC4-CE34-6A87-3F43-C0CB1C2D113F}"/>
              </a:ext>
            </a:extLst>
          </p:cNvPr>
          <p:cNvPicPr>
            <a:picLocks noChangeAspect="1"/>
          </p:cNvPicPr>
          <p:nvPr/>
        </p:nvPicPr>
        <p:blipFill>
          <a:blip r:embed="rId2"/>
          <a:stretch>
            <a:fillRect/>
          </a:stretch>
        </p:blipFill>
        <p:spPr>
          <a:xfrm>
            <a:off x="485775" y="544581"/>
            <a:ext cx="9858375" cy="4830337"/>
          </a:xfrm>
          <a:prstGeom prst="rect">
            <a:avLst/>
          </a:prstGeom>
        </p:spPr>
      </p:pic>
      <p:sp>
        <p:nvSpPr>
          <p:cNvPr id="5" name="TextBox 4">
            <a:extLst>
              <a:ext uri="{FF2B5EF4-FFF2-40B4-BE49-F238E27FC236}">
                <a16:creationId xmlns:a16="http://schemas.microsoft.com/office/drawing/2014/main" id="{FBC32C21-4D23-7692-9FC7-67949CEDC044}"/>
              </a:ext>
            </a:extLst>
          </p:cNvPr>
          <p:cNvSpPr txBox="1"/>
          <p:nvPr/>
        </p:nvSpPr>
        <p:spPr>
          <a:xfrm>
            <a:off x="2602922" y="5816228"/>
            <a:ext cx="61341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https://alistapart.com/articles</a:t>
            </a:r>
            <a:r>
              <a:rPr kumimoji="0" lang="ro-RO" sz="1800" b="0" i="0" u="none" strike="noStrike" kern="1200" cap="none" spc="0" normalizeH="0" baseline="0" noProof="0" dirty="0">
                <a:ln>
                  <a:noFill/>
                </a:ln>
                <a:solidFill>
                  <a:prstClr val="white"/>
                </a:solidFill>
                <a:effectLst/>
                <a:uLnTx/>
                <a:uFillTx/>
                <a:latin typeface="Impact" panose="020B0806030902050204"/>
                <a:ea typeface="+mn-ea"/>
                <a:cs typeface="+mn-cs"/>
              </a:rPr>
              <a:t> </a:t>
            </a:r>
            <a:endParaRPr kumimoji="0" lang="en-GB" sz="1800" b="0" i="0" u="none" strike="noStrike" kern="1200" cap="none" spc="0" normalizeH="0" baseline="0" noProof="0" dirty="0">
              <a:ln>
                <a:noFill/>
              </a:ln>
              <a:solidFill>
                <a:prstClr val="white"/>
              </a:solidFill>
              <a:effectLst/>
              <a:uLnTx/>
              <a:uFillTx/>
              <a:latin typeface="Impact" panose="020B0806030902050204"/>
              <a:ea typeface="+mn-ea"/>
              <a:cs typeface="+mn-cs"/>
            </a:endParaRPr>
          </a:p>
        </p:txBody>
      </p:sp>
    </p:spTree>
    <p:extLst>
      <p:ext uri="{BB962C8B-B14F-4D97-AF65-F5344CB8AC3E}">
        <p14:creationId xmlns:p14="http://schemas.microsoft.com/office/powerpoint/2010/main" val="37845762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descr="Antique cash register keys">
            <a:extLst>
              <a:ext uri="{FF2B5EF4-FFF2-40B4-BE49-F238E27FC236}">
                <a16:creationId xmlns:a16="http://schemas.microsoft.com/office/drawing/2014/main" id="{FBF38550-9B8A-A913-C85A-AE4C510AC3EA}"/>
              </a:ext>
            </a:extLst>
          </p:cNvPr>
          <p:cNvPicPr>
            <a:picLocks noChangeAspect="1"/>
          </p:cNvPicPr>
          <p:nvPr/>
        </p:nvPicPr>
        <p:blipFill rotWithShape="1">
          <a:blip r:embed="rId4">
            <a:alphaModFix amt="43000"/>
          </a:blip>
          <a:srcRect t="10886" b="6989"/>
          <a:stretch/>
        </p:blipFill>
        <p:spPr>
          <a:xfrm>
            <a:off x="20" y="10"/>
            <a:ext cx="11734780" cy="6408728"/>
          </a:xfrm>
          <a:prstGeom prst="rect">
            <a:avLst/>
          </a:prstGeom>
          <a:ln>
            <a:noFill/>
          </a:ln>
        </p:spPr>
      </p:pic>
      <p:sp>
        <p:nvSpPr>
          <p:cNvPr id="13"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8D2586A9-A95A-AFDB-0B74-27AC0D8A2D44}"/>
              </a:ext>
            </a:extLst>
          </p:cNvPr>
          <p:cNvSpPr>
            <a:spLocks noGrp="1"/>
          </p:cNvSpPr>
          <p:nvPr>
            <p:ph type="title"/>
          </p:nvPr>
        </p:nvSpPr>
        <p:spPr>
          <a:xfrm>
            <a:off x="685801" y="685800"/>
            <a:ext cx="10396882" cy="1151965"/>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Elemente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tipografice</a:t>
            </a: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86CBBE4-1818-A678-DF03-9D90CB70E860}"/>
              </a:ext>
            </a:extLst>
          </p:cNvPr>
          <p:cNvSpPr>
            <a:spLocks noGrp="1"/>
          </p:cNvSpPr>
          <p:nvPr>
            <p:ph idx="1"/>
          </p:nvPr>
        </p:nvSpPr>
        <p:spPr>
          <a:xfrm>
            <a:off x="685800" y="2063396"/>
            <a:ext cx="10394707" cy="331118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Fontul implicit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Context: flexibilitate în accesarea site-urilor web</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Utilizatorii să poată scala / vizualiza conținutul conform necesităților</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Alegerea fontului implicit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16px, 1.5h                                   cu spațiere </a:t>
            </a:r>
            <a:r>
              <a:rPr lang="ro-RO" i="1" cap="none" dirty="0">
                <a:latin typeface="Tahoma" panose="020B0604030504040204" pitchFamily="34" charset="0"/>
                <a:ea typeface="Tahoma" panose="020B0604030504040204" pitchFamily="34" charset="0"/>
                <a:cs typeface="Tahoma" panose="020B0604030504040204" pitchFamily="34" charset="0"/>
              </a:rPr>
              <a:t>default </a:t>
            </a:r>
            <a:r>
              <a:rPr lang="ro-RO" cap="none" dirty="0">
                <a:latin typeface="Tahoma" panose="020B0604030504040204" pitchFamily="34" charset="0"/>
                <a:ea typeface="Tahoma" panose="020B0604030504040204" pitchFamily="34" charset="0"/>
                <a:cs typeface="Tahoma" panose="020B0604030504040204" pitchFamily="34" charset="0"/>
              </a:rPr>
              <a:t>sau </a:t>
            </a:r>
            <a:r>
              <a:rPr lang="ro-RO" i="1" cap="none" dirty="0">
                <a:latin typeface="Tahoma" panose="020B0604030504040204" pitchFamily="34" charset="0"/>
                <a:ea typeface="Tahoma" panose="020B0604030504040204" pitchFamily="34" charset="0"/>
                <a:cs typeface="Tahoma" panose="020B0604030504040204" pitchFamily="34" charset="0"/>
              </a:rPr>
              <a:t>auto</a:t>
            </a:r>
          </a:p>
          <a:p>
            <a:pPr marL="457200" lvl="1"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cap="none"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Picture 7">
            <a:extLst>
              <a:ext uri="{FF2B5EF4-FFF2-40B4-BE49-F238E27FC236}">
                <a16:creationId xmlns:a16="http://schemas.microsoft.com/office/drawing/2014/main" id="{4F273907-CBD1-732C-CCDC-DB0295EEF3D0}"/>
              </a:ext>
            </a:extLst>
          </p:cNvPr>
          <p:cNvPicPr>
            <a:picLocks noChangeAspect="1"/>
          </p:cNvPicPr>
          <p:nvPr/>
        </p:nvPicPr>
        <p:blipFill>
          <a:blip r:embed="rId6"/>
          <a:stretch>
            <a:fillRect/>
          </a:stretch>
        </p:blipFill>
        <p:spPr>
          <a:xfrm>
            <a:off x="5502174" y="3718990"/>
            <a:ext cx="2129761" cy="1265510"/>
          </a:xfrm>
          <a:prstGeom prst="rect">
            <a:avLst/>
          </a:prstGeom>
        </p:spPr>
      </p:pic>
    </p:spTree>
    <p:extLst>
      <p:ext uri="{BB962C8B-B14F-4D97-AF65-F5344CB8AC3E}">
        <p14:creationId xmlns:p14="http://schemas.microsoft.com/office/powerpoint/2010/main" val="38639860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685800"/>
            <a:ext cx="6193423" cy="4688785"/>
          </a:xfrm>
        </p:spPr>
        <p:txBody>
          <a:bodyPr>
            <a:normAutofit/>
          </a:bodyPr>
          <a:lstStyle/>
          <a:p>
            <a:r>
              <a:rPr lang="ro-RO" b="1" cap="none" dirty="0">
                <a:latin typeface="Tahoma" panose="020B0604030504040204" pitchFamily="34" charset="0"/>
                <a:ea typeface="Tahoma" panose="020B0604030504040204" pitchFamily="34" charset="0"/>
                <a:cs typeface="Tahoma" panose="020B0604030504040204" pitchFamily="34" charset="0"/>
              </a:rPr>
              <a:t>Un prim principiu: nu inventați propriile elemente de control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există cu siguranță o componentă UI pentru scopul dorit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nu este necesar ca utilizatorii să învețe ceva nou</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sigur, pot exista și excepții (e.g. </a:t>
            </a:r>
            <a:r>
              <a:rPr lang="ro-RO" i="1" cap="none" dirty="0">
                <a:latin typeface="Tahoma" panose="020B0604030504040204" pitchFamily="34" charset="0"/>
                <a:ea typeface="Tahoma" panose="020B0604030504040204" pitchFamily="34" charset="0"/>
                <a:cs typeface="Tahoma" panose="020B0604030504040204" pitchFamily="34" charset="0"/>
                <a:hlinkClick r:id="rId4"/>
              </a:rPr>
              <a:t>pull-to-refresh</a:t>
            </a:r>
            <a:r>
              <a:rPr lang="ro-RO" cap="none" dirty="0">
                <a:latin typeface="Tahoma" panose="020B0604030504040204" pitchFamily="34" charset="0"/>
                <a:ea typeface="Tahoma" panose="020B0604030504040204" pitchFamily="34" charset="0"/>
                <a:cs typeface="Tahoma" panose="020B0604030504040204" pitchFamily="34" charset="0"/>
              </a:rPr>
              <a:t>)</a:t>
            </a:r>
          </a:p>
          <a:p>
            <a:pPr marL="0"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3833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685800"/>
            <a:ext cx="6193423" cy="4688785"/>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Ce semnificație poate avea un buton</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Pot fi utilizate punctele de suspensie (</a:t>
            </a:r>
            <a:r>
              <a:rPr lang="ro-RO" i="1" cap="none" dirty="0">
                <a:latin typeface="Tahoma" panose="020B0604030504040204" pitchFamily="34" charset="0"/>
                <a:ea typeface="Tahoma" panose="020B0604030504040204" pitchFamily="34" charset="0"/>
                <a:cs typeface="Tahoma" panose="020B0604030504040204" pitchFamily="34" charset="0"/>
              </a:rPr>
              <a:t>ellipsis</a:t>
            </a:r>
            <a:r>
              <a:rPr lang="ro-RO" cap="none" dirty="0">
                <a:latin typeface="Tahoma" panose="020B0604030504040204" pitchFamily="34" charset="0"/>
                <a:ea typeface="Tahoma" panose="020B0604030504040204" pitchFamily="34" charset="0"/>
                <a:cs typeface="Tahoma" panose="020B0604030504040204" pitchFamily="34" charset="0"/>
              </a:rPr>
              <a:t>) pentru a indica faptul că mai sunt pași de urmat pentru a finaliza acțiunea</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1E1B7F61-5B6A-73FC-7B20-FDEF145FF98A}"/>
              </a:ext>
            </a:extLst>
          </p:cNvPr>
          <p:cNvPicPr>
            <a:picLocks noChangeAspect="1"/>
          </p:cNvPicPr>
          <p:nvPr/>
        </p:nvPicPr>
        <p:blipFill>
          <a:blip r:embed="rId4"/>
          <a:stretch>
            <a:fillRect/>
          </a:stretch>
        </p:blipFill>
        <p:spPr>
          <a:xfrm>
            <a:off x="2154817" y="1163106"/>
            <a:ext cx="2370521" cy="5217690"/>
          </a:xfrm>
          <a:prstGeom prst="rect">
            <a:avLst/>
          </a:prstGeom>
        </p:spPr>
      </p:pic>
      <p:sp>
        <p:nvSpPr>
          <p:cNvPr id="6" name="Rectangle 5">
            <a:extLst>
              <a:ext uri="{FF2B5EF4-FFF2-40B4-BE49-F238E27FC236}">
                <a16:creationId xmlns:a16="http://schemas.microsoft.com/office/drawing/2014/main" id="{A4B55B63-D0FC-6910-FF55-4615EDEAA8BB}"/>
              </a:ext>
            </a:extLst>
          </p:cNvPr>
          <p:cNvSpPr/>
          <p:nvPr/>
        </p:nvSpPr>
        <p:spPr>
          <a:xfrm>
            <a:off x="9805764" y="2089725"/>
            <a:ext cx="1222454" cy="378691"/>
          </a:xfrm>
          <a:prstGeom prst="rect">
            <a:avLst/>
          </a:prstGeom>
          <a:gradFill flip="none" rotWithShape="1">
            <a:gsLst>
              <a:gs pos="0">
                <a:schemeClr val="accent1">
                  <a:lumMod val="75000"/>
                </a:schemeClr>
              </a:gs>
              <a:gs pos="10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Remove</a:t>
            </a:r>
            <a:endParaRPr kumimoji="0" lang="en-GB" sz="18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481778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01600"/>
            <a:ext cx="6193423" cy="6279196"/>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Elementele interactive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Flat design</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(v.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Microsoft Design Language</a:t>
            </a:r>
            <a:r>
              <a:rPr lang="ro-RO" cap="none" dirty="0">
                <a:latin typeface="Tahoma" panose="020B0604030504040204" pitchFamily="34" charset="0"/>
                <a:ea typeface="Tahoma" panose="020B0604030504040204" pitchFamily="34" charset="0"/>
                <a:cs typeface="Tahoma" panose="020B0604030504040204" pitchFamily="34" charset="0"/>
              </a:rPr>
              <a:t>) –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argumente pro și contra</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Să fie ușor de identificat – analogii cu lumea reală </a:t>
            </a:r>
          </a:p>
          <a:p>
            <a:pPr marL="457200" lvl="1"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Aplicarea principiilor de accesibilitate din situații reale/concrete în </a:t>
            </a:r>
            <a:r>
              <a:rPr lang="ro-RO" i="1" cap="none" dirty="0">
                <a:latin typeface="Tahoma" panose="020B0604030504040204" pitchFamily="34" charset="0"/>
                <a:ea typeface="Tahoma" panose="020B0604030504040204" pitchFamily="34" charset="0"/>
                <a:cs typeface="Tahoma" panose="020B0604030504040204" pitchFamily="34" charset="0"/>
              </a:rPr>
              <a:t>UX-design</a:t>
            </a:r>
            <a:r>
              <a:rPr lang="ro-RO" cap="none" dirty="0">
                <a:latin typeface="Tahoma" panose="020B0604030504040204" pitchFamily="34" charset="0"/>
                <a:ea typeface="Tahoma" panose="020B0604030504040204" pitchFamily="34" charset="0"/>
                <a:cs typeface="Tahoma" panose="020B0604030504040204" pitchFamily="34" charset="0"/>
              </a:rPr>
              <a:t>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Nielsen: </a:t>
            </a:r>
            <a:r>
              <a:rPr lang="en-GB" cap="none" dirty="0">
                <a:solidFill>
                  <a:srgbClr val="F21213"/>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a:t>
            </a:r>
            <a:r>
              <a:rPr lang="en-GB"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Match between the system and the real world”</a:t>
            </a:r>
            <a:endPar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Principiile se aplică și altor elemente interactive (</a:t>
            </a:r>
            <a:r>
              <a:rPr lang="ro-RO" i="1" cap="none" dirty="0">
                <a:latin typeface="Tahoma" panose="020B0604030504040204" pitchFamily="34" charset="0"/>
                <a:ea typeface="Tahoma" panose="020B0604030504040204" pitchFamily="34" charset="0"/>
                <a:cs typeface="Tahoma" panose="020B0604030504040204" pitchFamily="34" charset="0"/>
              </a:rPr>
              <a:t>slidere</a:t>
            </a:r>
            <a:r>
              <a:rPr lang="ro-RO" cap="none" dirty="0">
                <a:latin typeface="Tahoma" panose="020B0604030504040204" pitchFamily="34" charset="0"/>
                <a:ea typeface="Tahoma" panose="020B0604030504040204" pitchFamily="34" charset="0"/>
                <a:cs typeface="Tahoma" panose="020B0604030504040204" pitchFamily="34" charset="0"/>
              </a:rPr>
              <a:t>, formulare, elemente de control de tip acordeon). Esența: elementele interactive să arate ca niște elemente interactive</a:t>
            </a: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3C26F244-34D0-1B9B-DB37-9AB37F23B428}"/>
              </a:ext>
            </a:extLst>
          </p:cNvPr>
          <p:cNvPicPr>
            <a:picLocks noChangeAspect="1"/>
          </p:cNvPicPr>
          <p:nvPr/>
        </p:nvPicPr>
        <p:blipFill>
          <a:blip r:embed="rId8"/>
          <a:stretch>
            <a:fillRect/>
          </a:stretch>
        </p:blipFill>
        <p:spPr>
          <a:xfrm>
            <a:off x="360217" y="2370211"/>
            <a:ext cx="3886742" cy="4010585"/>
          </a:xfrm>
          <a:prstGeom prst="rect">
            <a:avLst/>
          </a:prstGeom>
        </p:spPr>
      </p:pic>
      <p:sp>
        <p:nvSpPr>
          <p:cNvPr id="11" name="Rectangle: Rounded Corners 10">
            <a:extLst>
              <a:ext uri="{FF2B5EF4-FFF2-40B4-BE49-F238E27FC236}">
                <a16:creationId xmlns:a16="http://schemas.microsoft.com/office/drawing/2014/main" id="{1E783F37-9B5D-FBF7-C9A0-8912EDC96CEB}"/>
              </a:ext>
            </a:extLst>
          </p:cNvPr>
          <p:cNvSpPr/>
          <p:nvPr/>
        </p:nvSpPr>
        <p:spPr>
          <a:xfrm>
            <a:off x="5989977" y="1742975"/>
            <a:ext cx="1902691" cy="600363"/>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000" b="0" i="0" u="none" strike="noStrike" kern="1200" cap="none" spc="0" normalizeH="0" baseline="0" noProof="0" dirty="0">
                <a:ln>
                  <a:noFill/>
                </a:ln>
                <a:solidFill>
                  <a:prstClr val="white"/>
                </a:solidFill>
                <a:effectLst/>
                <a:uLnTx/>
                <a:uFillTx/>
                <a:latin typeface="Aptos ExtraBold" panose="020F0502020204030204" pitchFamily="34" charset="0"/>
                <a:ea typeface="Tahoma" panose="020B0604030504040204" pitchFamily="34" charset="0"/>
                <a:cs typeface="Tahoma" panose="020B0604030504040204" pitchFamily="34" charset="0"/>
              </a:rPr>
              <a:t>Adaugă în coș</a:t>
            </a:r>
            <a:endParaRPr kumimoji="0" lang="en-GB" sz="2000" b="0" i="0" u="none" strike="noStrike" kern="1200" cap="none" spc="0" normalizeH="0" baseline="0" noProof="0" dirty="0">
              <a:ln>
                <a:noFill/>
              </a:ln>
              <a:solidFill>
                <a:prstClr val="white"/>
              </a:solidFill>
              <a:effectLst/>
              <a:uLnTx/>
              <a:uFillTx/>
              <a:latin typeface="Aptos ExtraBold" panose="020F050202020403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C789635D-B13B-59C2-6F06-136D026B38AE}"/>
              </a:ext>
            </a:extLst>
          </p:cNvPr>
          <p:cNvSpPr/>
          <p:nvPr/>
        </p:nvSpPr>
        <p:spPr>
          <a:xfrm>
            <a:off x="8567302" y="1742974"/>
            <a:ext cx="1902691" cy="600363"/>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effectLst>
            <a:innerShdw blurRad="63500" dist="50800" dir="18900000">
              <a:prstClr val="black">
                <a:alpha val="50000"/>
              </a:prstClr>
            </a:inn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0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rPr>
              <a:t>Adaugă în coș</a:t>
            </a:r>
            <a:endParaRPr kumimoji="0" lang="en-GB" sz="20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BBD53C7B-014B-D8D5-8030-B94EBFC00790}"/>
                  </a:ext>
                </a:extLst>
              </p:cNvPr>
              <p:cNvGraphicFramePr>
                <a:graphicFrameLocks noChangeAspect="1"/>
              </p:cNvGraphicFramePr>
              <p:nvPr/>
            </p:nvGraphicFramePr>
            <p:xfrm>
              <a:off x="9037342" y="4976545"/>
              <a:ext cx="2103106" cy="1182997"/>
            </p:xfrm>
            <a:graphic>
              <a:graphicData uri="http://schemas.microsoft.com/office/powerpoint/2016/slidezoom">
                <pslz:sldZm>
                  <pslz:sldZmObj sldId="441" cId="2193839860">
                    <pslz:zmPr id="{D084DDBE-D575-4B83-9858-193487FB6CF9}" returnToParent="0" transitionDur="1000">
                      <p166:blipFill xmlns:p166="http://schemas.microsoft.com/office/powerpoint/2016/6/main">
                        <a:blip r:embed="rId9"/>
                        <a:stretch>
                          <a:fillRect/>
                        </a:stretch>
                      </p166:blipFill>
                      <p166:spPr xmlns:p166="http://schemas.microsoft.com/office/powerpoint/2016/6/main">
                        <a:xfrm>
                          <a:off x="0" y="0"/>
                          <a:ext cx="2103106" cy="1182997"/>
                        </a:xfrm>
                        <a:prstGeom prst="rect">
                          <a:avLst/>
                        </a:prstGeom>
                        <a:ln w="3175">
                          <a:solidFill>
                            <a:prstClr val="ltGray"/>
                          </a:solidFill>
                        </a:ln>
                      </p166:spPr>
                    </pslz:zmPr>
                  </pslz:sldZmObj>
                </pslz:sldZm>
              </a:graphicData>
            </a:graphic>
          </p:graphicFrame>
        </mc:Choice>
        <mc:Fallback xmlns="">
          <p:pic>
            <p:nvPicPr>
              <p:cNvPr id="16" name="Slide Zoom 15">
                <a:hlinkClick r:id="rId10" action="ppaction://hlinksldjump"/>
                <a:extLst>
                  <a:ext uri="{FF2B5EF4-FFF2-40B4-BE49-F238E27FC236}">
                    <a16:creationId xmlns:a16="http://schemas.microsoft.com/office/drawing/2014/main" id="{BBD53C7B-014B-D8D5-8030-B94EBFC00790}"/>
                  </a:ext>
                </a:extLst>
              </p:cNvPr>
              <p:cNvPicPr>
                <a:picLocks noGrp="1" noRot="1" noChangeAspect="1" noMove="1" noResize="1" noEditPoints="1" noAdjustHandles="1" noChangeArrowheads="1" noChangeShapeType="1"/>
              </p:cNvPicPr>
              <p:nvPr/>
            </p:nvPicPr>
            <p:blipFill>
              <a:blip r:embed="rId11"/>
              <a:stretch>
                <a:fillRect/>
              </a:stretch>
            </p:blipFill>
            <p:spPr>
              <a:xfrm>
                <a:off x="9037342" y="4976545"/>
                <a:ext cx="2103106" cy="1182997"/>
              </a:xfrm>
              <a:prstGeom prst="rect">
                <a:avLst/>
              </a:prstGeom>
              <a:ln w="3175">
                <a:solidFill>
                  <a:prstClr val="ltGray"/>
                </a:solidFill>
              </a:ln>
            </p:spPr>
          </p:pic>
        </mc:Fallback>
      </mc:AlternateContent>
    </p:spTree>
    <p:extLst>
      <p:ext uri="{BB962C8B-B14F-4D97-AF65-F5344CB8AC3E}">
        <p14:creationId xmlns:p14="http://schemas.microsoft.com/office/powerpoint/2010/main" val="3527120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C32C21-4D23-7692-9FC7-67949CEDC044}"/>
              </a:ext>
            </a:extLst>
          </p:cNvPr>
          <p:cNvSpPr txBox="1"/>
          <p:nvPr/>
        </p:nvSpPr>
        <p:spPr>
          <a:xfrm>
            <a:off x="2602922" y="5816228"/>
            <a:ext cx="61341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Sursa: W. Grant, </a:t>
            </a:r>
            <a:r>
              <a:rPr kumimoji="0" lang="ro-RO" sz="1800" b="0" i="1"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101 UX principles</a:t>
            </a:r>
            <a:r>
              <a:rPr kumimoji="0" lang="ro-RO"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3AF81AE-EC8E-211C-6646-F4080B8AE1B2}"/>
              </a:ext>
            </a:extLst>
          </p:cNvPr>
          <p:cNvPicPr>
            <a:picLocks noChangeAspect="1"/>
          </p:cNvPicPr>
          <p:nvPr/>
        </p:nvPicPr>
        <p:blipFill>
          <a:blip r:embed="rId2"/>
          <a:stretch>
            <a:fillRect/>
          </a:stretch>
        </p:blipFill>
        <p:spPr>
          <a:xfrm>
            <a:off x="960847" y="1360157"/>
            <a:ext cx="9733130" cy="4137685"/>
          </a:xfrm>
          <a:prstGeom prst="rect">
            <a:avLst/>
          </a:prstGeom>
        </p:spPr>
      </p:pic>
      <p:sp>
        <p:nvSpPr>
          <p:cNvPr id="2" name="TextBox 1">
            <a:extLst>
              <a:ext uri="{FF2B5EF4-FFF2-40B4-BE49-F238E27FC236}">
                <a16:creationId xmlns:a16="http://schemas.microsoft.com/office/drawing/2014/main" id="{B91B7519-92CB-5E0C-65CE-32630C92365D}"/>
              </a:ext>
            </a:extLst>
          </p:cNvPr>
          <p:cNvSpPr txBox="1"/>
          <p:nvPr/>
        </p:nvSpPr>
        <p:spPr>
          <a:xfrm>
            <a:off x="896458" y="739299"/>
            <a:ext cx="61341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Comparați și comentați</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38398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01600"/>
            <a:ext cx="6193423" cy="6279196"/>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Despre butoane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Legea lui Fitts (1954) </a:t>
            </a:r>
            <a:r>
              <a:rPr lang="en-GB" i="1" cap="none" dirty="0">
                <a:latin typeface="Tahoma" panose="020B0604030504040204" pitchFamily="34" charset="0"/>
                <a:ea typeface="Tahoma" panose="020B0604030504040204" pitchFamily="34" charset="0"/>
                <a:cs typeface="Tahoma" panose="020B0604030504040204" pitchFamily="34" charset="0"/>
              </a:rPr>
              <a:t>The time required to rapidly move to a target area is a function of the ratio between the distance to the target and the size of the target.</a:t>
            </a: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Dimensiune rezonabilă (</a:t>
            </a:r>
            <a:r>
              <a:rPr lang="ro-RO" i="1" cap="none" dirty="0">
                <a:latin typeface="Tahoma" panose="020B0604030504040204" pitchFamily="34" charset="0"/>
                <a:ea typeface="Tahoma" panose="020B0604030504040204" pitchFamily="34" charset="0"/>
                <a:cs typeface="Tahoma" panose="020B0604030504040204" pitchFamily="34" charset="0"/>
              </a:rPr>
              <a:t>sensible size</a:t>
            </a:r>
            <a:r>
              <a:rPr lang="ro-RO" cap="none" dirty="0">
                <a:latin typeface="Tahoma" panose="020B0604030504040204" pitchFamily="34" charset="0"/>
                <a:ea typeface="Tahoma" panose="020B0604030504040204" pitchFamily="34" charset="0"/>
                <a:cs typeface="Tahoma" panose="020B0604030504040204" pitchFamily="34" charset="0"/>
              </a:rPr>
              <a:t>), grupate după funcționalitate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În particular: pentru aplicațiile mobile butoanele să aibă dimensiuni rezonabile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Plasate la o distanță rezonabilă unele de celelalte</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ro-RO" cap="none" dirty="0">
                <a:latin typeface="Tahoma" panose="020B0604030504040204" pitchFamily="34" charset="0"/>
                <a:ea typeface="Tahoma" panose="020B0604030504040204" pitchFamily="34" charset="0"/>
                <a:cs typeface="Tahoma" panose="020B0604030504040204" pitchFamily="34" charset="0"/>
              </a:rPr>
              <a:t>                                    </a:t>
            </a:r>
            <a:r>
              <a:rPr lang="ro-RO" sz="1600" i="1" cap="none" dirty="0">
                <a:latin typeface="Tahoma" panose="020B0604030504040204" pitchFamily="34" charset="0"/>
                <a:ea typeface="Tahoma" panose="020B0604030504040204" pitchFamily="34" charset="0"/>
                <a:cs typeface="Tahoma" panose="020B0604030504040204" pitchFamily="34" charset="0"/>
              </a:rPr>
              <a:t>versus</a:t>
            </a: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2E597EFB-38C1-C570-E627-C6974F2E2442}"/>
              </a:ext>
            </a:extLst>
          </p:cNvPr>
          <p:cNvPicPr>
            <a:picLocks noChangeAspect="1"/>
          </p:cNvPicPr>
          <p:nvPr/>
        </p:nvPicPr>
        <p:blipFill>
          <a:blip r:embed="rId5"/>
          <a:stretch>
            <a:fillRect/>
          </a:stretch>
        </p:blipFill>
        <p:spPr>
          <a:xfrm>
            <a:off x="184339" y="3592975"/>
            <a:ext cx="4333627" cy="1551242"/>
          </a:xfrm>
          <a:prstGeom prst="rect">
            <a:avLst/>
          </a:prstGeom>
        </p:spPr>
      </p:pic>
      <p:sp>
        <p:nvSpPr>
          <p:cNvPr id="6" name="Rectangle: Rounded Corners 5">
            <a:extLst>
              <a:ext uri="{FF2B5EF4-FFF2-40B4-BE49-F238E27FC236}">
                <a16:creationId xmlns:a16="http://schemas.microsoft.com/office/drawing/2014/main" id="{8A45AFE2-E19B-9F76-2BC2-D03B1705BF8A}"/>
              </a:ext>
            </a:extLst>
          </p:cNvPr>
          <p:cNvSpPr/>
          <p:nvPr/>
        </p:nvSpPr>
        <p:spPr>
          <a:xfrm>
            <a:off x="5994373" y="4105357"/>
            <a:ext cx="1902691" cy="600363"/>
          </a:xfrm>
          <a:prstGeom prst="roundRect">
            <a:avLst/>
          </a:prstGeom>
          <a:solidFill>
            <a:schemeClr val="accent4">
              <a:lumMod val="60000"/>
              <a:lumOff val="40000"/>
            </a:schemeClr>
          </a:solidFill>
          <a:effectLst>
            <a:innerShdw blurRad="63500" dist="50800" dir="18900000">
              <a:prstClr val="black">
                <a:alpha val="50000"/>
              </a:prstClr>
            </a:inn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rPr>
              <a:t>Salvează</a:t>
            </a:r>
            <a:endParaRPr kumimoji="0" lang="en-GB" sz="24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endParaRPr>
          </a:p>
        </p:txBody>
      </p:sp>
      <p:sp>
        <p:nvSpPr>
          <p:cNvPr id="15" name="Rectangle: Rounded Corners 14">
            <a:extLst>
              <a:ext uri="{FF2B5EF4-FFF2-40B4-BE49-F238E27FC236}">
                <a16:creationId xmlns:a16="http://schemas.microsoft.com/office/drawing/2014/main" id="{ACC79CD8-5901-5FBE-9D01-548BD74BB188}"/>
              </a:ext>
            </a:extLst>
          </p:cNvPr>
          <p:cNvSpPr/>
          <p:nvPr/>
        </p:nvSpPr>
        <p:spPr>
          <a:xfrm>
            <a:off x="9124386" y="4105356"/>
            <a:ext cx="1902691" cy="600363"/>
          </a:xfrm>
          <a:prstGeom prst="roundRect">
            <a:avLst/>
          </a:prstGeom>
          <a:gradFill>
            <a:gsLst>
              <a:gs pos="100000">
                <a:schemeClr val="bg1">
                  <a:lumMod val="65000"/>
                </a:schemeClr>
              </a:gs>
              <a:gs pos="72000">
                <a:schemeClr val="bg1">
                  <a:lumMod val="65000"/>
                </a:schemeClr>
              </a:gs>
              <a:gs pos="0">
                <a:schemeClr val="bg1">
                  <a:lumMod val="65000"/>
                </a:schemeClr>
              </a:gs>
            </a:gsLst>
            <a:path path="circle">
              <a:fillToRect l="100000" t="100000"/>
            </a:path>
          </a:gradFill>
          <a:effectLst>
            <a:innerShdw blurRad="63500" dist="50800" dir="18900000">
              <a:prstClr val="black">
                <a:alpha val="50000"/>
              </a:prstClr>
            </a:inn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rPr>
              <a:t>Anulează</a:t>
            </a:r>
            <a:endParaRPr kumimoji="0" lang="en-GB" sz="2400" b="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endParaRPr>
          </a:p>
        </p:txBody>
      </p:sp>
      <p:sp>
        <p:nvSpPr>
          <p:cNvPr id="17" name="Rectangle: Rounded Corners 16">
            <a:extLst>
              <a:ext uri="{FF2B5EF4-FFF2-40B4-BE49-F238E27FC236}">
                <a16:creationId xmlns:a16="http://schemas.microsoft.com/office/drawing/2014/main" id="{72E17EBB-771C-2946-DB77-C1E246FCD8CD}"/>
              </a:ext>
            </a:extLst>
          </p:cNvPr>
          <p:cNvSpPr/>
          <p:nvPr/>
        </p:nvSpPr>
        <p:spPr>
          <a:xfrm>
            <a:off x="6594737" y="5232586"/>
            <a:ext cx="1902691" cy="600363"/>
          </a:xfrm>
          <a:prstGeom prst="roundRect">
            <a:avLst/>
          </a:prstGeom>
          <a:solidFill>
            <a:schemeClr val="accent4">
              <a:lumMod val="60000"/>
              <a:lumOff val="40000"/>
            </a:schemeClr>
          </a:solidFill>
          <a:effectLst>
            <a:innerShdw blurRad="63500" dist="50800" dir="18900000">
              <a:prstClr val="black">
                <a:alpha val="50000"/>
              </a:prstClr>
            </a:inn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rPr>
              <a:t>Salvează</a:t>
            </a:r>
            <a:endParaRPr kumimoji="0" lang="en-GB" sz="2400" b="0" i="0" u="none" strike="noStrike" kern="1200" cap="none" spc="0" normalizeH="0" baseline="0" noProof="0" dirty="0">
              <a:ln>
                <a:noFill/>
              </a:ln>
              <a:solidFill>
                <a:srgbClr val="64969F">
                  <a:lumMod val="50000"/>
                </a:srgb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endParaRPr>
          </a:p>
        </p:txBody>
      </p:sp>
      <p:sp>
        <p:nvSpPr>
          <p:cNvPr id="18" name="Rectangle: Rounded Corners 17">
            <a:extLst>
              <a:ext uri="{FF2B5EF4-FFF2-40B4-BE49-F238E27FC236}">
                <a16:creationId xmlns:a16="http://schemas.microsoft.com/office/drawing/2014/main" id="{95188733-FD26-840D-75CB-A861EF2AC1B9}"/>
              </a:ext>
            </a:extLst>
          </p:cNvPr>
          <p:cNvSpPr/>
          <p:nvPr/>
        </p:nvSpPr>
        <p:spPr>
          <a:xfrm>
            <a:off x="8567302" y="5232585"/>
            <a:ext cx="1902691" cy="600363"/>
          </a:xfrm>
          <a:prstGeom prst="roundRect">
            <a:avLst/>
          </a:prstGeom>
          <a:gradFill>
            <a:gsLst>
              <a:gs pos="100000">
                <a:schemeClr val="bg1">
                  <a:lumMod val="65000"/>
                </a:schemeClr>
              </a:gs>
              <a:gs pos="72000">
                <a:schemeClr val="bg1">
                  <a:lumMod val="65000"/>
                </a:schemeClr>
              </a:gs>
              <a:gs pos="0">
                <a:schemeClr val="bg1">
                  <a:lumMod val="65000"/>
                </a:schemeClr>
              </a:gs>
            </a:gsLst>
            <a:path path="circle">
              <a:fillToRect l="100000" t="100000"/>
            </a:path>
          </a:gradFill>
          <a:effectLst>
            <a:innerShdw blurRad="63500" dist="50800" dir="18900000">
              <a:prstClr val="black">
                <a:alpha val="50000"/>
              </a:prstClr>
            </a:inn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o-RO" sz="2400" b="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rPr>
              <a:t>Anulează</a:t>
            </a:r>
            <a:endParaRPr kumimoji="0" lang="en-GB" sz="2400" b="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ptos ExtraBold" panose="020F050202020403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0379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570182"/>
            <a:ext cx="6193423" cy="4810614"/>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Despre butoane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latin typeface="Tahoma" panose="020B0604030504040204" pitchFamily="34" charset="0"/>
                <a:ea typeface="Tahoma" panose="020B0604030504040204" pitchFamily="34" charset="0"/>
                <a:cs typeface="Tahoma" panose="020B0604030504040204" pitchFamily="34" charset="0"/>
              </a:rPr>
              <a:t>Click </a:t>
            </a:r>
            <a:r>
              <a:rPr lang="ro-RO" cap="none" dirty="0">
                <a:latin typeface="Tahoma" panose="020B0604030504040204" pitchFamily="34" charset="0"/>
                <a:ea typeface="Tahoma" panose="020B0604030504040204" pitchFamily="34" charset="0"/>
                <a:cs typeface="Tahoma" panose="020B0604030504040204" pitchFamily="34" charset="0"/>
              </a:rPr>
              <a:t>– pe întreaga suprafață a butonului, nu doar pe text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Pictograme adecvate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Respectate (pe cât posibil) convenții de amplasare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Stări </a:t>
            </a:r>
            <a:r>
              <a:rPr lang="ro-RO" cap="none" dirty="0">
                <a:latin typeface="Tahoma" panose="020B0604030504040204" pitchFamily="34" charset="0"/>
                <a:ea typeface="Tahoma" panose="020B0604030504040204" pitchFamily="34" charset="0"/>
                <a:cs typeface="Tahoma" panose="020B0604030504040204" pitchFamily="34" charset="0"/>
              </a:rPr>
              <a:t> - informații despre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interacțiuni</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 diferențiere rapidă, pe baza unor elemente vizuale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latin typeface="Tahoma" panose="020B0604030504040204" pitchFamily="34" charset="0"/>
                <a:ea typeface="Tahoma" panose="020B0604030504040204" pitchFamily="34" charset="0"/>
                <a:cs typeface="Tahoma" panose="020B0604030504040204" pitchFamily="34" charset="0"/>
              </a:rPr>
              <a:t>Feedback </a:t>
            </a:r>
            <a:r>
              <a:rPr lang="ro-RO" cap="none" dirty="0">
                <a:latin typeface="Tahoma" panose="020B0604030504040204" pitchFamily="34" charset="0"/>
                <a:ea typeface="Tahoma" panose="020B0604030504040204" pitchFamily="34" charset="0"/>
                <a:cs typeface="Tahoma" panose="020B0604030504040204" pitchFamily="34" charset="0"/>
              </a:rPr>
              <a:t>pentru utilizator (vizual, eventual audio ptr. mobil)</a:t>
            </a:r>
          </a:p>
          <a:p>
            <a:pPr marL="457200" lvl="1"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ro-RO" cap="none" dirty="0">
                <a:latin typeface="Tahoma" panose="020B0604030504040204" pitchFamily="34" charset="0"/>
                <a:ea typeface="Tahoma" panose="020B0604030504040204" pitchFamily="34" charset="0"/>
                <a:cs typeface="Tahoma" panose="020B0604030504040204" pitchFamily="34" charset="0"/>
              </a:rPr>
              <a: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2E597EFB-38C1-C570-E627-C6974F2E24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79666" y="4336577"/>
            <a:ext cx="2288082" cy="1551242"/>
          </a:xfrm>
          <a:prstGeom prst="rect">
            <a:avLst/>
          </a:prstGeom>
        </p:spPr>
      </p:pic>
      <p:pic>
        <p:nvPicPr>
          <p:cNvPr id="7" name="Picture 6">
            <a:extLst>
              <a:ext uri="{FF2B5EF4-FFF2-40B4-BE49-F238E27FC236}">
                <a16:creationId xmlns:a16="http://schemas.microsoft.com/office/drawing/2014/main" id="{C59B3B3B-90AA-F399-F053-12FCBD56CCDC}"/>
              </a:ext>
            </a:extLst>
          </p:cNvPr>
          <p:cNvPicPr>
            <a:picLocks noChangeAspect="1"/>
          </p:cNvPicPr>
          <p:nvPr/>
        </p:nvPicPr>
        <p:blipFill>
          <a:blip r:embed="rId7"/>
          <a:stretch>
            <a:fillRect/>
          </a:stretch>
        </p:blipFill>
        <p:spPr>
          <a:xfrm>
            <a:off x="360217" y="2430285"/>
            <a:ext cx="1895961" cy="1551241"/>
          </a:xfrm>
          <a:prstGeom prst="rect">
            <a:avLst/>
          </a:prstGeom>
        </p:spPr>
      </p:pic>
      <p:pic>
        <p:nvPicPr>
          <p:cNvPr id="11" name="Picture 10">
            <a:extLst>
              <a:ext uri="{FF2B5EF4-FFF2-40B4-BE49-F238E27FC236}">
                <a16:creationId xmlns:a16="http://schemas.microsoft.com/office/drawing/2014/main" id="{7E7349A4-0869-0DC2-CDD6-A9526BB3F115}"/>
              </a:ext>
            </a:extLst>
          </p:cNvPr>
          <p:cNvPicPr>
            <a:picLocks noChangeAspect="1"/>
          </p:cNvPicPr>
          <p:nvPr/>
        </p:nvPicPr>
        <p:blipFill>
          <a:blip r:embed="rId8"/>
          <a:stretch>
            <a:fillRect/>
          </a:stretch>
        </p:blipFill>
        <p:spPr>
          <a:xfrm>
            <a:off x="8147199" y="2570993"/>
            <a:ext cx="450623" cy="407923"/>
          </a:xfrm>
          <a:prstGeom prst="rect">
            <a:avLst/>
          </a:prstGeom>
        </p:spPr>
      </p:pic>
      <p:pic>
        <p:nvPicPr>
          <p:cNvPr id="16" name="Picture 15">
            <a:extLst>
              <a:ext uri="{FF2B5EF4-FFF2-40B4-BE49-F238E27FC236}">
                <a16:creationId xmlns:a16="http://schemas.microsoft.com/office/drawing/2014/main" id="{646BA56A-2217-2BC9-3D8F-F95D88F116DC}"/>
              </a:ext>
            </a:extLst>
          </p:cNvPr>
          <p:cNvPicPr>
            <a:picLocks noChangeAspect="1"/>
          </p:cNvPicPr>
          <p:nvPr/>
        </p:nvPicPr>
        <p:blipFill>
          <a:blip r:embed="rId9"/>
          <a:stretch>
            <a:fillRect/>
          </a:stretch>
        </p:blipFill>
        <p:spPr>
          <a:xfrm>
            <a:off x="7545118" y="4557514"/>
            <a:ext cx="2105407" cy="984490"/>
          </a:xfrm>
          <a:prstGeom prst="rect">
            <a:avLst/>
          </a:prstGeom>
        </p:spPr>
      </p:pic>
    </p:spTree>
    <p:extLst>
      <p:ext uri="{BB962C8B-B14F-4D97-AF65-F5344CB8AC3E}">
        <p14:creationId xmlns:p14="http://schemas.microsoft.com/office/powerpoint/2010/main" val="2960461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p:txBody>
          <a:bodyPr/>
          <a:lstStyle/>
          <a:p>
            <a:r>
              <a:rPr lang="ro-RO" dirty="0">
                <a:latin typeface="Tahoma" panose="020B0604030504040204" pitchFamily="34" charset="0"/>
                <a:ea typeface="Tahoma" panose="020B0604030504040204" pitchFamily="34" charset="0"/>
                <a:cs typeface="Tahoma" panose="020B0604030504040204" pitchFamily="34" charset="0"/>
              </a:rPr>
              <a:t>Despre utilitate și utilizabilitate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p:txBody>
          <a:bodyPr/>
          <a:lstStyle/>
          <a:p>
            <a:pPr marL="0" indent="0">
              <a:buNone/>
            </a:pPr>
            <a:endParaRPr lang="ro-RO" dirty="0">
              <a:latin typeface="Tahoma" panose="020B0604030504040204" pitchFamily="34" charset="0"/>
              <a:ea typeface="Tahoma" panose="020B0604030504040204" pitchFamily="34" charset="0"/>
              <a:cs typeface="Tahoma" panose="020B0604030504040204" pitchFamily="34" charset="0"/>
              <a:hlinkClick r:id="rId2"/>
            </a:endParaRPr>
          </a:p>
          <a:p>
            <a:pPr marL="0" indent="0">
              <a:buNone/>
            </a:pPr>
            <a:endParaRPr lang="ro-RO" dirty="0">
              <a:latin typeface="Tahoma" panose="020B0604030504040204" pitchFamily="34" charset="0"/>
              <a:ea typeface="Tahoma" panose="020B0604030504040204" pitchFamily="34" charset="0"/>
              <a:cs typeface="Tahoma" panose="020B0604030504040204" pitchFamily="34" charset="0"/>
              <a:hlinkClick r:id="rId2"/>
            </a:endParaRP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6FDEA14C-12AB-E869-8A3B-834B0F836FD1}"/>
              </a:ext>
            </a:extLst>
          </p:cNvPr>
          <p:cNvPicPr>
            <a:picLocks noChangeAspect="1"/>
          </p:cNvPicPr>
          <p:nvPr/>
        </p:nvPicPr>
        <p:blipFill>
          <a:blip r:embed="rId3"/>
          <a:stretch>
            <a:fillRect/>
          </a:stretch>
        </p:blipFill>
        <p:spPr>
          <a:xfrm>
            <a:off x="4036979" y="1902050"/>
            <a:ext cx="6944694" cy="2743583"/>
          </a:xfrm>
          <a:prstGeom prst="rect">
            <a:avLst/>
          </a:prstGeom>
        </p:spPr>
      </p:pic>
      <p:sp>
        <p:nvSpPr>
          <p:cNvPr id="8" name="TextBox 7">
            <a:extLst>
              <a:ext uri="{FF2B5EF4-FFF2-40B4-BE49-F238E27FC236}">
                <a16:creationId xmlns:a16="http://schemas.microsoft.com/office/drawing/2014/main" id="{101EB0B4-CE48-65B0-A9B0-60D5C9FBD79E}"/>
              </a:ext>
            </a:extLst>
          </p:cNvPr>
          <p:cNvSpPr txBox="1"/>
          <p:nvPr/>
        </p:nvSpPr>
        <p:spPr>
          <a:xfrm>
            <a:off x="4036979" y="4776281"/>
            <a:ext cx="6269475" cy="923330"/>
          </a:xfrm>
          <a:prstGeom prst="rect">
            <a:avLst/>
          </a:prstGeom>
          <a:noFill/>
        </p:spPr>
        <p:txBody>
          <a:bodyPr wrap="square">
            <a:spAutoFit/>
          </a:bodyPr>
          <a:lstStyle/>
          <a:p>
            <a:r>
              <a:rPr lang="en-GB" dirty="0">
                <a:latin typeface="Tahoma" panose="020B0604030504040204" pitchFamily="34" charset="0"/>
                <a:ea typeface="Tahoma" panose="020B0604030504040204" pitchFamily="34" charset="0"/>
                <a:cs typeface="Tahoma" panose="020B0604030504040204" pitchFamily="34" charset="0"/>
              </a:rPr>
              <a:t>Imagine din </a:t>
            </a:r>
            <a:r>
              <a:rPr lang="en-GB" dirty="0" err="1">
                <a:latin typeface="Tahoma" panose="020B0604030504040204" pitchFamily="34" charset="0"/>
                <a:ea typeface="Tahoma" panose="020B0604030504040204" pitchFamily="34" charset="0"/>
                <a:cs typeface="Tahoma" panose="020B0604030504040204" pitchFamily="34" charset="0"/>
              </a:rPr>
              <a:t>cartea</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lui</a:t>
            </a:r>
            <a:r>
              <a:rPr lang="en-GB" dirty="0">
                <a:latin typeface="Tahoma" panose="020B0604030504040204" pitchFamily="34" charset="0"/>
                <a:ea typeface="Tahoma" panose="020B0604030504040204" pitchFamily="34" charset="0"/>
                <a:cs typeface="Tahoma" panose="020B0604030504040204" pitchFamily="34" charset="0"/>
              </a:rPr>
              <a:t> D. Norman, </a:t>
            </a:r>
            <a:r>
              <a:rPr lang="en-GB" dirty="0" err="1">
                <a:latin typeface="Tahoma" panose="020B0604030504040204" pitchFamily="34" charset="0"/>
                <a:ea typeface="Tahoma" panose="020B0604030504040204" pitchFamily="34" charset="0"/>
                <a:cs typeface="Tahoma" panose="020B0604030504040204" pitchFamily="34" charset="0"/>
              </a:rPr>
              <a:t>preluat</a:t>
            </a:r>
            <a:r>
              <a:rPr lang="ro-RO" dirty="0">
                <a:latin typeface="Tahoma" panose="020B0604030504040204" pitchFamily="34" charset="0"/>
                <a:ea typeface="Tahoma" panose="020B0604030504040204" pitchFamily="34" charset="0"/>
                <a:cs typeface="Tahoma" panose="020B0604030504040204" pitchFamily="34" charset="0"/>
              </a:rPr>
              <a:t>ă de </a:t>
            </a:r>
            <a:r>
              <a:rPr lang="en-GB"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https://sites.google.com/site/udinfopack/</a:t>
            </a:r>
            <a:endParaRPr lang="ro-RO"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ro-RO" dirty="0">
                <a:latin typeface="Tahoma" panose="020B0604030504040204" pitchFamily="34" charset="0"/>
                <a:ea typeface="Tahoma" panose="020B0604030504040204" pitchFamily="34" charset="0"/>
                <a:cs typeface="Tahoma" panose="020B0604030504040204" pitchFamily="34" charset="0"/>
              </a:rPr>
              <a:t>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56155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209675"/>
            <a:ext cx="6193423" cy="5171121"/>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Căsuțe de căutare / formulare de completat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Ușurează activitatea utilizatorului</a:t>
            </a:r>
          </a:p>
          <a:p>
            <a:pPr marL="457200" lvl="1" indent="0">
              <a:buNone/>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Pictogramă pentru căutare (convenția: se utilizează o lupă), </a:t>
            </a:r>
            <a:r>
              <a:rPr lang="ro-RO" i="1" cap="none" dirty="0">
                <a:latin typeface="Tahoma" panose="020B0604030504040204" pitchFamily="34" charset="0"/>
                <a:ea typeface="Tahoma" panose="020B0604030504040204" pitchFamily="34" charset="0"/>
                <a:cs typeface="Tahoma" panose="020B0604030504040204" pitchFamily="34" charset="0"/>
              </a:rPr>
              <a:t>placeholder text</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Preferabilă căutarea instantanee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Adaptare în cazul aplicațiilor mobile: focus pe căutare, tastatura devine accesibilă</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ro-RO" cap="none" dirty="0">
                <a:latin typeface="Tahoma" panose="020B0604030504040204" pitchFamily="34" charset="0"/>
                <a:ea typeface="Tahoma" panose="020B0604030504040204" pitchFamily="34" charset="0"/>
                <a:cs typeface="Tahoma" panose="020B0604030504040204" pitchFamily="34" charset="0"/>
              </a:rPr>
              <a: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2E597EFB-38C1-C570-E627-C6974F2E2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334" y="2506031"/>
            <a:ext cx="3863739" cy="3283472"/>
          </a:xfrm>
          <a:prstGeom prst="rect">
            <a:avLst/>
          </a:prstGeom>
        </p:spPr>
      </p:pic>
      <p:pic>
        <p:nvPicPr>
          <p:cNvPr id="13" name="Picture 12">
            <a:extLst>
              <a:ext uri="{FF2B5EF4-FFF2-40B4-BE49-F238E27FC236}">
                <a16:creationId xmlns:a16="http://schemas.microsoft.com/office/drawing/2014/main" id="{90AC7D72-6E34-BE1D-9E21-E9FEFA0D30F0}"/>
              </a:ext>
            </a:extLst>
          </p:cNvPr>
          <p:cNvPicPr>
            <a:picLocks noChangeAspect="1"/>
          </p:cNvPicPr>
          <p:nvPr/>
        </p:nvPicPr>
        <p:blipFill>
          <a:blip r:embed="rId5"/>
          <a:stretch>
            <a:fillRect/>
          </a:stretch>
        </p:blipFill>
        <p:spPr>
          <a:xfrm>
            <a:off x="4913255" y="2236441"/>
            <a:ext cx="2220779" cy="766082"/>
          </a:xfrm>
          <a:prstGeom prst="rect">
            <a:avLst/>
          </a:prstGeom>
        </p:spPr>
      </p:pic>
      <p:pic>
        <p:nvPicPr>
          <p:cNvPr id="17" name="Picture 16">
            <a:extLst>
              <a:ext uri="{FF2B5EF4-FFF2-40B4-BE49-F238E27FC236}">
                <a16:creationId xmlns:a16="http://schemas.microsoft.com/office/drawing/2014/main" id="{E154FEC5-E951-4FDD-3645-6E6E1682BBAC}"/>
              </a:ext>
            </a:extLst>
          </p:cNvPr>
          <p:cNvPicPr>
            <a:picLocks noChangeAspect="1"/>
          </p:cNvPicPr>
          <p:nvPr/>
        </p:nvPicPr>
        <p:blipFill>
          <a:blip r:embed="rId6"/>
          <a:stretch>
            <a:fillRect/>
          </a:stretch>
        </p:blipFill>
        <p:spPr>
          <a:xfrm>
            <a:off x="7115408" y="2378227"/>
            <a:ext cx="2143424" cy="577661"/>
          </a:xfrm>
          <a:prstGeom prst="rect">
            <a:avLst/>
          </a:prstGeom>
        </p:spPr>
      </p:pic>
      <p:pic>
        <p:nvPicPr>
          <p:cNvPr id="19" name="Picture 18">
            <a:extLst>
              <a:ext uri="{FF2B5EF4-FFF2-40B4-BE49-F238E27FC236}">
                <a16:creationId xmlns:a16="http://schemas.microsoft.com/office/drawing/2014/main" id="{FD2EFCF5-B52C-4329-FDBA-3DE51B6E37B4}"/>
              </a:ext>
            </a:extLst>
          </p:cNvPr>
          <p:cNvPicPr>
            <a:picLocks noChangeAspect="1"/>
          </p:cNvPicPr>
          <p:nvPr/>
        </p:nvPicPr>
        <p:blipFill>
          <a:blip r:embed="rId7"/>
          <a:stretch>
            <a:fillRect/>
          </a:stretch>
        </p:blipFill>
        <p:spPr>
          <a:xfrm>
            <a:off x="9417307" y="2444087"/>
            <a:ext cx="2143424" cy="447737"/>
          </a:xfrm>
          <a:prstGeom prst="rect">
            <a:avLst/>
          </a:prstGeom>
        </p:spPr>
      </p:pic>
    </p:spTree>
    <p:extLst>
      <p:ext uri="{BB962C8B-B14F-4D97-AF65-F5344CB8AC3E}">
        <p14:creationId xmlns:p14="http://schemas.microsoft.com/office/powerpoint/2010/main" val="55753945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209675"/>
            <a:ext cx="6193423" cy="5171121"/>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Cursoare / glisoare /</a:t>
            </a:r>
            <a:r>
              <a:rPr lang="ro-RO" i="1" cap="none" dirty="0">
                <a:latin typeface="Tahoma" panose="020B0604030504040204" pitchFamily="34" charset="0"/>
                <a:ea typeface="Tahoma" panose="020B0604030504040204" pitchFamily="34" charset="0"/>
                <a:cs typeface="Tahoma" panose="020B0604030504040204" pitchFamily="34" charset="0"/>
              </a:rPr>
              <a:t>slidere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Utile pentru reglarea volumului, a luminozității, pentru alegerea unei culori (aspecte calitative)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NU trebuie utilizate pentru alegerea unei valori numerice specifice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Dimensiunea: adecvată</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Adaptare în cazul aplicațiilor mobile: focus pe căutare, tastatura devine accesibilă</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ro-RO" cap="none" dirty="0">
                <a:latin typeface="Tahoma" panose="020B0604030504040204" pitchFamily="34" charset="0"/>
                <a:ea typeface="Tahoma" panose="020B0604030504040204" pitchFamily="34" charset="0"/>
                <a:cs typeface="Tahoma" panose="020B0604030504040204" pitchFamily="34" charset="0"/>
              </a:rPr>
              <a: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6C5CCC55-1D71-4698-B98D-86CBDB0418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0217" y="4772151"/>
            <a:ext cx="719259" cy="1559952"/>
          </a:xfrm>
          <a:prstGeom prst="rect">
            <a:avLst/>
          </a:prstGeom>
        </p:spPr>
      </p:pic>
      <p:pic>
        <p:nvPicPr>
          <p:cNvPr id="9" name="Picture 8">
            <a:extLst>
              <a:ext uri="{FF2B5EF4-FFF2-40B4-BE49-F238E27FC236}">
                <a16:creationId xmlns:a16="http://schemas.microsoft.com/office/drawing/2014/main" id="{3CF1E344-5FC2-DF10-5C73-87DA9A8D62B3}"/>
              </a:ext>
            </a:extLst>
          </p:cNvPr>
          <p:cNvPicPr>
            <a:picLocks noChangeAspect="1"/>
          </p:cNvPicPr>
          <p:nvPr/>
        </p:nvPicPr>
        <p:blipFill>
          <a:blip r:embed="rId5"/>
          <a:stretch>
            <a:fillRect/>
          </a:stretch>
        </p:blipFill>
        <p:spPr>
          <a:xfrm>
            <a:off x="1174591" y="4797366"/>
            <a:ext cx="3384590" cy="916819"/>
          </a:xfrm>
          <a:prstGeom prst="rect">
            <a:avLst/>
          </a:prstGeom>
        </p:spPr>
      </p:pic>
      <p:pic>
        <p:nvPicPr>
          <p:cNvPr id="15" name="Picture 14">
            <a:extLst>
              <a:ext uri="{FF2B5EF4-FFF2-40B4-BE49-F238E27FC236}">
                <a16:creationId xmlns:a16="http://schemas.microsoft.com/office/drawing/2014/main" id="{1AB8DA7B-337B-481E-39E7-4F45A97AF747}"/>
              </a:ext>
            </a:extLst>
          </p:cNvPr>
          <p:cNvPicPr>
            <a:picLocks noChangeAspect="1"/>
          </p:cNvPicPr>
          <p:nvPr/>
        </p:nvPicPr>
        <p:blipFill>
          <a:blip r:embed="rId6"/>
          <a:stretch>
            <a:fillRect/>
          </a:stretch>
        </p:blipFill>
        <p:spPr>
          <a:xfrm>
            <a:off x="993891" y="1841862"/>
            <a:ext cx="2529737" cy="2733430"/>
          </a:xfrm>
          <a:prstGeom prst="rect">
            <a:avLst/>
          </a:prstGeom>
        </p:spPr>
      </p:pic>
    </p:spTree>
    <p:extLst>
      <p:ext uri="{BB962C8B-B14F-4D97-AF65-F5344CB8AC3E}">
        <p14:creationId xmlns:p14="http://schemas.microsoft.com/office/powerpoint/2010/main" val="6579887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7"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9"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1"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53"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rot="21420000">
            <a:off x="606142" y="607957"/>
            <a:ext cx="5428489" cy="3278684"/>
          </a:xfrm>
        </p:spPr>
        <p:txBody>
          <a:bodyPr vert="horz" lIns="91440" tIns="45720" rIns="91440" bIns="45720" rtlCol="0" anchor="b">
            <a:normAutofit fontScale="90000"/>
          </a:bodyPr>
          <a:lstStyle/>
          <a:p>
            <a:pPr algn="r"/>
            <a:r>
              <a:rPr lang="ro-RO" sz="4000" cap="none" dirty="0">
                <a:latin typeface="Tahoma" panose="020B0604030504040204" pitchFamily="34" charset="0"/>
                <a:ea typeface="Tahoma" panose="020B0604030504040204" pitchFamily="34" charset="0"/>
                <a:cs typeface="Tahoma" panose="020B0604030504040204" pitchFamily="34" charset="0"/>
              </a:rPr>
              <a:t>SCHIȚARE</a:t>
            </a:r>
            <a:br>
              <a:rPr lang="en-US" sz="4000" i="1" cap="none" dirty="0">
                <a:latin typeface="Tahoma" panose="020B0604030504040204" pitchFamily="34" charset="0"/>
                <a:ea typeface="Tahoma" panose="020B0604030504040204" pitchFamily="34" charset="0"/>
                <a:cs typeface="Tahoma" panose="020B0604030504040204" pitchFamily="34" charset="0"/>
              </a:rPr>
            </a:br>
            <a:br>
              <a:rPr lang="en-US" sz="32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conversație despre </a:t>
            </a:r>
            <a:r>
              <a:rPr lang="ro-RO" sz="2800" i="1" cap="none" dirty="0">
                <a:latin typeface="Tahoma" panose="020B0604030504040204" pitchFamily="34" charset="0"/>
                <a:ea typeface="Tahoma" panose="020B0604030504040204" pitchFamily="34" charset="0"/>
                <a:cs typeface="Tahoma" panose="020B0604030504040204" pitchFamily="34" charset="0"/>
              </a:rPr>
              <a:t>desig</a:t>
            </a:r>
            <a:r>
              <a:rPr lang="en-GB" sz="2800" i="1" cap="none" dirty="0">
                <a:latin typeface="Tahoma" panose="020B0604030504040204" pitchFamily="34" charset="0"/>
                <a:ea typeface="Tahoma" panose="020B0604030504040204" pitchFamily="34" charset="0"/>
                <a:cs typeface="Tahoma" panose="020B0604030504040204" pitchFamily="34" charset="0"/>
              </a:rPr>
              <a:t>n</a:t>
            </a:r>
            <a:r>
              <a:rPr lang="ro-RO" sz="2800" i="1" cap="none" dirty="0">
                <a:latin typeface="Tahoma" panose="020B0604030504040204" pitchFamily="34" charset="0"/>
                <a:ea typeface="Tahoma" panose="020B0604030504040204" pitchFamily="34" charset="0"/>
                <a:cs typeface="Tahoma" panose="020B0604030504040204" pitchFamily="34" charset="0"/>
              </a:rPr>
              <a:t> / </a:t>
            </a:r>
            <a:r>
              <a:rPr lang="en-US" sz="2800" i="1" cap="none" dirty="0">
                <a:latin typeface="Tahoma" panose="020B0604030504040204" pitchFamily="34" charset="0"/>
                <a:ea typeface="Tahoma" panose="020B0604030504040204" pitchFamily="34" charset="0"/>
                <a:cs typeface="Tahoma" panose="020B0604030504040204" pitchFamily="34" charset="0"/>
              </a:rPr>
              <a:t>user experience</a:t>
            </a:r>
            <a:br>
              <a:rPr lang="en-US" sz="2800" i="1" cap="none" dirty="0">
                <a:latin typeface="Tahoma" panose="020B0604030504040204" pitchFamily="34" charset="0"/>
                <a:ea typeface="Tahoma" panose="020B0604030504040204" pitchFamily="34" charset="0"/>
                <a:cs typeface="Tahoma" panose="020B0604030504040204" pitchFamily="34" charset="0"/>
              </a:rPr>
            </a:b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limbaj</a:t>
            </a:r>
            <a:r>
              <a:rPr lang="en-US" sz="2800" cap="none" dirty="0">
                <a:latin typeface="Tahoma" panose="020B0604030504040204" pitchFamily="34" charset="0"/>
                <a:ea typeface="Tahoma" panose="020B0604030504040204" pitchFamily="34" charset="0"/>
                <a:cs typeface="Tahoma" panose="020B0604030504040204" pitchFamily="34" charset="0"/>
              </a:rPr>
              <a:t> </a:t>
            </a:r>
            <a:r>
              <a:rPr lang="en-US" sz="2800" cap="none" dirty="0" err="1">
                <a:latin typeface="Tahoma" panose="020B0604030504040204" pitchFamily="34" charset="0"/>
                <a:ea typeface="Tahoma" panose="020B0604030504040204" pitchFamily="34" charset="0"/>
                <a:cs typeface="Tahoma" panose="020B0604030504040204" pitchFamily="34" charset="0"/>
              </a:rPr>
              <a:t>vizual</a:t>
            </a:r>
            <a:r>
              <a:rPr lang="ro-RO" sz="2800" cap="none" dirty="0">
                <a:latin typeface="Tahoma" panose="020B0604030504040204" pitchFamily="34" charset="0"/>
                <a:ea typeface="Tahoma" panose="020B0604030504040204" pitchFamily="34" charset="0"/>
                <a:cs typeface="Tahoma" panose="020B0604030504040204" pitchFamily="34" charset="0"/>
              </a:rPr>
              <a:t> esențial</a:t>
            </a:r>
            <a:r>
              <a:rPr lang="en-GB" sz="2800" cap="none" dirty="0">
                <a:latin typeface="Tahoma" panose="020B0604030504040204" pitchFamily="34" charset="0"/>
                <a:ea typeface="Tahoma" panose="020B0604030504040204" pitchFamily="34" charset="0"/>
                <a:cs typeface="Tahoma" panose="020B0604030504040204" pitchFamily="34" charset="0"/>
              </a:rPr>
              <a:t>, </a:t>
            </a:r>
            <a:r>
              <a:rPr lang="en-GB" sz="2800" cap="none" dirty="0" err="1">
                <a:latin typeface="Tahoma" panose="020B0604030504040204" pitchFamily="34" charset="0"/>
                <a:ea typeface="Tahoma" panose="020B0604030504040204" pitchFamily="34" charset="0"/>
                <a:cs typeface="Tahoma" panose="020B0604030504040204" pitchFamily="34" charset="0"/>
              </a:rPr>
              <a:t>componente</a:t>
            </a:r>
            <a:r>
              <a:rPr lang="en-GB" sz="2800" cap="none" dirty="0">
                <a:latin typeface="Tahoma" panose="020B0604030504040204" pitchFamily="34" charset="0"/>
                <a:ea typeface="Tahoma" panose="020B0604030504040204" pitchFamily="34" charset="0"/>
                <a:cs typeface="Tahoma" panose="020B0604030504040204" pitchFamily="34" charset="0"/>
              </a:rPr>
              <a:t> cognitive</a:t>
            </a:r>
            <a:br>
              <a:rPr lang="ro-RO" sz="2800" cap="none" dirty="0">
                <a:latin typeface="Tahoma" panose="020B0604030504040204" pitchFamily="34" charset="0"/>
                <a:ea typeface="Tahoma" panose="020B0604030504040204" pitchFamily="34" charset="0"/>
                <a:cs typeface="Tahoma" panose="020B0604030504040204" pitchFamily="34" charset="0"/>
              </a:rPr>
            </a:br>
            <a:r>
              <a:rPr lang="ro-RO" sz="2800" cap="none" dirty="0">
                <a:latin typeface="Tahoma" panose="020B0604030504040204" pitchFamily="34" charset="0"/>
                <a:ea typeface="Tahoma" panose="020B0604030504040204" pitchFamily="34" charset="0"/>
                <a:cs typeface="Tahoma" panose="020B0604030504040204" pitchFamily="34" charset="0"/>
              </a:rPr>
              <a:t>-</a:t>
            </a:r>
            <a:r>
              <a:rPr lang="en-GB" sz="2800" i="1" cap="none" dirty="0">
                <a:latin typeface="Tahoma" panose="020B0604030504040204" pitchFamily="34" charset="0"/>
                <a:ea typeface="Tahoma" panose="020B0604030504040204" pitchFamily="34" charset="0"/>
                <a:cs typeface="Tahoma" panose="020B0604030504040204" pitchFamily="34" charset="0"/>
              </a:rPr>
              <a:t>”if y</a:t>
            </a:r>
            <a:r>
              <a:rPr lang="ro-RO" sz="2800" i="1" cap="none" dirty="0">
                <a:latin typeface="Tahoma" panose="020B0604030504040204" pitchFamily="34" charset="0"/>
                <a:ea typeface="Tahoma" panose="020B0604030504040204" pitchFamily="34" charset="0"/>
                <a:cs typeface="Tahoma" panose="020B0604030504040204" pitchFamily="34" charset="0"/>
              </a:rPr>
              <a:t>ou are not sketching you are not doing design</a:t>
            </a:r>
            <a:r>
              <a:rPr lang="en-GB" sz="2800" i="1" cap="none" dirty="0">
                <a:latin typeface="Tahoma" panose="020B0604030504040204" pitchFamily="34" charset="0"/>
                <a:ea typeface="Tahoma" panose="020B0604030504040204" pitchFamily="34" charset="0"/>
                <a:cs typeface="Tahoma" panose="020B0604030504040204" pitchFamily="34" charset="0"/>
              </a:rPr>
              <a:t>”</a:t>
            </a:r>
            <a:r>
              <a:rPr lang="ro-RO" sz="2800" i="1" cap="none" dirty="0">
                <a:latin typeface="Tahoma" panose="020B0604030504040204" pitchFamily="34" charset="0"/>
                <a:ea typeface="Tahoma" panose="020B0604030504040204" pitchFamily="34" charset="0"/>
                <a:cs typeface="Tahoma" panose="020B0604030504040204" pitchFamily="34" charset="0"/>
              </a:rPr>
              <a:t> </a:t>
            </a:r>
            <a:r>
              <a:rPr lang="ro-RO" sz="2800" cap="none" dirty="0">
                <a:latin typeface="Tahoma" panose="020B0604030504040204" pitchFamily="34" charset="0"/>
                <a:ea typeface="Tahoma" panose="020B0604030504040204" pitchFamily="34" charset="0"/>
                <a:cs typeface="Tahoma" panose="020B0604030504040204" pitchFamily="34" charset="0"/>
              </a:rPr>
              <a:t>(B. Buxton)</a:t>
            </a:r>
            <a:endParaRPr lang="en-US" sz="3200" dirty="0"/>
          </a:p>
        </p:txBody>
      </p:sp>
      <p:sp>
        <p:nvSpPr>
          <p:cNvPr id="38" name="Text Placeholder 3">
            <a:extLst>
              <a:ext uri="{FF2B5EF4-FFF2-40B4-BE49-F238E27FC236}">
                <a16:creationId xmlns:a16="http://schemas.microsoft.com/office/drawing/2014/main" id="{C2413300-22F4-5E81-0110-A08507FCD435}"/>
              </a:ext>
            </a:extLst>
          </p:cNvPr>
          <p:cNvSpPr>
            <a:spLocks noGrp="1"/>
          </p:cNvSpPr>
          <p:nvPr>
            <p:ph type="body" sz="half" idx="2"/>
          </p:nvPr>
        </p:nvSpPr>
        <p:spPr>
          <a:xfrm rot="21420000">
            <a:off x="3734664" y="4480275"/>
            <a:ext cx="7583517" cy="621792"/>
          </a:xfrm>
        </p:spPr>
        <p:txBody>
          <a:bodyPr vert="horz" lIns="91440" tIns="45720" rIns="91440" bIns="45720" rtlCol="0" anchor="t">
            <a:normAutofit/>
          </a:bodyPr>
          <a:lstStyle/>
          <a:p>
            <a:pPr algn="r">
              <a:lnSpc>
                <a:spcPct val="110000"/>
              </a:lnSpc>
            </a:pPr>
            <a:r>
              <a:rPr lang="ro-RO" sz="1400" cap="none" dirty="0">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rPr>
              <a:t>Sursa: </a:t>
            </a:r>
            <a:r>
              <a:rPr lang="en-US" sz="1400" cap="none" dirty="0">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hlinkClick r:id="rId4"/>
              </a:rPr>
              <a:t>https://www.medien.ifi.lmu.de/lehre/ss14/id/Day%202%20Sketching%20IxD.pdf</a:t>
            </a:r>
            <a:r>
              <a:rPr lang="ro-RO" sz="1400" cap="none" dirty="0">
                <a:solidFill>
                  <a:srgbClr val="F21213"/>
                </a:solidFill>
                <a:highlight>
                  <a:srgbClr val="C0C0C0"/>
                </a:highlight>
                <a:latin typeface="Tahoma" panose="020B0604030504040204" pitchFamily="34" charset="0"/>
                <a:ea typeface="Tahoma" panose="020B0604030504040204" pitchFamily="34" charset="0"/>
                <a:cs typeface="Tahoma" panose="020B0604030504040204" pitchFamily="34" charset="0"/>
              </a:rPr>
              <a:t> </a:t>
            </a:r>
            <a:endParaRPr lang="en-US" sz="1400" cap="none" dirty="0">
              <a:solidFill>
                <a:schemeClr val="bg1"/>
              </a:solidFill>
              <a:highlight>
                <a:srgbClr val="C0C0C0"/>
              </a:highligh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CF3A0FE-25BD-0388-8D7B-F8F9032524A9}"/>
              </a:ext>
            </a:extLst>
          </p:cNvPr>
          <p:cNvPicPr>
            <a:picLocks noChangeAspect="1"/>
          </p:cNvPicPr>
          <p:nvPr/>
        </p:nvPicPr>
        <p:blipFill rotWithShape="1">
          <a:blip r:embed="rId5"/>
          <a:srcRect t="13348" r="-4" b="-4"/>
          <a:stretch/>
        </p:blipFill>
        <p:spPr>
          <a:xfrm rot="21420000">
            <a:off x="6434380" y="-4410"/>
            <a:ext cx="4672896" cy="4425352"/>
          </a:xfrm>
          <a:custGeom>
            <a:avLst/>
            <a:gdLst/>
            <a:ahLst/>
            <a:cxnLst/>
            <a:rect l="l" t="t" r="r" b="b"/>
            <a:pathLst>
              <a:path w="4672896" h="4425352">
                <a:moveTo>
                  <a:pt x="2262547" y="0"/>
                </a:moveTo>
                <a:lnTo>
                  <a:pt x="4672895" y="126321"/>
                </a:lnTo>
                <a:lnTo>
                  <a:pt x="4672896" y="4425352"/>
                </a:lnTo>
                <a:lnTo>
                  <a:pt x="0" y="4425352"/>
                </a:lnTo>
                <a:lnTo>
                  <a:pt x="0" y="0"/>
                </a:lnTo>
                <a:close/>
              </a:path>
            </a:pathLst>
          </a:custGeom>
        </p:spPr>
      </p:pic>
    </p:spTree>
    <p:extLst>
      <p:ext uri="{BB962C8B-B14F-4D97-AF65-F5344CB8AC3E}">
        <p14:creationId xmlns:p14="http://schemas.microsoft.com/office/powerpoint/2010/main" val="35335568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1209675"/>
            <a:ext cx="6193423" cy="5171121"/>
          </a:xfrm>
        </p:spPr>
        <p:txBody>
          <a:bodyPr>
            <a:normAutofit/>
          </a:bodyPr>
          <a:lstStyle/>
          <a:p>
            <a:r>
              <a:rPr lang="en-GB" i="1" cap="none" dirty="0">
                <a:latin typeface="Tahoma" panose="020B0604030504040204" pitchFamily="34" charset="0"/>
                <a:ea typeface="Tahoma" panose="020B0604030504040204" pitchFamily="34" charset="0"/>
                <a:cs typeface="Tahoma" panose="020B0604030504040204" pitchFamily="34" charset="0"/>
              </a:rPr>
              <a:t>Numeric entry fields</a:t>
            </a: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Pentru</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indicarea</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unui</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num</a:t>
            </a:r>
            <a:r>
              <a:rPr lang="ro-RO" cap="none" dirty="0">
                <a:latin typeface="Tahoma" panose="020B0604030504040204" pitchFamily="34" charset="0"/>
                <a:ea typeface="Tahoma" panose="020B0604030504040204" pitchFamily="34" charset="0"/>
                <a:cs typeface="Tahoma" panose="020B0604030504040204" pitchFamily="34" charset="0"/>
              </a:rPr>
              <a:t>ăr precis este preferabilă utilizarea unui element de control pentru input-uri numerice (</a:t>
            </a:r>
            <a:r>
              <a:rPr lang="ro-RO" i="1" cap="none" dirty="0">
                <a:solidFill>
                  <a:srgbClr val="F21213"/>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numeric entry field</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 acceptă doar răspunsuri numerice, adaptabilitate la diverse dispozitive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Formularele pot părea greoaie (multe detalii, prea lungi, dificil de completat) </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ro-RO" cap="none" dirty="0">
                <a:latin typeface="Tahoma" panose="020B0604030504040204" pitchFamily="34" charset="0"/>
                <a:ea typeface="Tahoma" panose="020B0604030504040204" pitchFamily="34" charset="0"/>
                <a:cs typeface="Tahoma" panose="020B0604030504040204" pitchFamily="34" charset="0"/>
              </a:rPr>
              <a: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1AB8DA7B-337B-481E-39E7-4F45A97AF7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7900" y="4224440"/>
            <a:ext cx="4137281" cy="1769959"/>
          </a:xfrm>
          <a:prstGeom prst="rect">
            <a:avLst/>
          </a:prstGeom>
        </p:spPr>
      </p:pic>
    </p:spTree>
    <p:extLst>
      <p:ext uri="{BB962C8B-B14F-4D97-AF65-F5344CB8AC3E}">
        <p14:creationId xmlns:p14="http://schemas.microsoft.com/office/powerpoint/2010/main" val="1648063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332509"/>
            <a:ext cx="6193423" cy="6048287"/>
          </a:xfrm>
        </p:spPr>
        <p:txBody>
          <a:bodyPr>
            <a:normAutofit fontScale="92500" lnSpcReduction="20000"/>
          </a:bodyPr>
          <a:lstStyle/>
          <a:p>
            <a:r>
              <a:rPr lang="en-GB" i="1" cap="none" dirty="0">
                <a:latin typeface="Tahoma" panose="020B0604030504040204" pitchFamily="34" charset="0"/>
                <a:ea typeface="Tahoma" panose="020B0604030504040204" pitchFamily="34" charset="0"/>
                <a:cs typeface="Tahoma" panose="020B0604030504040204" pitchFamily="34" charset="0"/>
              </a:rPr>
              <a:t>Drop down menus</a:t>
            </a: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en-GB" cap="none" dirty="0">
                <a:latin typeface="Tahoma" panose="020B0604030504040204" pitchFamily="34" charset="0"/>
                <a:ea typeface="Tahoma" panose="020B0604030504040204" pitchFamily="34" charset="0"/>
                <a:cs typeface="Tahoma" panose="020B0604030504040204" pitchFamily="34" charset="0"/>
              </a:rPr>
              <a:t>Util c</a:t>
            </a:r>
            <a:r>
              <a:rPr lang="ro-RO" cap="none" dirty="0">
                <a:latin typeface="Tahoma" panose="020B0604030504040204" pitchFamily="34" charset="0"/>
                <a:ea typeface="Tahoma" panose="020B0604030504040204" pitchFamily="34" charset="0"/>
                <a:cs typeface="Tahoma" panose="020B0604030504040204" pitchFamily="34" charset="0"/>
              </a:rPr>
              <a:t>ând există mai multe opțiuni, NU când sunt doar două variante – se pot alege alte soluții (butoane, slidere, etc).</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Sortare după o anumită logică (alfabetic, numeric, etc.)</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Pentru liste foarte lungi: filtrare/căutare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Pot fi utile în cazul aplicațiilor mobile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Recomandări</a:t>
            </a:r>
            <a:r>
              <a:rPr lang="ro-RO" cap="none" dirty="0">
                <a:latin typeface="Tahoma" panose="020B0604030504040204" pitchFamily="34" charset="0"/>
                <a:ea typeface="Tahoma" panose="020B0604030504040204" pitchFamily="34" charset="0"/>
                <a:cs typeface="Tahoma" panose="020B0604030504040204" pitchFamily="34" charset="0"/>
              </a:rPr>
              <a:t> de </a:t>
            </a:r>
            <a:r>
              <a:rPr lang="ro-RO" i="1" cap="none" dirty="0">
                <a:latin typeface="Tahoma" panose="020B0604030504040204" pitchFamily="34" charset="0"/>
                <a:ea typeface="Tahoma" panose="020B0604030504040204" pitchFamily="34" charset="0"/>
                <a:cs typeface="Tahoma" panose="020B0604030504040204" pitchFamily="34" charset="0"/>
              </a:rPr>
              <a:t>design</a:t>
            </a:r>
            <a:r>
              <a:rPr lang="ro-RO" cap="none" dirty="0">
                <a:latin typeface="Tahoma" panose="020B0604030504040204" pitchFamily="34" charset="0"/>
                <a:ea typeface="Tahoma" panose="020B0604030504040204" pitchFamily="34" charset="0"/>
                <a:cs typeface="Tahoma" panose="020B0604030504040204" pitchFamily="34" charset="0"/>
              </a:rPr>
              <a:t>                               </a:t>
            </a:r>
            <a:endParaRPr lang="ro-RO" i="1"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1AB8DA7B-337B-481E-39E7-4F45A97AF7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8909" y="3090399"/>
            <a:ext cx="2909454" cy="3170884"/>
          </a:xfrm>
          <a:prstGeom prst="rect">
            <a:avLst/>
          </a:prstGeom>
        </p:spPr>
      </p:pic>
      <p:pic>
        <p:nvPicPr>
          <p:cNvPr id="5" name="Picture 4">
            <a:extLst>
              <a:ext uri="{FF2B5EF4-FFF2-40B4-BE49-F238E27FC236}">
                <a16:creationId xmlns:a16="http://schemas.microsoft.com/office/drawing/2014/main" id="{9894492D-D717-14F2-A417-18948535DFA5}"/>
              </a:ext>
            </a:extLst>
          </p:cNvPr>
          <p:cNvPicPr>
            <a:picLocks noChangeAspect="1"/>
          </p:cNvPicPr>
          <p:nvPr/>
        </p:nvPicPr>
        <p:blipFill>
          <a:blip r:embed="rId6"/>
          <a:stretch>
            <a:fillRect/>
          </a:stretch>
        </p:blipFill>
        <p:spPr>
          <a:xfrm>
            <a:off x="6712023" y="2006096"/>
            <a:ext cx="3281723" cy="3018485"/>
          </a:xfrm>
          <a:prstGeom prst="rect">
            <a:avLst/>
          </a:prstGeom>
        </p:spPr>
      </p:pic>
    </p:spTree>
    <p:extLst>
      <p:ext uri="{BB962C8B-B14F-4D97-AF65-F5344CB8AC3E}">
        <p14:creationId xmlns:p14="http://schemas.microsoft.com/office/powerpoint/2010/main" val="84630710"/>
      </p:ext>
    </p:extLst>
  </p:cSld>
  <p:clrMapOvr>
    <a:masterClrMapping/>
  </p:clrMapOvr>
  <p:transition spd="slow">
    <p:comb/>
  </p:transition>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332509"/>
            <a:ext cx="6193423" cy="6048287"/>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Anularea acțiunilor anterioare (</a:t>
            </a:r>
            <a:r>
              <a:rPr lang="ro-RO" i="1" cap="none" dirty="0">
                <a:latin typeface="Tahoma" panose="020B0604030504040204" pitchFamily="34" charset="0"/>
                <a:ea typeface="Tahoma" panose="020B0604030504040204" pitchFamily="34" charset="0"/>
                <a:cs typeface="Tahoma" panose="020B0604030504040204" pitchFamily="34" charset="0"/>
              </a:rPr>
              <a:t>undo</a:t>
            </a:r>
            <a:r>
              <a:rPr lang="ro-RO" cap="none"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Ohnosecond</a:t>
            </a:r>
            <a:endParaRPr lang="ro-RO" i="1"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Recomandat să existe posibilitatea de a renunța la anumite acțiuni (</a:t>
            </a:r>
            <a:r>
              <a:rPr lang="ro-RO" i="1" cap="none" dirty="0">
                <a:latin typeface="Tahoma" panose="020B0604030504040204" pitchFamily="34" charset="0"/>
                <a:ea typeface="Tahoma" panose="020B0604030504040204" pitchFamily="34" charset="0"/>
                <a:cs typeface="Tahoma" panose="020B0604030504040204" pitchFamily="34" charset="0"/>
              </a:rPr>
              <a:t>errare humanum est</a:t>
            </a:r>
            <a:r>
              <a:rPr lang="ro-RO" cap="none" dirty="0">
                <a:latin typeface="Tahoma" panose="020B0604030504040204" pitchFamily="34" charset="0"/>
                <a:ea typeface="Tahoma" panose="020B0604030504040204" pitchFamily="34" charset="0"/>
                <a:cs typeface="Tahoma" panose="020B0604030504040204" pitchFamily="34" charset="0"/>
              </a:rPr>
              <a:t>). Senzație a utilizatorului – control asupra sistemului / produsului</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Amplasare pe un </a:t>
            </a:r>
            <a:r>
              <a:rPr lang="ro-RO" i="1" cap="none" dirty="0">
                <a:latin typeface="Tahoma" panose="020B0604030504040204" pitchFamily="34" charset="0"/>
                <a:ea typeface="Tahoma" panose="020B0604030504040204" pitchFamily="34" charset="0"/>
                <a:cs typeface="Tahoma" panose="020B0604030504040204" pitchFamily="34" charset="0"/>
              </a:rPr>
              <a:t>banner </a:t>
            </a: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latin typeface="Tahoma" panose="020B0604030504040204" pitchFamily="34" charset="0"/>
                <a:ea typeface="Tahoma" panose="020B0604030504040204" pitchFamily="34" charset="0"/>
                <a:cs typeface="Tahoma" panose="020B0604030504040204" pitchFamily="34" charset="0"/>
              </a:rPr>
              <a:t>toast </a:t>
            </a:r>
            <a:r>
              <a:rPr lang="ro-RO" cap="none" dirty="0">
                <a:latin typeface="Tahoma" panose="020B0604030504040204" pitchFamily="34" charset="0"/>
                <a:ea typeface="Tahoma" panose="020B0604030504040204" pitchFamily="34" charset="0"/>
                <a:cs typeface="Tahoma" panose="020B0604030504040204" pitchFamily="34" charset="0"/>
              </a:rPr>
              <a:t>– intră într-o categorie mai largă, a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notificărilor</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i="1" cap="none" dirty="0">
                <a:latin typeface="Tahoma" panose="020B0604030504040204" pitchFamily="34" charset="0"/>
                <a:ea typeface="Tahoma" panose="020B0604030504040204" pitchFamily="34" charset="0"/>
                <a:cs typeface="Tahoma" panose="020B0604030504040204" pitchFamily="34" charset="0"/>
              </a:rPr>
              <a:t> </a:t>
            </a:r>
            <a:r>
              <a:rPr lang="ro-RO" cap="none" dirty="0">
                <a:latin typeface="Tahoma" panose="020B0604030504040204" pitchFamily="34" charset="0"/>
                <a:ea typeface="Tahoma" panose="020B0604030504040204" pitchFamily="34" charset="0"/>
                <a:cs typeface="Tahoma" panose="020B0604030504040204" pitchFamily="34" charset="0"/>
              </a:rPr>
              <a:t>Scară în funcție de conținutul acțiunii și de gravitatea unei potențiale greșeli</a:t>
            </a: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1AB8DA7B-337B-481E-39E7-4F45A97AF7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2047" y="4645492"/>
            <a:ext cx="4245432" cy="1546312"/>
          </a:xfrm>
          <a:prstGeom prst="rect">
            <a:avLst/>
          </a:prstGeom>
        </p:spPr>
      </p:pic>
    </p:spTree>
    <p:extLst>
      <p:ext uri="{BB962C8B-B14F-4D97-AF65-F5344CB8AC3E}">
        <p14:creationId xmlns:p14="http://schemas.microsoft.com/office/powerpoint/2010/main" val="41607579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440B0E47-9053-E71C-5124-2448208D8C78}"/>
              </a:ext>
            </a:extLst>
          </p:cNvPr>
          <p:cNvSpPr>
            <a:spLocks noGrp="1"/>
          </p:cNvSpPr>
          <p:nvPr>
            <p:ph type="title"/>
          </p:nvPr>
        </p:nvSpPr>
        <p:spPr>
          <a:xfrm>
            <a:off x="360218" y="213920"/>
            <a:ext cx="3707530" cy="5318848"/>
          </a:xfrm>
        </p:spPr>
        <p:txBody>
          <a:bodyPr>
            <a:normAutofit fontScale="90000"/>
          </a:bodyPr>
          <a:lstStyle/>
          <a:p>
            <a: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control</a:t>
            </a: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8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8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F9CD186-B2D0-CDB2-490B-61BC1AAA8002}"/>
              </a:ext>
            </a:extLst>
          </p:cNvPr>
          <p:cNvSpPr>
            <a:spLocks noGrp="1"/>
          </p:cNvSpPr>
          <p:nvPr>
            <p:ph sz="quarter" idx="13"/>
          </p:nvPr>
        </p:nvSpPr>
        <p:spPr>
          <a:xfrm>
            <a:off x="5111886" y="332509"/>
            <a:ext cx="6193423" cy="6048287"/>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Adaptare / optimizări pentru aplicații mobile</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Constrângeri / facilități (adaptări)</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Sisteme de navigare / control, componente de interfață – utilizare a stilului nativ al OS. Ghid ptr dezvoltare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Apple</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Android</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Butoane: legea lui Fitts, 44-48px</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Completarea formularelor (mutare automată la câmpul următor, formularele lungi: partiționate în secțiuni)</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Formatul și dimensiunile paginilor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responsiv, utilizarea șabloanelor)</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Derulare (</a:t>
            </a:r>
            <a:r>
              <a:rPr lang="ro-RO" i="1" cap="none" dirty="0">
                <a:latin typeface="Tahoma" panose="020B0604030504040204" pitchFamily="34" charset="0"/>
                <a:ea typeface="Tahoma" panose="020B0604030504040204" pitchFamily="34" charset="0"/>
                <a:cs typeface="Tahoma" panose="020B0604030504040204" pitchFamily="34" charset="0"/>
              </a:rPr>
              <a:t>scroll</a:t>
            </a:r>
            <a:r>
              <a:rPr lang="ro-RO" cap="none" dirty="0">
                <a:latin typeface="Tahoma" panose="020B0604030504040204" pitchFamily="34" charset="0"/>
                <a:ea typeface="Tahoma" panose="020B0604030504040204" pitchFamily="34" charset="0"/>
                <a:cs typeface="Tahoma" panose="020B0604030504040204" pitchFamily="34" charset="0"/>
              </a:rPr>
              <a:t>) verticală / orizontală (aceasta este de evitat) </a:t>
            </a:r>
          </a:p>
          <a:p>
            <a:pPr lvl="1">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Recomandări</a:t>
            </a:r>
            <a:endParaRPr lang="ro-RO" cap="none"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i="1" cap="none"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1AB8DA7B-337B-481E-39E7-4F45A97AF74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25310" y="1663427"/>
            <a:ext cx="2294189" cy="4717369"/>
          </a:xfrm>
          <a:prstGeom prst="rect">
            <a:avLst/>
          </a:prstGeom>
        </p:spPr>
      </p:pic>
    </p:spTree>
    <p:extLst>
      <p:ext uri="{BB962C8B-B14F-4D97-AF65-F5344CB8AC3E}">
        <p14:creationId xmlns:p14="http://schemas.microsoft.com/office/powerpoint/2010/main" val="6975442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218996253"/>
      </p:ext>
    </p:extLst>
  </p:cSld>
  <p:clrMapOvr>
    <a:overrideClrMapping bg1="dk1" tx1="lt1" bg2="dk2" tx2="lt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0" y="-84231"/>
            <a:ext cx="5778684" cy="2437198"/>
          </a:xfrm>
        </p:spPr>
        <p:txBody>
          <a:bodyPr vert="horz" lIns="91440" tIns="45720" rIns="91440" bIns="45720" rtlCol="0" anchor="b">
            <a:normAutofit/>
          </a:bodyPr>
          <a:lstStyle/>
          <a:p>
            <a:pPr lvl="0" algn="r"/>
            <a:r>
              <a:rPr lang="en-US" sz="7400" dirty="0">
                <a:latin typeface="Tahoma" panose="020B0604030504040204" pitchFamily="34" charset="0"/>
                <a:ea typeface="Tahoma" panose="020B0604030504040204" pitchFamily="34" charset="0"/>
                <a:cs typeface="Tahoma" panose="020B0604030504040204" pitchFamily="34" charset="0"/>
              </a:rPr>
              <a:t>6. PRINCIPII DE DESIGN</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pic>
        <p:nvPicPr>
          <p:cNvPr id="5" name="Picture 4" descr="A person walking a path with text above&#10;&#10;Description automatically generated">
            <a:extLst>
              <a:ext uri="{FF2B5EF4-FFF2-40B4-BE49-F238E27FC236}">
                <a16:creationId xmlns:a16="http://schemas.microsoft.com/office/drawing/2014/main" id="{BDFEDC2D-208C-60C0-93A8-6EF5723285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30" y="2201695"/>
            <a:ext cx="4618548" cy="3544467"/>
          </a:xfrm>
          <a:prstGeom prst="rect">
            <a:avLst/>
          </a:prstGeom>
        </p:spPr>
      </p:pic>
    </p:spTree>
    <p:extLst>
      <p:ext uri="{BB962C8B-B14F-4D97-AF65-F5344CB8AC3E}">
        <p14:creationId xmlns:p14="http://schemas.microsoft.com/office/powerpoint/2010/main" val="7946631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Referin</a:t>
            </a:r>
            <a:r>
              <a:rPr lang="ro-RO" cap="none" dirty="0">
                <a:latin typeface="Tahoma" panose="020B0604030504040204" pitchFamily="34" charset="0"/>
                <a:ea typeface="Tahoma" panose="020B0604030504040204" pitchFamily="34" charset="0"/>
                <a:cs typeface="Tahoma" panose="020B0604030504040204" pitchFamily="34" charset="0"/>
              </a:rPr>
              <a:t>ță: </a:t>
            </a:r>
            <a:r>
              <a:rPr lang="en-GB" cap="none" dirty="0">
                <a:latin typeface="Tahoma" panose="020B0604030504040204" pitchFamily="34" charset="0"/>
                <a:ea typeface="Tahoma" panose="020B0604030504040204" pitchFamily="34" charset="0"/>
                <a:cs typeface="Tahoma" panose="020B0604030504040204" pitchFamily="34" charset="0"/>
              </a:rPr>
              <a:t>W. Grant - </a:t>
            </a:r>
            <a:r>
              <a:rPr lang="en-GB" i="1" cap="none" dirty="0">
                <a:latin typeface="Tahoma" panose="020B0604030504040204" pitchFamily="34" charset="0"/>
                <a:ea typeface="Tahoma" panose="020B0604030504040204" pitchFamily="34" charset="0"/>
                <a:cs typeface="Tahoma" panose="020B0604030504040204" pitchFamily="34" charset="0"/>
              </a:rPr>
              <a:t>101 UX Principles Second Edition: Actionable Solutions for Product Design Success</a:t>
            </a:r>
            <a:endParaRPr lang="ro-RO" i="1"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Principiile enumerate: punct de plecare. Pot fi găsite argumente pro și contra. O decizie poate fi luată în funcție de experiență / situații concrete / evoluția standardelor.</a:t>
            </a:r>
          </a:p>
          <a:p>
            <a:r>
              <a:rPr lang="ro-RO" cap="none" dirty="0">
                <a:latin typeface="Tahoma" panose="020B0604030504040204" pitchFamily="34" charset="0"/>
                <a:ea typeface="Tahoma" panose="020B0604030504040204" pitchFamily="34" charset="0"/>
                <a:cs typeface="Tahoma" panose="020B0604030504040204" pitchFamily="34" charset="0"/>
              </a:rPr>
              <a:t>Ce categorii pot fi luate în considerare? Ce pot viza aceste principii?</a:t>
            </a:r>
          </a:p>
        </p:txBody>
      </p:sp>
    </p:spTree>
    <p:extLst>
      <p:ext uri="{BB962C8B-B14F-4D97-AF65-F5344CB8AC3E}">
        <p14:creationId xmlns:p14="http://schemas.microsoft.com/office/powerpoint/2010/main" val="2917255374"/>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979054"/>
            <a:ext cx="10671797" cy="462741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 tipografice (</a:t>
            </a:r>
            <a:r>
              <a:rPr lang="ro-RO" i="1" cap="none" dirty="0">
                <a:latin typeface="Tahoma" panose="020B0604030504040204" pitchFamily="34" charset="0"/>
                <a:ea typeface="Tahoma" panose="020B0604030504040204" pitchFamily="34" charset="0"/>
                <a:cs typeface="Tahoma" panose="020B0604030504040204" pitchFamily="34" charset="0"/>
              </a:rPr>
              <a:t>typography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control (</a:t>
            </a:r>
            <a:r>
              <a:rPr lang="ro-RO" i="1" cap="none" dirty="0">
                <a:latin typeface="Tahoma" panose="020B0604030504040204" pitchFamily="34" charset="0"/>
                <a:ea typeface="Tahoma" panose="020B0604030504040204" pitchFamily="34" charset="0"/>
                <a:cs typeface="Tahoma" panose="020B0604030504040204" pitchFamily="34" charset="0"/>
              </a:rPr>
              <a:t>controls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conținut (</a:t>
            </a:r>
            <a:r>
              <a:rPr lang="ro-RO" i="1" cap="none" dirty="0">
                <a:latin typeface="Tahoma" panose="020B0604030504040204" pitchFamily="34" charset="0"/>
                <a:ea typeface="Tahoma" panose="020B0604030504040204" pitchFamily="34" charset="0"/>
                <a:cs typeface="Tahoma" panose="020B0604030504040204" pitchFamily="34" charset="0"/>
              </a:rPr>
              <a:t>contents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navigare (</a:t>
            </a:r>
            <a:r>
              <a:rPr lang="ro-RO" i="1" cap="none" dirty="0">
                <a:latin typeface="Tahoma" panose="020B0604030504040204" pitchFamily="34" charset="0"/>
                <a:ea typeface="Tahoma" panose="020B0604030504040204" pitchFamily="34" charset="0"/>
                <a:cs typeface="Tahoma" panose="020B0604030504040204" pitchFamily="34" charset="0"/>
              </a:rPr>
              <a:t>navigation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Pictograme (</a:t>
            </a:r>
            <a:r>
              <a:rPr lang="ro-RO" i="1" cap="none" dirty="0">
                <a:latin typeface="Tahoma" panose="020B0604030504040204" pitchFamily="34" charset="0"/>
                <a:ea typeface="Tahoma" panose="020B0604030504040204" pitchFamily="34" charset="0"/>
                <a:cs typeface="Tahoma" panose="020B0604030504040204" pitchFamily="34" charset="0"/>
              </a:rPr>
              <a:t>iconography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a:t>
            </a:r>
            <a:r>
              <a:rPr lang="ro-RO" i="1" cap="none" dirty="0">
                <a:latin typeface="Tahoma" panose="020B0604030504040204" pitchFamily="34" charset="0"/>
                <a:ea typeface="Tahoma" panose="020B0604030504040204" pitchFamily="34" charset="0"/>
                <a:cs typeface="Tahoma" panose="020B0604030504040204" pitchFamily="34" charset="0"/>
              </a:rPr>
              <a:t>input</a:t>
            </a:r>
          </a:p>
          <a:p>
            <a:r>
              <a:rPr lang="ro-RO" cap="none" dirty="0">
                <a:latin typeface="Tahoma" panose="020B0604030504040204" pitchFamily="34" charset="0"/>
                <a:ea typeface="Tahoma" panose="020B0604030504040204" pitchFamily="34" charset="0"/>
                <a:cs typeface="Tahoma" panose="020B0604030504040204" pitchFamily="34" charset="0"/>
              </a:rPr>
              <a:t>Formulare</a:t>
            </a:r>
          </a:p>
          <a:p>
            <a:r>
              <a:rPr lang="ro-RO" cap="none" dirty="0">
                <a:latin typeface="Tahoma" panose="020B0604030504040204" pitchFamily="34" charset="0"/>
                <a:ea typeface="Tahoma" panose="020B0604030504040204" pitchFamily="34" charset="0"/>
                <a:cs typeface="Tahoma" panose="020B0604030504040204" pitchFamily="34" charset="0"/>
              </a:rPr>
              <a:t>Progres, notificări</a:t>
            </a:r>
          </a:p>
          <a:p>
            <a:r>
              <a:rPr lang="ro-RO"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7808018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8BC365-DA41-4A05-B21F-806C532B791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99934-A99D-D70E-6503-D381E3CCC098}"/>
              </a:ext>
            </a:extLst>
          </p:cNvPr>
          <p:cNvSpPr>
            <a:spLocks noGrp="1"/>
          </p:cNvSpPr>
          <p:nvPr>
            <p:ph type="title"/>
          </p:nvPr>
        </p:nvSpPr>
        <p:spPr>
          <a:xfrm>
            <a:off x="8161390" y="1079770"/>
            <a:ext cx="3654857" cy="1527244"/>
          </a:xfrm>
        </p:spPr>
        <p:txBody>
          <a:bodyPr>
            <a:normAutofit/>
          </a:bodyPr>
          <a:lstStyle/>
          <a:p>
            <a:r>
              <a:rPr lang="ro-RO" sz="3200">
                <a:latin typeface="Tahoma" panose="020B0604030504040204" pitchFamily="34" charset="0"/>
                <a:ea typeface="Tahoma" panose="020B0604030504040204" pitchFamily="34" charset="0"/>
                <a:cs typeface="Tahoma" panose="020B0604030504040204" pitchFamily="34" charset="0"/>
              </a:rPr>
              <a:t>Despre utilitate și utilizabilitate</a:t>
            </a:r>
            <a:endParaRPr lang="en-GB" sz="320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a:extLst>
              <a:ext uri="{FF2B5EF4-FFF2-40B4-BE49-F238E27FC236}">
                <a16:creationId xmlns:a16="http://schemas.microsoft.com/office/drawing/2014/main" id="{E7F98191-3111-9739-0732-3B005AB0E211}"/>
              </a:ext>
            </a:extLst>
          </p:cNvPr>
          <p:cNvPicPr>
            <a:picLocks noChangeAspect="1"/>
          </p:cNvPicPr>
          <p:nvPr/>
        </p:nvPicPr>
        <p:blipFill>
          <a:blip r:embed="rId2"/>
          <a:stretch>
            <a:fillRect/>
          </a:stretch>
        </p:blipFill>
        <p:spPr>
          <a:xfrm>
            <a:off x="1423333" y="757325"/>
            <a:ext cx="5383338" cy="5329325"/>
          </a:xfrm>
          <a:prstGeom prst="rect">
            <a:avLst/>
          </a:prstGeom>
        </p:spPr>
      </p:pic>
      <p:sp>
        <p:nvSpPr>
          <p:cNvPr id="3" name="Content Placeholder 2">
            <a:extLst>
              <a:ext uri="{FF2B5EF4-FFF2-40B4-BE49-F238E27FC236}">
                <a16:creationId xmlns:a16="http://schemas.microsoft.com/office/drawing/2014/main" id="{62F0C75C-D048-1C3A-8597-13769CBD98E4}"/>
              </a:ext>
            </a:extLst>
          </p:cNvPr>
          <p:cNvSpPr>
            <a:spLocks noGrp="1"/>
          </p:cNvSpPr>
          <p:nvPr>
            <p:ph idx="1"/>
          </p:nvPr>
        </p:nvSpPr>
        <p:spPr>
          <a:xfrm>
            <a:off x="8161390" y="2607014"/>
            <a:ext cx="3654857" cy="3157903"/>
          </a:xfrm>
        </p:spPr>
        <p:txBody>
          <a:bodyPr anchor="t">
            <a:normAutofit/>
          </a:bodyPr>
          <a:lstStyle/>
          <a:p>
            <a:pPr marL="0" indent="0">
              <a:buNone/>
            </a:pPr>
            <a:endParaRPr lang="ro-RO" sz="1600">
              <a:solidFill>
                <a:srgbClr val="FFFFFF"/>
              </a:solidFill>
              <a:latin typeface="Tahoma" panose="020B0604030504040204" pitchFamily="34" charset="0"/>
              <a:ea typeface="Tahoma" panose="020B0604030504040204" pitchFamily="34" charset="0"/>
              <a:cs typeface="Tahoma" panose="020B0604030504040204" pitchFamily="34" charset="0"/>
              <a:hlinkClick r:id="rId3"/>
            </a:endParaRPr>
          </a:p>
          <a:p>
            <a:pPr marL="0" indent="0">
              <a:buNone/>
            </a:pPr>
            <a:endParaRPr lang="ro-RO" sz="1600">
              <a:solidFill>
                <a:srgbClr val="FFFFFF"/>
              </a:solidFill>
              <a:latin typeface="Tahoma" panose="020B0604030504040204" pitchFamily="34" charset="0"/>
              <a:ea typeface="Tahoma" panose="020B0604030504040204" pitchFamily="34" charset="0"/>
              <a:cs typeface="Tahoma" panose="020B0604030504040204" pitchFamily="34" charset="0"/>
              <a:hlinkClick r:id="rId3"/>
            </a:endParaRPr>
          </a:p>
          <a:p>
            <a:pPr marL="0" indent="0">
              <a:buNone/>
            </a:pPr>
            <a:endParaRPr lang="en-GB" sz="16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63893AC6-8C71-236E-B5A1-260CD975DB43}"/>
              </a:ext>
            </a:extLst>
          </p:cNvPr>
          <p:cNvSpPr txBox="1"/>
          <p:nvPr/>
        </p:nvSpPr>
        <p:spPr>
          <a:xfrm>
            <a:off x="1277566" y="6086650"/>
            <a:ext cx="10914434" cy="723275"/>
          </a:xfrm>
          <a:prstGeom prst="rect">
            <a:avLst/>
          </a:prstGeom>
          <a:noFill/>
        </p:spPr>
        <p:txBody>
          <a:bodyPr wrap="square">
            <a:spAutoFit/>
          </a:bodyPr>
          <a:lstStyle/>
          <a:p>
            <a:pPr>
              <a:spcAft>
                <a:spcPts val="600"/>
              </a:spcAft>
            </a:pPr>
            <a:r>
              <a:rPr lang="en-GB" dirty="0" err="1">
                <a:latin typeface="Tahoma" panose="020B0604030504040204" pitchFamily="34" charset="0"/>
                <a:ea typeface="Tahoma" panose="020B0604030504040204" pitchFamily="34" charset="0"/>
                <a:cs typeface="Tahoma" panose="020B0604030504040204" pitchFamily="34" charset="0"/>
              </a:rPr>
              <a:t>Sursa</a:t>
            </a:r>
            <a:r>
              <a:rPr lang="en-GB" dirty="0">
                <a:latin typeface="Tahoma" panose="020B0604030504040204" pitchFamily="34" charset="0"/>
                <a:ea typeface="Tahoma" panose="020B0604030504040204" pitchFamily="34" charset="0"/>
                <a:cs typeface="Tahoma" panose="020B0604030504040204" pitchFamily="34" charset="0"/>
              </a:rPr>
              <a:t>:</a:t>
            </a:r>
          </a:p>
          <a:p>
            <a:pPr marL="0" indent="0">
              <a:spcAft>
                <a:spcPts val="600"/>
              </a:spcAft>
              <a:buNone/>
            </a:pPr>
            <a:r>
              <a:rPr lang="en-GB"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https://uxdesign.cc/analyzing-elevator-controls-using-nielsen-normans-usability-heuristics-53e385fa8003</a:t>
            </a:r>
            <a:r>
              <a:rPr lang="en-GB" dirty="0">
                <a:solidFill>
                  <a:srgbClr val="0070C0"/>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5946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Picture 7">
            <a:extLst>
              <a:ext uri="{FF2B5EF4-FFF2-40B4-BE49-F238E27FC236}">
                <a16:creationId xmlns:a16="http://schemas.microsoft.com/office/drawing/2014/main" id="{1AC8736C-1C11-8E25-5693-3039D6DB2E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18060" y="1810327"/>
            <a:ext cx="4625792" cy="2844369"/>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524065" y="1042190"/>
            <a:ext cx="6070699" cy="446276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Infinite scroll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practic pentru conținut de tip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newsfeed</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nu este adecvat pentru liste finite (mesaje, produse, etc.)</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indicație că mai există conținut de încărcat (eventual cu o pictogramă specifică)</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discutabil: când/unde/cum să se termine/ să se reia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infinite scroll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 la început/unde a rămas utilizatorul)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alte dezavantaje (nu este accesibil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footer-</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paginii,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scroll bar</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nu mai este relevant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utilizatorul trebuie să dețină controlul asupra poziției în pagina respectivă și dacă iese din conținutul de tip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newsfeed</a:t>
            </a:r>
            <a:endParaRPr kumimoji="0" lang="en-GB"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3311970"/>
      </p:ext>
    </p:extLst>
  </p:cSld>
  <p:clrMapOvr>
    <a:masterClrMapping/>
  </p:clrMapOvr>
  <p:transition spd="slow">
    <p:wheel spokes="1"/>
  </p:transition>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292387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Conținut de tip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newsfeed</a:t>
            </a: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este indicat ca un conținut de tip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newsfeed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 fapt orice listă) să aibă link către fiecare item</a:t>
            </a: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 revenire la punctul de pornire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să nu fie reîncărcat în timpul utilizării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utilizatorul să aibă opțiunea de reîncărcare (manuală) în timpul utilizării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68B11CB6-26A5-098C-7E79-36ED3124B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180" y="2050715"/>
            <a:ext cx="5331568" cy="1583468"/>
          </a:xfrm>
          <a:prstGeom prst="rect">
            <a:avLst/>
          </a:prstGeom>
        </p:spPr>
      </p:pic>
    </p:spTree>
    <p:extLst>
      <p:ext uri="{BB962C8B-B14F-4D97-AF65-F5344CB8AC3E}">
        <p14:creationId xmlns:p14="http://schemas.microsoft.com/office/powerpoint/2010/main" val="16297872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524065" y="1042190"/>
            <a:ext cx="6211748" cy="477053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Paginație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 cazul în care conținutul are un început/un mijloc/un final este recomandată utilizarea paginației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avantaje: (i) intuitivă, orientată către scop, (ii) control, se cunoaște poziția la orice moment, se poate reveni, etc., (iii) sunt clare începutul/mijlocul/finalul, (iv)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footer-</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devine accesibil,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scroll bar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redevine relevant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este un număr mare de pagini pot fi adăgate criterii suplimentare de căutare /sortare /filtrare (aspect cognitiv)</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accesibilitate: pagina curentă/ anterioară/următoare, pagini învecinate, prima/ultima</a:t>
            </a:r>
            <a:endParaRPr kumimoji="0" lang="en-GB"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 name="Picture 1" descr="A blue and white squares with a number&#10;&#10;Description automatically generated">
            <a:extLst>
              <a:ext uri="{FF2B5EF4-FFF2-40B4-BE49-F238E27FC236}">
                <a16:creationId xmlns:a16="http://schemas.microsoft.com/office/drawing/2014/main" id="{03028C7D-C5F2-28F6-4728-E054B4A30F65}"/>
              </a:ext>
            </a:extLst>
          </p:cNvPr>
          <p:cNvPicPr>
            <a:picLocks noChangeAspect="1"/>
          </p:cNvPicPr>
          <p:nvPr/>
        </p:nvPicPr>
        <p:blipFill>
          <a:blip r:embed="rId4"/>
          <a:stretch>
            <a:fillRect/>
          </a:stretch>
        </p:blipFill>
        <p:spPr>
          <a:xfrm>
            <a:off x="6754596" y="3285137"/>
            <a:ext cx="5239385" cy="523875"/>
          </a:xfrm>
          <a:prstGeom prst="rect">
            <a:avLst/>
          </a:prstGeom>
        </p:spPr>
      </p:pic>
      <p:pic>
        <p:nvPicPr>
          <p:cNvPr id="3" name="Picture 2">
            <a:extLst>
              <a:ext uri="{FF2B5EF4-FFF2-40B4-BE49-F238E27FC236}">
                <a16:creationId xmlns:a16="http://schemas.microsoft.com/office/drawing/2014/main" id="{F36AECE9-5B56-48D2-F249-88E008745E24}"/>
              </a:ext>
            </a:extLst>
          </p:cNvPr>
          <p:cNvPicPr>
            <a:picLocks noChangeAspect="1"/>
          </p:cNvPicPr>
          <p:nvPr/>
        </p:nvPicPr>
        <p:blipFill>
          <a:blip r:embed="rId5"/>
          <a:stretch>
            <a:fillRect/>
          </a:stretch>
        </p:blipFill>
        <p:spPr>
          <a:xfrm>
            <a:off x="8247653" y="2345367"/>
            <a:ext cx="2066925" cy="466725"/>
          </a:xfrm>
          <a:prstGeom prst="rect">
            <a:avLst/>
          </a:prstGeom>
        </p:spPr>
      </p:pic>
    </p:spTree>
    <p:extLst>
      <p:ext uri="{BB962C8B-B14F-4D97-AF65-F5344CB8AC3E}">
        <p14:creationId xmlns:p14="http://schemas.microsoft.com/office/powerpoint/2010/main" val="115795852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524065" y="1042190"/>
            <a:ext cx="6211748" cy="477053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Acceptarea</a:t>
            </a:r>
            <a:r>
              <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cookies</a:t>
            </a: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legate direct de experiența de utilizare și de interacțiunea cu utilizatorul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aspecte istorice</a:t>
            </a: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EU ePrivacy Directive</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etc.)</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abordări ale utilizatorilor: (i) acceptă tot, (ii) resping tot, eventual nu vizitează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site</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(iii) personalizează ce acceptă</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soluții: fie fără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cookies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marketing, fie două opțiuni simple - </a:t>
            </a: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ă fie acceptate / respinse imediat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cookies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opționale - </a:t>
            </a: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 un </a:t>
            </a:r>
            <a:r>
              <a:rPr kumimoji="0" lang="en-GB"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singur</a:t>
            </a: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click</a:t>
            </a: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este recomandat ca utilizatorii să nu fie obligați să își configureze singuri pas cu pas opțiunile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finalitate: să nu fie întârziat accesul la conținut în mod inutil</a:t>
            </a:r>
          </a:p>
        </p:txBody>
      </p:sp>
      <p:pic>
        <p:nvPicPr>
          <p:cNvPr id="4" name="Picture 3">
            <a:extLst>
              <a:ext uri="{FF2B5EF4-FFF2-40B4-BE49-F238E27FC236}">
                <a16:creationId xmlns:a16="http://schemas.microsoft.com/office/drawing/2014/main" id="{1699D212-6520-5CE0-878C-C7BA7B764FF9}"/>
              </a:ext>
            </a:extLst>
          </p:cNvPr>
          <p:cNvPicPr>
            <a:picLocks noChangeAspect="1"/>
          </p:cNvPicPr>
          <p:nvPr/>
        </p:nvPicPr>
        <p:blipFill>
          <a:blip r:embed="rId5"/>
          <a:stretch>
            <a:fillRect/>
          </a:stretch>
        </p:blipFill>
        <p:spPr>
          <a:xfrm>
            <a:off x="6571781" y="1354588"/>
            <a:ext cx="5607841" cy="50138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513EA80-EA3A-6B91-75E5-EDACEAF11251}"/>
              </a:ext>
            </a:extLst>
          </p:cNvPr>
          <p:cNvPicPr>
            <a:picLocks noChangeAspect="1"/>
          </p:cNvPicPr>
          <p:nvPr/>
        </p:nvPicPr>
        <p:blipFill>
          <a:blip r:embed="rId6"/>
          <a:stretch>
            <a:fillRect/>
          </a:stretch>
        </p:blipFill>
        <p:spPr>
          <a:xfrm>
            <a:off x="8032021" y="1863418"/>
            <a:ext cx="3821301" cy="3835695"/>
          </a:xfrm>
          <a:prstGeom prst="rect">
            <a:avLst/>
          </a:prstGeom>
        </p:spPr>
      </p:pic>
    </p:spTree>
    <p:extLst>
      <p:ext uri="{BB962C8B-B14F-4D97-AF65-F5344CB8AC3E}">
        <p14:creationId xmlns:p14="http://schemas.microsoft.com/office/powerpoint/2010/main" val="32136643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347773" y="776725"/>
            <a:ext cx="6375499" cy="507831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Empty states</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arată utilizatorilor proiecte, albume, teme, sarcini de lucru - un utilizator nou nu a creat încă nimic</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spațiul de lucru este lipsit de conținut: experiența de utilizare are de pierdut - pot fi incluse text, indicații, eventual grafică, pictograme, eventual aspecte specifice (de exemplu, pe o pagină de profil pot fi incluse CV, fotografie, etc.)</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utilizatorii începători pot fi fi ghidați/orientați prin intermediul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empty states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pot fi ajutați să înțeleagă așteptările/necesitățile în raport cu aplicația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eventual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Call to Actions</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ideal: o singură dată vizibile</a:t>
            </a:r>
          </a:p>
        </p:txBody>
      </p:sp>
      <p:pic>
        <p:nvPicPr>
          <p:cNvPr id="3" name="Picture 2">
            <a:extLst>
              <a:ext uri="{FF2B5EF4-FFF2-40B4-BE49-F238E27FC236}">
                <a16:creationId xmlns:a16="http://schemas.microsoft.com/office/drawing/2014/main" id="{38C07A4D-109B-F821-D01A-F5EF2BD91CCB}"/>
              </a:ext>
            </a:extLst>
          </p:cNvPr>
          <p:cNvPicPr>
            <a:picLocks noChangeAspect="1"/>
          </p:cNvPicPr>
          <p:nvPr/>
        </p:nvPicPr>
        <p:blipFill>
          <a:blip r:embed="rId4"/>
          <a:stretch>
            <a:fillRect/>
          </a:stretch>
        </p:blipFill>
        <p:spPr>
          <a:xfrm>
            <a:off x="6692901" y="1952231"/>
            <a:ext cx="5151326" cy="2638819"/>
          </a:xfrm>
          <a:prstGeom prst="rect">
            <a:avLst/>
          </a:prstGeom>
        </p:spPr>
      </p:pic>
    </p:spTree>
    <p:extLst>
      <p:ext uri="{BB962C8B-B14F-4D97-AF65-F5344CB8AC3E}">
        <p14:creationId xmlns:p14="http://schemas.microsoft.com/office/powerpoint/2010/main" val="10976977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con</a:t>
            </a:r>
            <a:r>
              <a:rPr lang="ro-RO" sz="4800" cap="none" dirty="0">
                <a:latin typeface="Tahoma" panose="020B0604030504040204" pitchFamily="34" charset="0"/>
                <a:ea typeface="Tahoma" panose="020B0604030504040204" pitchFamily="34" charset="0"/>
                <a:cs typeface="Tahoma" panose="020B0604030504040204" pitchFamily="34" charset="0"/>
              </a:rPr>
              <a:t>ținut (</a:t>
            </a:r>
            <a:r>
              <a:rPr lang="ro-RO" sz="4800" i="1" cap="none" dirty="0">
                <a:latin typeface="Tahoma" panose="020B0604030504040204" pitchFamily="34" charset="0"/>
                <a:ea typeface="Tahoma" panose="020B0604030504040204" pitchFamily="34" charset="0"/>
                <a:cs typeface="Tahoma" panose="020B0604030504040204" pitchFamily="34" charset="0"/>
              </a:rPr>
              <a:t>contents</a:t>
            </a:r>
            <a:r>
              <a:rPr lang="ro-RO" sz="4800" cap="none" dirty="0">
                <a:latin typeface="Tahoma" panose="020B0604030504040204" pitchFamily="34" charset="0"/>
                <a:ea typeface="Tahoma" panose="020B0604030504040204" pitchFamily="34" charset="0"/>
                <a:cs typeface="Tahoma" panose="020B0604030504040204" pitchFamily="34" charset="0"/>
              </a:rPr>
              <a: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369215" y="1095294"/>
            <a:ext cx="6211748" cy="446276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Getting started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unele aplicații prezintă, la fiecare utilizare, sugestiile de tip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Getting started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tutorialul inițial să poată fi sărit cu un singur pas / să poată fi accesat rapid</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să se poată reveni cu ușurință la tutorialul inițial / la meniul de ajutor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este util ca utilizatorul să știe ce se găsește în tutorial / recomandările să fie respinse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sunt respectate convențiile standard, nu este necesar să fie explicat absolut fiecare pas al interfeței de utilizare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Tesler</a:t>
            </a:r>
            <a:r>
              <a:rPr kumimoji="0" lang="en-GB"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’s law</a:t>
            </a:r>
            <a:r>
              <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for any system there is a certain amount of complexity that cannot be reduced</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A computer screen shot of a computer&#10;&#10;Description automatically generated">
            <a:extLst>
              <a:ext uri="{FF2B5EF4-FFF2-40B4-BE49-F238E27FC236}">
                <a16:creationId xmlns:a16="http://schemas.microsoft.com/office/drawing/2014/main" id="{07583087-A789-7847-C455-62BBD8B59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924" y="1042190"/>
            <a:ext cx="4149566" cy="222176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E0C63AA-4B2A-CD50-9F38-B519BBC55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4223" y="3263951"/>
            <a:ext cx="4131317" cy="2218796"/>
          </a:xfrm>
          <a:prstGeom prst="rect">
            <a:avLst/>
          </a:prstGeom>
        </p:spPr>
      </p:pic>
    </p:spTree>
    <p:extLst>
      <p:ext uri="{BB962C8B-B14F-4D97-AF65-F5344CB8AC3E}">
        <p14:creationId xmlns:p14="http://schemas.microsoft.com/office/powerpoint/2010/main" val="42145690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7997536" y="313459"/>
            <a:ext cx="3443002" cy="5754183"/>
          </a:xfrm>
        </p:spPr>
        <p:txBody>
          <a:bodyPr>
            <a:normAutofit/>
          </a:bodyPr>
          <a:lstStyle/>
          <a:p>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navigare (</a:t>
            </a:r>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navigation</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3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985F0B9-FEB9-6C1C-F8B0-5208233C0CB4}"/>
              </a:ext>
            </a:extLst>
          </p:cNvPr>
          <p:cNvSpPr txBox="1"/>
          <p:nvPr/>
        </p:nvSpPr>
        <p:spPr>
          <a:xfrm>
            <a:off x="508000" y="535709"/>
            <a:ext cx="6814274" cy="507831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Despre meniuri de tip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hambuger</a:t>
            </a:r>
          </a:p>
          <a:p>
            <a:pPr marL="914400" marR="0" lvl="1" indent="-4572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 standard în domeniu pentru telefoane mobile/tablete - legate de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responsiv</a:t>
            </a:r>
          </a:p>
          <a:p>
            <a:pPr marL="914400" marR="0" lvl="1" indent="-4572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dezbateri</a:t>
            </a: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(articolul indicat este din 2016, o serie de considerații și-au pierdut relevanța în timp?) (i) încetinesc descoperirea conținutului nou, (ii) cresc durata finalizării unei acțiuni, (iii) sarcinile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tasks</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par mai dificile, (iv) se pierde localizarea în cadrul conținutului</a:t>
            </a:r>
          </a:p>
          <a:p>
            <a:pPr marL="914400" marR="0" lvl="1" indent="-4572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soluții alternative: (i) navigare în partea inferioară (</a:t>
            </a:r>
            <a:r>
              <a:rPr kumimoji="0" lang="ro-RO"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bottom navigation</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(ii) navigare cu file/în partea superioară (</a:t>
            </a:r>
            <a:r>
              <a:rPr kumimoji="0" lang="ro-RO"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tabbed navigation</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(iii) soluții de tip </a:t>
            </a:r>
            <a:r>
              <a:rPr kumimoji="0" lang="ro-RO"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breadcrumbs</a:t>
            </a:r>
            <a:endParaRPr kumimoji="0" lang="ro-RO" sz="2000" b="0" i="1"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este strict necesar, poate fi utilizat acest element de navigare (eventual etichetat ca atare), dar NU pentru o aplicație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desktop</a:t>
            </a:r>
            <a:endPar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A screenshot of a cellphone&#10;&#10;Description automatically generated">
            <a:extLst>
              <a:ext uri="{FF2B5EF4-FFF2-40B4-BE49-F238E27FC236}">
                <a16:creationId xmlns:a16="http://schemas.microsoft.com/office/drawing/2014/main" id="{4B3CA6FF-C56D-E914-5F78-52055ABAB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906" y="2400298"/>
            <a:ext cx="2147894" cy="4416553"/>
          </a:xfrm>
          <a:prstGeom prst="rect">
            <a:avLst/>
          </a:prstGeom>
        </p:spPr>
      </p:pic>
    </p:spTree>
    <p:extLst>
      <p:ext uri="{BB962C8B-B14F-4D97-AF65-F5344CB8AC3E}">
        <p14:creationId xmlns:p14="http://schemas.microsoft.com/office/powerpoint/2010/main" val="1034162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35636" y="332509"/>
            <a:ext cx="3443002" cy="5754183"/>
          </a:xfrm>
        </p:spPr>
        <p:txBody>
          <a:bodyPr>
            <a:normAutofit/>
          </a:bodyPr>
          <a:lstStyle/>
          <a:p>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navigare (</a:t>
            </a:r>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navigation</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3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985F0B9-FEB9-6C1C-F8B0-5208233C0CB4}"/>
              </a:ext>
            </a:extLst>
          </p:cNvPr>
          <p:cNvSpPr txBox="1"/>
          <p:nvPr/>
        </p:nvSpPr>
        <p:spPr>
          <a:xfrm>
            <a:off x="508000" y="535709"/>
            <a:ext cx="6814274" cy="32316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Organizarea meniurilor / subsecțiuni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aspect cognitiv: câți itemi poate reține o persoană pe termen scurt? - G. Miller –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magical number seven, plus or minus two</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există </a:t>
            </a:r>
            <a:r>
              <a:rPr kumimoji="0" lang="ro-RO" sz="2000" b="0" i="0" u="none" strike="noStrike" kern="1200" cap="none" spc="0" normalizeH="0" baseline="0" noProof="0" dirty="0">
                <a:ln>
                  <a:noFill/>
                </a:ln>
                <a:solidFill>
                  <a:srgbClr val="F21213"/>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argumente pro și </a:t>
            </a: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contra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utilizării acestei reguli în dezvoltarea unei soluții de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design</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 posibilă abordare este structurarea folosind subsecțiuni (există soluții privind interfața de utilizare - meniuri navigare,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drop down menus</a:t>
            </a: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liste de categorii, etc.)</a:t>
            </a:r>
            <a:endPar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E06BE53-62DD-28E3-85DC-BC8925F3C7E3}"/>
              </a:ext>
            </a:extLst>
          </p:cNvPr>
          <p:cNvPicPr>
            <a:picLocks noChangeAspect="1"/>
          </p:cNvPicPr>
          <p:nvPr/>
        </p:nvPicPr>
        <p:blipFill>
          <a:blip r:embed="rId4"/>
          <a:stretch>
            <a:fillRect/>
          </a:stretch>
        </p:blipFill>
        <p:spPr>
          <a:xfrm>
            <a:off x="7686842" y="2423677"/>
            <a:ext cx="2023999" cy="1895287"/>
          </a:xfrm>
          <a:prstGeom prst="rect">
            <a:avLst/>
          </a:prstGeom>
        </p:spPr>
      </p:pic>
      <p:pic>
        <p:nvPicPr>
          <p:cNvPr id="6" name="Picture 5">
            <a:extLst>
              <a:ext uri="{FF2B5EF4-FFF2-40B4-BE49-F238E27FC236}">
                <a16:creationId xmlns:a16="http://schemas.microsoft.com/office/drawing/2014/main" id="{46185AD6-2F22-DFAB-C4E2-D820F102791C}"/>
              </a:ext>
            </a:extLst>
          </p:cNvPr>
          <p:cNvPicPr>
            <a:picLocks noChangeAspect="1"/>
          </p:cNvPicPr>
          <p:nvPr/>
        </p:nvPicPr>
        <p:blipFill>
          <a:blip r:embed="rId5"/>
          <a:stretch>
            <a:fillRect/>
          </a:stretch>
        </p:blipFill>
        <p:spPr>
          <a:xfrm>
            <a:off x="7686842" y="4376643"/>
            <a:ext cx="3955407" cy="1797913"/>
          </a:xfrm>
          <a:prstGeom prst="rect">
            <a:avLst/>
          </a:prstGeom>
        </p:spPr>
      </p:pic>
      <p:sp>
        <p:nvSpPr>
          <p:cNvPr id="7" name="TextBox 6">
            <a:extLst>
              <a:ext uri="{FF2B5EF4-FFF2-40B4-BE49-F238E27FC236}">
                <a16:creationId xmlns:a16="http://schemas.microsoft.com/office/drawing/2014/main" id="{82FFD6D2-32B1-17AB-A44C-039BFDD6762D}"/>
              </a:ext>
            </a:extLst>
          </p:cNvPr>
          <p:cNvSpPr txBox="1"/>
          <p:nvPr/>
        </p:nvSpPr>
        <p:spPr>
          <a:xfrm>
            <a:off x="8505060" y="6222949"/>
            <a:ext cx="31371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Sursa: W. Grant, </a:t>
            </a:r>
            <a:r>
              <a:rPr kumimoji="0" lang="ro-RO" sz="1200" b="0" i="1"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101 UX Principles</a:t>
            </a:r>
            <a:endParaRPr kumimoji="0" lang="en-GB" sz="1200" b="0" i="1"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9025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35636" y="332509"/>
            <a:ext cx="3443002" cy="5754183"/>
          </a:xfrm>
        </p:spPr>
        <p:txBody>
          <a:bodyPr>
            <a:normAutofit/>
          </a:bodyPr>
          <a:lstStyle/>
          <a:p>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navigare (</a:t>
            </a:r>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navigation</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3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985F0B9-FEB9-6C1C-F8B0-5208233C0CB4}"/>
              </a:ext>
            </a:extLst>
          </p:cNvPr>
          <p:cNvSpPr txBox="1"/>
          <p:nvPr/>
        </p:nvSpPr>
        <p:spPr>
          <a:xfrm>
            <a:off x="508000" y="535709"/>
            <a:ext cx="6814274" cy="169277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Repetarea itemilor în partea de subsol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footer</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abordări diferite pentru aplicații mobile / aplicații desktop</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soluții: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back to top, breadcrumb</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eventual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funcție de căutare în partea de subsol </a:t>
            </a:r>
            <a:endPar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F306B5A0-FE12-5582-8DC3-C3EDC7E0D127}"/>
              </a:ext>
            </a:extLst>
          </p:cNvPr>
          <p:cNvPicPr>
            <a:picLocks noChangeAspect="1"/>
          </p:cNvPicPr>
          <p:nvPr/>
        </p:nvPicPr>
        <p:blipFill>
          <a:blip r:embed="rId3"/>
          <a:stretch>
            <a:fillRect/>
          </a:stretch>
        </p:blipFill>
        <p:spPr>
          <a:xfrm>
            <a:off x="7902702" y="2377254"/>
            <a:ext cx="4043870" cy="2167583"/>
          </a:xfrm>
          <a:prstGeom prst="rect">
            <a:avLst/>
          </a:prstGeom>
        </p:spPr>
      </p:pic>
      <p:pic>
        <p:nvPicPr>
          <p:cNvPr id="9" name="Picture 8">
            <a:extLst>
              <a:ext uri="{FF2B5EF4-FFF2-40B4-BE49-F238E27FC236}">
                <a16:creationId xmlns:a16="http://schemas.microsoft.com/office/drawing/2014/main" id="{DAA40D2C-3543-749A-AF54-EF85007676D5}"/>
              </a:ext>
            </a:extLst>
          </p:cNvPr>
          <p:cNvPicPr>
            <a:picLocks noChangeAspect="1"/>
          </p:cNvPicPr>
          <p:nvPr/>
        </p:nvPicPr>
        <p:blipFill>
          <a:blip r:embed="rId4"/>
          <a:stretch>
            <a:fillRect/>
          </a:stretch>
        </p:blipFill>
        <p:spPr>
          <a:xfrm>
            <a:off x="7902702" y="4617627"/>
            <a:ext cx="4043870" cy="2103490"/>
          </a:xfrm>
          <a:prstGeom prst="rect">
            <a:avLst/>
          </a:prstGeom>
        </p:spPr>
      </p:pic>
    </p:spTree>
    <p:extLst>
      <p:ext uri="{BB962C8B-B14F-4D97-AF65-F5344CB8AC3E}">
        <p14:creationId xmlns:p14="http://schemas.microsoft.com/office/powerpoint/2010/main" val="32728305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35636" y="332509"/>
            <a:ext cx="3443002" cy="5754183"/>
          </a:xfrm>
        </p:spPr>
        <p:txBody>
          <a:bodyPr>
            <a:normAutofit/>
          </a:bodyPr>
          <a:lstStyle/>
          <a:p>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navigare (</a:t>
            </a:r>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navigation</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3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985F0B9-FEB9-6C1C-F8B0-5208233C0CB4}"/>
              </a:ext>
            </a:extLst>
          </p:cNvPr>
          <p:cNvSpPr txBox="1"/>
          <p:nvPr/>
        </p:nvSpPr>
        <p:spPr>
          <a:xfrm>
            <a:off x="508000" y="535709"/>
            <a:ext cx="6814274" cy="38472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Link-</a:t>
            </a:r>
            <a:r>
              <a:rPr kumimoji="0" lang="en-GB" sz="2400" b="0" i="1"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uri</a:t>
            </a:r>
            <a:endPar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”Make your links look like links</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don’t make non-links look like links”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tendi</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nță de a abandona o serie de principii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link</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-urile să fie vizibile doar când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mouse</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este deasupra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link-</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ului -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hover</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maximizarea accesibilității</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culori diferite pentru stări diferite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alte opinii despre caracteristici ale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link-</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urilor</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B913DC88-4AE9-47A9-7F34-0B3A3AF98D9F}"/>
              </a:ext>
            </a:extLst>
          </p:cNvPr>
          <p:cNvPicPr>
            <a:picLocks noChangeAspect="1"/>
          </p:cNvPicPr>
          <p:nvPr/>
        </p:nvPicPr>
        <p:blipFill>
          <a:blip r:embed="rId5"/>
          <a:stretch>
            <a:fillRect/>
          </a:stretch>
        </p:blipFill>
        <p:spPr>
          <a:xfrm>
            <a:off x="7777054" y="3324298"/>
            <a:ext cx="4175595" cy="2365230"/>
          </a:xfrm>
          <a:prstGeom prst="rect">
            <a:avLst/>
          </a:prstGeom>
        </p:spPr>
      </p:pic>
      <p:sp>
        <p:nvSpPr>
          <p:cNvPr id="7" name="TextBox 6">
            <a:extLst>
              <a:ext uri="{FF2B5EF4-FFF2-40B4-BE49-F238E27FC236}">
                <a16:creationId xmlns:a16="http://schemas.microsoft.com/office/drawing/2014/main" id="{AAF01AFA-0DC1-003C-2B2B-E4CEF1C84EEF}"/>
              </a:ext>
            </a:extLst>
          </p:cNvPr>
          <p:cNvSpPr txBox="1"/>
          <p:nvPr/>
        </p:nvSpPr>
        <p:spPr>
          <a:xfrm>
            <a:off x="7003473" y="6056847"/>
            <a:ext cx="6137562"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a:t>
            </a:r>
            <a:r>
              <a:rPr kumimoji="0" lang="en-GB"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https://www.ou.edu/class/webstudy/n4/old/N_Copying_a_Link.htm</a:t>
            </a:r>
            <a:r>
              <a:rPr kumimoji="0" lang="en-GB"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p>
        </p:txBody>
      </p:sp>
      <p:pic>
        <p:nvPicPr>
          <p:cNvPr id="11" name="Picture 10">
            <a:extLst>
              <a:ext uri="{FF2B5EF4-FFF2-40B4-BE49-F238E27FC236}">
                <a16:creationId xmlns:a16="http://schemas.microsoft.com/office/drawing/2014/main" id="{DDA1F1DB-9716-57F5-D23E-A5C27F542E28}"/>
              </a:ext>
            </a:extLst>
          </p:cNvPr>
          <p:cNvPicPr>
            <a:picLocks noChangeAspect="1"/>
          </p:cNvPicPr>
          <p:nvPr/>
        </p:nvPicPr>
        <p:blipFill>
          <a:blip r:embed="rId7"/>
          <a:stretch>
            <a:fillRect/>
          </a:stretch>
        </p:blipFill>
        <p:spPr>
          <a:xfrm>
            <a:off x="829684" y="3699860"/>
            <a:ext cx="6170905" cy="2575378"/>
          </a:xfrm>
          <a:prstGeom prst="rect">
            <a:avLst/>
          </a:prstGeom>
        </p:spPr>
      </p:pic>
      <p:sp>
        <p:nvSpPr>
          <p:cNvPr id="13" name="TextBox 12">
            <a:extLst>
              <a:ext uri="{FF2B5EF4-FFF2-40B4-BE49-F238E27FC236}">
                <a16:creationId xmlns:a16="http://schemas.microsoft.com/office/drawing/2014/main" id="{FC30511B-2A3D-8771-D472-92D0AADAC4AC}"/>
              </a:ext>
            </a:extLst>
          </p:cNvPr>
          <p:cNvSpPr txBox="1"/>
          <p:nvPr/>
        </p:nvSpPr>
        <p:spPr>
          <a:xfrm>
            <a:off x="1791855" y="6333846"/>
            <a:ext cx="6613236"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https://en.wikipedia.org/wiki/Hyperlink</a:t>
            </a:r>
            <a:r>
              <a:rPr kumimoji="0" lang="en-GB" sz="16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6838130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8481B713-CB10-2BB8-AAE9-4835194982B9}"/>
              </a:ext>
            </a:extLst>
          </p:cNvPr>
          <p:cNvSpPr>
            <a:spLocks noGrp="1"/>
          </p:cNvSpPr>
          <p:nvPr>
            <p:ph type="title"/>
          </p:nvPr>
        </p:nvSpPr>
        <p:spPr>
          <a:xfrm>
            <a:off x="494260" y="1683144"/>
            <a:ext cx="2774922" cy="3491712"/>
          </a:xfrm>
        </p:spPr>
        <p:txBody>
          <a:bodyPr>
            <a:normAutofit/>
          </a:bodyPr>
          <a:lstStyle/>
          <a:p>
            <a:r>
              <a:rPr lang="ro-RO" sz="3300">
                <a:latin typeface="Tahoma" panose="020B0604030504040204" pitchFamily="34" charset="0"/>
                <a:ea typeface="Tahoma" panose="020B0604030504040204" pitchFamily="34" charset="0"/>
                <a:cs typeface="Tahoma" panose="020B0604030504040204" pitchFamily="34" charset="0"/>
              </a:rPr>
              <a:t>Informații administrative curs</a:t>
            </a:r>
            <a:endParaRPr lang="en-GB" sz="3300">
              <a:latin typeface="Tahoma" panose="020B0604030504040204" pitchFamily="34" charset="0"/>
              <a:ea typeface="Tahoma" panose="020B0604030504040204" pitchFamily="34" charset="0"/>
              <a:cs typeface="Tahoma" panose="020B0604030504040204" pitchFamily="34" charset="0"/>
            </a:endParaRPr>
          </a:p>
        </p:txBody>
      </p:sp>
      <p:sp>
        <p:nvSpPr>
          <p:cNvPr id="35" name="Content Placeholder 2">
            <a:extLst>
              <a:ext uri="{FF2B5EF4-FFF2-40B4-BE49-F238E27FC236}">
                <a16:creationId xmlns:a16="http://schemas.microsoft.com/office/drawing/2014/main" id="{341264BD-3436-7155-6957-5E698C792B90}"/>
              </a:ext>
            </a:extLst>
          </p:cNvPr>
          <p:cNvSpPr>
            <a:spLocks noGrp="1"/>
          </p:cNvSpPr>
          <p:nvPr>
            <p:ph idx="1"/>
          </p:nvPr>
        </p:nvSpPr>
        <p:spPr>
          <a:xfrm>
            <a:off x="4361606" y="1683143"/>
            <a:ext cx="6627377" cy="3491713"/>
          </a:xfrm>
        </p:spPr>
        <p:txBody>
          <a:bodyPr>
            <a:normAutofit/>
          </a:bodyPr>
          <a:lstStyle/>
          <a:p>
            <a:r>
              <a:rPr lang="en-GB" sz="2800" dirty="0" err="1">
                <a:latin typeface="Tahoma" panose="020B0604030504040204" pitchFamily="34" charset="0"/>
                <a:ea typeface="Tahoma" panose="020B0604030504040204" pitchFamily="34" charset="0"/>
                <a:cs typeface="Tahoma" panose="020B0604030504040204" pitchFamily="34" charset="0"/>
              </a:rPr>
              <a:t>Grup</a:t>
            </a:r>
            <a:r>
              <a:rPr lang="en-GB" sz="2800" dirty="0">
                <a:latin typeface="Tahoma" panose="020B0604030504040204" pitchFamily="34" charset="0"/>
                <a:ea typeface="Tahoma" panose="020B0604030504040204" pitchFamily="34" charset="0"/>
                <a:cs typeface="Tahoma" panose="020B0604030504040204" pitchFamily="34" charset="0"/>
              </a:rPr>
              <a:t> Microsoft Teams </a:t>
            </a:r>
            <a:r>
              <a:rPr lang="en-GB" sz="2800" dirty="0" err="1">
                <a:latin typeface="Tahoma" panose="020B0604030504040204" pitchFamily="34" charset="0"/>
                <a:ea typeface="Tahoma" panose="020B0604030504040204" pitchFamily="34" charset="0"/>
                <a:cs typeface="Tahoma" panose="020B0604030504040204" pitchFamily="34" charset="0"/>
              </a:rPr>
              <a:t>pentru</a:t>
            </a:r>
            <a:r>
              <a:rPr lang="en-GB" sz="2800" dirty="0">
                <a:latin typeface="Tahoma" panose="020B0604030504040204" pitchFamily="34" charset="0"/>
                <a:ea typeface="Tahoma" panose="020B0604030504040204" pitchFamily="34" charset="0"/>
                <a:cs typeface="Tahoma" panose="020B0604030504040204" pitchFamily="34" charset="0"/>
              </a:rPr>
              <a:t> </a:t>
            </a:r>
            <a:r>
              <a:rPr lang="en-GB" sz="2800" dirty="0" err="1">
                <a:latin typeface="Tahoma" panose="020B0604030504040204" pitchFamily="34" charset="0"/>
                <a:ea typeface="Tahoma" panose="020B0604030504040204" pitchFamily="34" charset="0"/>
                <a:cs typeface="Tahoma" panose="020B0604030504040204" pitchFamily="34" charset="0"/>
              </a:rPr>
              <a:t>comunicar</a:t>
            </a:r>
            <a:r>
              <a:rPr lang="ro-RO" sz="2800" dirty="0">
                <a:latin typeface="Tahoma" panose="020B0604030504040204" pitchFamily="34" charset="0"/>
                <a:ea typeface="Tahoma" panose="020B0604030504040204" pitchFamily="34" charset="0"/>
                <a:cs typeface="Tahoma" panose="020B0604030504040204" pitchFamily="34" charset="0"/>
              </a:rPr>
              <a:t>e. </a:t>
            </a:r>
            <a:endParaRPr lang="en-GB" sz="2800" dirty="0">
              <a:latin typeface="Tahoma" panose="020B0604030504040204" pitchFamily="34" charset="0"/>
              <a:ea typeface="Tahoma" panose="020B0604030504040204" pitchFamily="34" charset="0"/>
              <a:cs typeface="Tahoma" panose="020B0604030504040204" pitchFamily="34" charset="0"/>
            </a:endParaRPr>
          </a:p>
          <a:p>
            <a:r>
              <a:rPr lang="ro-RO" sz="2800" dirty="0">
                <a:latin typeface="Tahoma" panose="020B0604030504040204" pitchFamily="34" charset="0"/>
                <a:ea typeface="Tahoma" panose="020B0604030504040204" pitchFamily="34" charset="0"/>
                <a:cs typeface="Tahoma" panose="020B0604030504040204" pitchFamily="34" charset="0"/>
              </a:rPr>
              <a:t>Fișierele cu slide-uri, cerințe proiect, etc. vor fi încărcate pe grup.</a:t>
            </a:r>
            <a:endParaRPr lang="en-GB" sz="2800" dirty="0">
              <a:latin typeface="Tahoma" panose="020B0604030504040204" pitchFamily="34" charset="0"/>
              <a:ea typeface="Tahoma" panose="020B0604030504040204" pitchFamily="34" charset="0"/>
              <a:cs typeface="Tahoma" panose="020B0604030504040204" pitchFamily="34" charset="0"/>
            </a:endParaRPr>
          </a:p>
        </p:txBody>
      </p:sp>
      <p:sp>
        <p:nvSpPr>
          <p:cNvPr id="55" name="Freeform: Shape 5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7492074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Impact emo</a:t>
            </a:r>
            <a:r>
              <a:rPr lang="ro-RO" dirty="0">
                <a:latin typeface="Tahoma" panose="020B0604030504040204" pitchFamily="34" charset="0"/>
                <a:ea typeface="Tahoma" panose="020B0604030504040204" pitchFamily="34" charset="0"/>
                <a:cs typeface="Tahoma" panose="020B0604030504040204" pitchFamily="34" charset="0"/>
              </a:rPr>
              <a:t>ți</a:t>
            </a:r>
            <a:r>
              <a:rPr lang="en-GB" dirty="0" err="1">
                <a:latin typeface="Tahoma" panose="020B0604030504040204" pitchFamily="34" charset="0"/>
                <a:ea typeface="Tahoma" panose="020B0604030504040204" pitchFamily="34" charset="0"/>
                <a:cs typeface="Tahoma" panose="020B0604030504040204" pitchFamily="34" charset="0"/>
              </a:rPr>
              <a:t>onal</a:t>
            </a:r>
            <a:br>
              <a:rPr lang="en-GB" dirty="0">
                <a:latin typeface="Tahoma" panose="020B0604030504040204" pitchFamily="34" charset="0"/>
                <a:ea typeface="Tahoma" panose="020B0604030504040204" pitchFamily="34" charset="0"/>
                <a:cs typeface="Tahoma" panose="020B0604030504040204" pitchFamily="34" charset="0"/>
              </a:rPr>
            </a:br>
            <a:r>
              <a:rPr lang="en-GB" sz="1800" dirty="0">
                <a:latin typeface="Tahoma" panose="020B0604030504040204" pitchFamily="34" charset="0"/>
                <a:ea typeface="Tahoma" panose="020B0604030504040204" pitchFamily="34" charset="0"/>
                <a:cs typeface="Tahoma" panose="020B0604030504040204" pitchFamily="34" charset="0"/>
              </a:rPr>
              <a:t>(“a</a:t>
            </a:r>
            <a:r>
              <a:rPr lang="en-GB" sz="1800" b="0" i="0" u="none" strike="noStrike" baseline="0" dirty="0">
                <a:latin typeface="Tahoma" panose="020B0604030504040204" pitchFamily="34" charset="0"/>
                <a:ea typeface="Tahoma" panose="020B0604030504040204" pitchFamily="34" charset="0"/>
                <a:cs typeface="Tahoma" panose="020B0604030504040204" pitchFamily="34" charset="0"/>
              </a:rPr>
              <a:t>ttractive things make people feel good” – Norman, 2004)</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7" name="Content Placeholder 6">
            <a:extLst>
              <a:ext uri="{FF2B5EF4-FFF2-40B4-BE49-F238E27FC236}">
                <a16:creationId xmlns:a16="http://schemas.microsoft.com/office/drawing/2014/main" id="{E9D0A981-6360-FE7B-D2DF-73CD7F372BC6}"/>
              </a:ext>
            </a:extLst>
          </p:cNvPr>
          <p:cNvPicPr>
            <a:picLocks noGrp="1" noChangeAspect="1"/>
          </p:cNvPicPr>
          <p:nvPr>
            <p:ph idx="1"/>
          </p:nvPr>
        </p:nvPicPr>
        <p:blipFill>
          <a:blip r:embed="rId2"/>
          <a:stretch>
            <a:fillRect/>
          </a:stretch>
        </p:blipFill>
        <p:spPr>
          <a:xfrm>
            <a:off x="7659562" y="2912009"/>
            <a:ext cx="3721800" cy="2478936"/>
          </a:xfrm>
        </p:spPr>
      </p:pic>
      <p:pic>
        <p:nvPicPr>
          <p:cNvPr id="5" name="Picture 4">
            <a:extLst>
              <a:ext uri="{FF2B5EF4-FFF2-40B4-BE49-F238E27FC236}">
                <a16:creationId xmlns:a16="http://schemas.microsoft.com/office/drawing/2014/main" id="{C1565F93-4F37-375A-50A4-A9D9D083F167}"/>
              </a:ext>
            </a:extLst>
          </p:cNvPr>
          <p:cNvPicPr>
            <a:picLocks noChangeAspect="1"/>
          </p:cNvPicPr>
          <p:nvPr/>
        </p:nvPicPr>
        <p:blipFill>
          <a:blip r:embed="rId3"/>
          <a:stretch>
            <a:fillRect/>
          </a:stretch>
        </p:blipFill>
        <p:spPr>
          <a:xfrm>
            <a:off x="3720326" y="873253"/>
            <a:ext cx="3750518" cy="2292327"/>
          </a:xfrm>
          <a:prstGeom prst="rect">
            <a:avLst/>
          </a:prstGeom>
        </p:spPr>
      </p:pic>
      <p:sp>
        <p:nvSpPr>
          <p:cNvPr id="8" name="TextBox 7">
            <a:extLst>
              <a:ext uri="{FF2B5EF4-FFF2-40B4-BE49-F238E27FC236}">
                <a16:creationId xmlns:a16="http://schemas.microsoft.com/office/drawing/2014/main" id="{CC5B78AD-57E2-BD56-E3BE-AA85B051B245}"/>
              </a:ext>
            </a:extLst>
          </p:cNvPr>
          <p:cNvSpPr txBox="1"/>
          <p:nvPr/>
        </p:nvSpPr>
        <p:spPr>
          <a:xfrm>
            <a:off x="3500987" y="5401854"/>
            <a:ext cx="8317149" cy="646331"/>
          </a:xfrm>
          <a:prstGeom prst="rect">
            <a:avLst/>
          </a:prstGeom>
          <a:noFill/>
        </p:spPr>
        <p:txBody>
          <a:bodyPr wrap="square" rtlCol="0">
            <a:spAutoFit/>
          </a:bodyPr>
          <a:lstStyle/>
          <a:p>
            <a:r>
              <a:rPr lang="ro-RO">
                <a:latin typeface="Tahoma" panose="020B0604030504040204" pitchFamily="34" charset="0"/>
                <a:ea typeface="Tahoma" panose="020B0604030504040204" pitchFamily="34" charset="0"/>
                <a:cs typeface="Tahoma" panose="020B0604030504040204" pitchFamily="34" charset="0"/>
              </a:rPr>
              <a:t>Sursa: cf. Buxton, </a:t>
            </a:r>
            <a:r>
              <a:rPr lang="ro-RO" i="1">
                <a:latin typeface="Tahoma" panose="020B0604030504040204" pitchFamily="34" charset="0"/>
                <a:ea typeface="Tahoma" panose="020B0604030504040204" pitchFamily="34" charset="0"/>
                <a:cs typeface="Tahoma" panose="020B0604030504040204" pitchFamily="34" charset="0"/>
              </a:rPr>
              <a:t>Sketching user experiences: getting the design right and the right design </a:t>
            </a:r>
            <a:r>
              <a:rPr lang="ro-RO">
                <a:latin typeface="Tahoma" panose="020B0604030504040204" pitchFamily="34" charset="0"/>
                <a:ea typeface="Tahoma" panose="020B0604030504040204" pitchFamily="34" charset="0"/>
                <a:cs typeface="Tahoma" panose="020B0604030504040204" pitchFamily="34" charset="0"/>
              </a:rPr>
              <a:t> 2007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5971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anim calcmode="lin" valueType="num">
                                      <p:cBhvr>
                                        <p:cTn id="14" dur="2000" fill="hold"/>
                                        <p:tgtEl>
                                          <p:spTgt spid="7"/>
                                        </p:tgtEl>
                                        <p:attrNameLst>
                                          <p:attrName>ppt_w</p:attrName>
                                        </p:attrNameLst>
                                      </p:cBhvr>
                                      <p:tavLst>
                                        <p:tav tm="0" fmla="#ppt_w*sin(2.5*pi*$)">
                                          <p:val>
                                            <p:fltVal val="0"/>
                                          </p:val>
                                        </p:tav>
                                        <p:tav tm="100000">
                                          <p:val>
                                            <p:fltVal val="1"/>
                                          </p:val>
                                        </p:tav>
                                      </p:tavLst>
                                    </p:anim>
                                    <p:anim calcmode="lin" valueType="num">
                                      <p:cBhvr>
                                        <p:cTn id="15"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C0934DB-9F1A-48E6-9566-081FE345E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9">
            <a:extLst>
              <a:ext uri="{FF2B5EF4-FFF2-40B4-BE49-F238E27FC236}">
                <a16:creationId xmlns:a16="http://schemas.microsoft.com/office/drawing/2014/main" id="{2E886C7D-C382-493B-ADAD-58CB79E7C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4" y="0"/>
            <a:ext cx="4654296" cy="6858000"/>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A0E0E970-7B3E-6851-BB39-0647A833E69B}"/>
              </a:ext>
            </a:extLst>
          </p:cNvPr>
          <p:cNvSpPr>
            <a:spLocks noGrp="1"/>
          </p:cNvSpPr>
          <p:nvPr>
            <p:ph type="title"/>
          </p:nvPr>
        </p:nvSpPr>
        <p:spPr>
          <a:xfrm>
            <a:off x="8035636" y="332509"/>
            <a:ext cx="3443002" cy="5754183"/>
          </a:xfrm>
        </p:spPr>
        <p:txBody>
          <a:bodyPr>
            <a:normAutofit/>
          </a:bodyPr>
          <a:lstStyle/>
          <a:p>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Elemente de navigare (</a:t>
            </a:r>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navigation</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GB" sz="4300"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9985F0B9-FEB9-6C1C-F8B0-5208233C0CB4}"/>
              </a:ext>
            </a:extLst>
          </p:cNvPr>
          <p:cNvSpPr txBox="1"/>
          <p:nvPr/>
        </p:nvSpPr>
        <p:spPr>
          <a:xfrm>
            <a:off x="508000" y="535709"/>
            <a:ext cx="6814274" cy="569386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Setări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grupate pe categorii într-un mod accesibil / conceptual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valorile implicite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default</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să fie bine structurate, setările avansate să fie la un alt nivel de accesibilitate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identificarea caracteristicilor avansate – pe baza studiilor de caz și a discuțiilor cu utilizatori reali (tehnici de tip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3"/>
              </a:rPr>
              <a:t>card sorting</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tree testing</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abordarea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framework-</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jobs to be done</a:t>
            </a:r>
            <a:endParaRPr kumimoji="0" lang="en-GB"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E7BEDEEF-D87B-A7C8-B1B6-F732D7DEB7E1}"/>
              </a:ext>
            </a:extLst>
          </p:cNvPr>
          <p:cNvPicPr>
            <a:picLocks noChangeAspect="1"/>
          </p:cNvPicPr>
          <p:nvPr/>
        </p:nvPicPr>
        <p:blipFill>
          <a:blip r:embed="rId6"/>
          <a:stretch>
            <a:fillRect/>
          </a:stretch>
        </p:blipFill>
        <p:spPr>
          <a:xfrm>
            <a:off x="678720" y="3502474"/>
            <a:ext cx="6180264" cy="2196202"/>
          </a:xfrm>
          <a:prstGeom prst="rect">
            <a:avLst/>
          </a:prstGeom>
        </p:spPr>
      </p:pic>
      <p:pic>
        <p:nvPicPr>
          <p:cNvPr id="7" name="Picture 6">
            <a:extLst>
              <a:ext uri="{FF2B5EF4-FFF2-40B4-BE49-F238E27FC236}">
                <a16:creationId xmlns:a16="http://schemas.microsoft.com/office/drawing/2014/main" id="{0C7FA067-7C88-A199-7512-55F9ADC8D76D}"/>
              </a:ext>
            </a:extLst>
          </p:cNvPr>
          <p:cNvPicPr>
            <a:picLocks noChangeAspect="1"/>
          </p:cNvPicPr>
          <p:nvPr/>
        </p:nvPicPr>
        <p:blipFill>
          <a:blip r:embed="rId7"/>
          <a:stretch>
            <a:fillRect/>
          </a:stretch>
        </p:blipFill>
        <p:spPr>
          <a:xfrm>
            <a:off x="7546462" y="5108830"/>
            <a:ext cx="2360574" cy="1749170"/>
          </a:xfrm>
          <a:prstGeom prst="rect">
            <a:avLst/>
          </a:prstGeom>
        </p:spPr>
      </p:pic>
      <p:pic>
        <p:nvPicPr>
          <p:cNvPr id="11" name="Picture 10">
            <a:extLst>
              <a:ext uri="{FF2B5EF4-FFF2-40B4-BE49-F238E27FC236}">
                <a16:creationId xmlns:a16="http://schemas.microsoft.com/office/drawing/2014/main" id="{F1272FFB-48D0-F9B4-0041-6C629789FE93}"/>
              </a:ext>
            </a:extLst>
          </p:cNvPr>
          <p:cNvPicPr>
            <a:picLocks noChangeAspect="1"/>
          </p:cNvPicPr>
          <p:nvPr/>
        </p:nvPicPr>
        <p:blipFill>
          <a:blip r:embed="rId8"/>
          <a:stretch>
            <a:fillRect/>
          </a:stretch>
        </p:blipFill>
        <p:spPr>
          <a:xfrm>
            <a:off x="9922723" y="2599459"/>
            <a:ext cx="2269277" cy="4258541"/>
          </a:xfrm>
          <a:prstGeom prst="rect">
            <a:avLst/>
          </a:prstGeom>
        </p:spPr>
      </p:pic>
    </p:spTree>
    <p:extLst>
      <p:ext uri="{BB962C8B-B14F-4D97-AF65-F5344CB8AC3E}">
        <p14:creationId xmlns:p14="http://schemas.microsoft.com/office/powerpoint/2010/main" val="37993071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368753618"/>
      </p:ext>
    </p:extLst>
  </p:cSld>
  <p:clrMapOvr>
    <a:overrideClrMapping bg1="dk1" tx1="lt1" bg2="dk2" tx2="lt2" accent1="accent1" accent2="accent2" accent3="accent3" accent4="accent4" accent5="accent5" accent6="accent6" hlink="hlink" folHlink="folHlink"/>
  </p:clrMapOvr>
</p:sld>
</file>

<file path=ppt/slides/slide20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3E70-B4C2-ADDD-85A1-6912EFF53129}"/>
              </a:ext>
            </a:extLst>
          </p:cNvPr>
          <p:cNvSpPr>
            <a:spLocks noGrp="1"/>
          </p:cNvSpPr>
          <p:nvPr>
            <p:ph type="title"/>
          </p:nvPr>
        </p:nvSpPr>
        <p:spPr>
          <a:xfrm>
            <a:off x="1484311" y="685800"/>
            <a:ext cx="10018713" cy="118533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Performanța utilizatorului</a:t>
            </a:r>
            <a:endParaRPr lang="en-GB">
              <a:latin typeface="Tahoma" panose="020B0604030504040204" pitchFamily="34" charset="0"/>
              <a:ea typeface="Tahoma" panose="020B0604030504040204" pitchFamily="34" charset="0"/>
              <a:cs typeface="Tahoma" panose="020B0604030504040204" pitchFamily="34" charset="0"/>
            </a:endParaRPr>
          </a:p>
        </p:txBody>
      </p:sp>
      <p:pic>
        <p:nvPicPr>
          <p:cNvPr id="24" name="Picture 23" descr="Clock with solid fill">
            <a:extLst>
              <a:ext uri="{FF2B5EF4-FFF2-40B4-BE49-F238E27FC236}">
                <a16:creationId xmlns:a16="http://schemas.microsoft.com/office/drawing/2014/main" id="{86D7DF52-1148-5F1C-7D02-50E1A3164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366" r="11366"/>
          <a:stretch/>
        </p:blipFill>
        <p:spPr>
          <a:xfrm>
            <a:off x="1064307" y="2133213"/>
            <a:ext cx="2720881" cy="352135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AA5C70D4-0E6C-C32E-B559-3860363523B1}"/>
              </a:ext>
            </a:extLst>
          </p:cNvPr>
          <p:cNvSpPr>
            <a:spLocks noGrp="1"/>
          </p:cNvSpPr>
          <p:nvPr>
            <p:ph idx="1"/>
          </p:nvPr>
        </p:nvSpPr>
        <p:spPr>
          <a:xfrm>
            <a:off x="4233333" y="1998133"/>
            <a:ext cx="7272868" cy="3793067"/>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Evaluare pe baza unor valori de referință, eventual simultan cu alte elemente.</a:t>
            </a:r>
          </a:p>
          <a:p>
            <a:r>
              <a:rPr lang="ro-RO" dirty="0">
                <a:latin typeface="Tahoma" panose="020B0604030504040204" pitchFamily="34" charset="0"/>
                <a:ea typeface="Tahoma" panose="020B0604030504040204" pitchFamily="34" charset="0"/>
                <a:cs typeface="Tahoma" panose="020B0604030504040204" pitchFamily="34" charset="0"/>
              </a:rPr>
              <a:t>Măsurarea timpului de execuție a unor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 ale sistemului.</a:t>
            </a:r>
          </a:p>
          <a:p>
            <a:r>
              <a:rPr lang="ro-RO" dirty="0">
                <a:latin typeface="Tahoma" panose="020B0604030504040204" pitchFamily="34" charset="0"/>
                <a:ea typeface="Tahoma" panose="020B0604030504040204" pitchFamily="34" charset="0"/>
                <a:cs typeface="Tahoma" panose="020B0604030504040204" pitchFamily="34" charset="0"/>
              </a:rPr>
              <a:t> Numărarea erorilor utilizatorului (erori reale!)</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347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0" y="-84231"/>
            <a:ext cx="5778684" cy="2437198"/>
          </a:xfrm>
        </p:spPr>
        <p:txBody>
          <a:bodyPr vert="horz" lIns="91440" tIns="45720" rIns="91440" bIns="45720" rtlCol="0" anchor="b">
            <a:normAutofit/>
          </a:bodyPr>
          <a:lstStyle/>
          <a:p>
            <a:pPr lvl="0" algn="r"/>
            <a:r>
              <a:rPr lang="en-US" sz="7400" dirty="0">
                <a:latin typeface="Tahoma" panose="020B0604030504040204" pitchFamily="34" charset="0"/>
                <a:ea typeface="Tahoma" panose="020B0604030504040204" pitchFamily="34" charset="0"/>
                <a:cs typeface="Tahoma" panose="020B0604030504040204" pitchFamily="34" charset="0"/>
              </a:rPr>
              <a:t>6. PRINCIPII DE DESIGN</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pic>
        <p:nvPicPr>
          <p:cNvPr id="5" name="Picture 4" descr="A person walking a path with text above&#10;&#10;Description automatically generated">
            <a:extLst>
              <a:ext uri="{FF2B5EF4-FFF2-40B4-BE49-F238E27FC236}">
                <a16:creationId xmlns:a16="http://schemas.microsoft.com/office/drawing/2014/main" id="{BDFEDC2D-208C-60C0-93A8-6EF5723285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30" y="2201695"/>
            <a:ext cx="4618548" cy="3544467"/>
          </a:xfrm>
          <a:prstGeom prst="rect">
            <a:avLst/>
          </a:prstGeom>
        </p:spPr>
      </p:pic>
    </p:spTree>
    <p:extLst>
      <p:ext uri="{BB962C8B-B14F-4D97-AF65-F5344CB8AC3E}">
        <p14:creationId xmlns:p14="http://schemas.microsoft.com/office/powerpoint/2010/main" val="2037333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Referin</a:t>
            </a:r>
            <a:r>
              <a:rPr lang="ro-RO" cap="none" dirty="0">
                <a:latin typeface="Tahoma" panose="020B0604030504040204" pitchFamily="34" charset="0"/>
                <a:ea typeface="Tahoma" panose="020B0604030504040204" pitchFamily="34" charset="0"/>
                <a:cs typeface="Tahoma" panose="020B0604030504040204" pitchFamily="34" charset="0"/>
              </a:rPr>
              <a:t>ță: </a:t>
            </a:r>
            <a:r>
              <a:rPr lang="en-GB" cap="none" dirty="0">
                <a:latin typeface="Tahoma" panose="020B0604030504040204" pitchFamily="34" charset="0"/>
                <a:ea typeface="Tahoma" panose="020B0604030504040204" pitchFamily="34" charset="0"/>
                <a:cs typeface="Tahoma" panose="020B0604030504040204" pitchFamily="34" charset="0"/>
              </a:rPr>
              <a:t>W. Grant - </a:t>
            </a:r>
            <a:r>
              <a:rPr lang="en-GB" i="1" cap="none" dirty="0">
                <a:latin typeface="Tahoma" panose="020B0604030504040204" pitchFamily="34" charset="0"/>
                <a:ea typeface="Tahoma" panose="020B0604030504040204" pitchFamily="34" charset="0"/>
                <a:cs typeface="Tahoma" panose="020B0604030504040204" pitchFamily="34" charset="0"/>
              </a:rPr>
              <a:t>101 UX Principles Second Edition: Actionable Solutions for Product Design Success</a:t>
            </a:r>
            <a:endParaRPr lang="ro-RO" i="1"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Principiile enumerate: punct de plecare. Pot fi găsite argumente pro și contra. O decizie poate fi luată în funcție de experiență / situații concrete / evoluția standardelor.</a:t>
            </a:r>
          </a:p>
          <a:p>
            <a:r>
              <a:rPr lang="ro-RO" cap="none" dirty="0">
                <a:latin typeface="Tahoma" panose="020B0604030504040204" pitchFamily="34" charset="0"/>
                <a:ea typeface="Tahoma" panose="020B0604030504040204" pitchFamily="34" charset="0"/>
                <a:cs typeface="Tahoma" panose="020B0604030504040204" pitchFamily="34" charset="0"/>
              </a:rPr>
              <a:t>Ce categorii pot fi luate în considerare? Ce pot viza aceste principii?</a:t>
            </a:r>
          </a:p>
        </p:txBody>
      </p:sp>
    </p:spTree>
    <p:extLst>
      <p:ext uri="{BB962C8B-B14F-4D97-AF65-F5344CB8AC3E}">
        <p14:creationId xmlns:p14="http://schemas.microsoft.com/office/powerpoint/2010/main" val="618651213"/>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979054"/>
            <a:ext cx="10671797" cy="462741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 tipografice (</a:t>
            </a:r>
            <a:r>
              <a:rPr lang="ro-RO" i="1" cap="none" dirty="0">
                <a:latin typeface="Tahoma" panose="020B0604030504040204" pitchFamily="34" charset="0"/>
                <a:ea typeface="Tahoma" panose="020B0604030504040204" pitchFamily="34" charset="0"/>
                <a:cs typeface="Tahoma" panose="020B0604030504040204" pitchFamily="34" charset="0"/>
              </a:rPr>
              <a:t>typography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control (</a:t>
            </a:r>
            <a:r>
              <a:rPr lang="ro-RO" i="1" cap="none" dirty="0">
                <a:latin typeface="Tahoma" panose="020B0604030504040204" pitchFamily="34" charset="0"/>
                <a:ea typeface="Tahoma" panose="020B0604030504040204" pitchFamily="34" charset="0"/>
                <a:cs typeface="Tahoma" panose="020B0604030504040204" pitchFamily="34" charset="0"/>
              </a:rPr>
              <a:t>controls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conținut (</a:t>
            </a:r>
            <a:r>
              <a:rPr lang="ro-RO" i="1" cap="none" dirty="0">
                <a:latin typeface="Tahoma" panose="020B0604030504040204" pitchFamily="34" charset="0"/>
                <a:ea typeface="Tahoma" panose="020B0604030504040204" pitchFamily="34" charset="0"/>
                <a:cs typeface="Tahoma" panose="020B0604030504040204" pitchFamily="34" charset="0"/>
              </a:rPr>
              <a:t>contents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navigare (</a:t>
            </a:r>
            <a:r>
              <a:rPr lang="ro-RO" i="1" cap="none" dirty="0">
                <a:latin typeface="Tahoma" panose="020B0604030504040204" pitchFamily="34" charset="0"/>
                <a:ea typeface="Tahoma" panose="020B0604030504040204" pitchFamily="34" charset="0"/>
                <a:cs typeface="Tahoma" panose="020B0604030504040204" pitchFamily="34" charset="0"/>
              </a:rPr>
              <a:t>navigation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Pictograme (</a:t>
            </a:r>
            <a:r>
              <a:rPr lang="ro-RO" i="1" cap="none" dirty="0">
                <a:latin typeface="Tahoma" panose="020B0604030504040204" pitchFamily="34" charset="0"/>
                <a:ea typeface="Tahoma" panose="020B0604030504040204" pitchFamily="34" charset="0"/>
                <a:cs typeface="Tahoma" panose="020B0604030504040204" pitchFamily="34" charset="0"/>
              </a:rPr>
              <a:t>iconography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a:t>
            </a:r>
            <a:r>
              <a:rPr lang="ro-RO" i="1" cap="none" dirty="0">
                <a:latin typeface="Tahoma" panose="020B0604030504040204" pitchFamily="34" charset="0"/>
                <a:ea typeface="Tahoma" panose="020B0604030504040204" pitchFamily="34" charset="0"/>
                <a:cs typeface="Tahoma" panose="020B0604030504040204" pitchFamily="34" charset="0"/>
              </a:rPr>
              <a:t>input</a:t>
            </a:r>
          </a:p>
          <a:p>
            <a:r>
              <a:rPr lang="ro-RO" cap="none" dirty="0">
                <a:latin typeface="Tahoma" panose="020B0604030504040204" pitchFamily="34" charset="0"/>
                <a:ea typeface="Tahoma" panose="020B0604030504040204" pitchFamily="34" charset="0"/>
                <a:cs typeface="Tahoma" panose="020B0604030504040204" pitchFamily="34" charset="0"/>
              </a:rPr>
              <a:t>Formulare</a:t>
            </a:r>
          </a:p>
          <a:p>
            <a:r>
              <a:rPr lang="ro-RO" cap="none" dirty="0">
                <a:latin typeface="Tahoma" panose="020B0604030504040204" pitchFamily="34" charset="0"/>
                <a:ea typeface="Tahoma" panose="020B0604030504040204" pitchFamily="34" charset="0"/>
                <a:cs typeface="Tahoma" panose="020B0604030504040204" pitchFamily="34" charset="0"/>
              </a:rPr>
              <a:t>Progres, notificări</a:t>
            </a:r>
          </a:p>
          <a:p>
            <a:r>
              <a:rPr lang="ro-RO"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38315468"/>
      </p:ext>
    </p:extLst>
  </p:cSld>
  <p:clrMapOvr>
    <a:masterClrMapping/>
  </p:clrMapOvr>
  <p:transition spd="med">
    <p:pull/>
  </p:transition>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139" name="Picture 138">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1" name="Rectangle 140">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3"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5" name="Rectangle 144">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685799" y="690479"/>
            <a:ext cx="4957275" cy="1146825"/>
          </a:xfrm>
        </p:spPr>
        <p:txBody>
          <a:bodyPr vert="horz" lIns="91440" tIns="45720" rIns="91440" bIns="45720" rtlCol="0" anchor="ctr">
            <a:noAutofit/>
          </a:bodyPr>
          <a:lstStyle/>
          <a:p>
            <a:pPr algn="l"/>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Pictograme (</a:t>
            </a:r>
            <a:r>
              <a:rPr lang="ro-RO" sz="4300" i="1" cap="none" dirty="0">
                <a:solidFill>
                  <a:schemeClr val="bg1"/>
                </a:solidFill>
                <a:latin typeface="Tahoma" panose="020B0604030504040204" pitchFamily="34" charset="0"/>
                <a:ea typeface="Tahoma" panose="020B0604030504040204" pitchFamily="34" charset="0"/>
                <a:cs typeface="Tahoma" panose="020B0604030504040204" pitchFamily="34" charset="0"/>
              </a:rPr>
              <a:t>iconography</a:t>
            </a:r>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43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6160654" y="477204"/>
            <a:ext cx="5345547" cy="5526432"/>
          </a:xfrm>
          <a:prstGeom prst="rect">
            <a:avLst/>
          </a:prstGeom>
        </p:spPr>
        <p:txBody>
          <a:bodyPr vert="horz" lIns="91440" tIns="45720" rIns="91440" bIns="45720" rtlCol="0" anchor="ctr">
            <a:normAutofit/>
          </a:bodyPr>
          <a:lstStyle/>
          <a:p>
            <a:pPr marL="571500" marR="0" lvl="0" indent="-457200" algn="l" defTabSz="914400" rtl="0" eaLnBrk="1" fontAlgn="auto" latinLnBrk="0" hangingPunct="1">
              <a:lnSpc>
                <a:spcPct val="110000"/>
              </a:lnSpc>
              <a:spcBef>
                <a:spcPts val="0"/>
              </a:spcBef>
              <a:spcAft>
                <a:spcPts val="300"/>
              </a:spcAft>
              <a:buClr>
                <a:srgbClr val="B80E0F"/>
              </a:buClr>
              <a:buSzPct val="160000"/>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Consistență</a:t>
            </a:r>
            <a:endPar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Ce este de fapt o pictogramă?</a:t>
            </a:r>
            <a:endParaRPr kumimoji="0" lang="en-US"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Stilul pictogramelor să fie consistent în cadrul produsului - bine definit de la începutul realizării produsului</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Exemplu de inconsistență (cf. W. Grant)</a:t>
            </a: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3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este necesar, investit timp pentru a crea un stil coerent (mai bună uzabilitate)</a:t>
            </a: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960BC793-9B01-35C0-CBFB-79B4B5B0C692}"/>
              </a:ext>
            </a:extLst>
          </p:cNvPr>
          <p:cNvPicPr>
            <a:picLocks noChangeAspect="1"/>
          </p:cNvPicPr>
          <p:nvPr/>
        </p:nvPicPr>
        <p:blipFill>
          <a:blip r:embed="rId4"/>
          <a:stretch>
            <a:fillRect/>
          </a:stretch>
        </p:blipFill>
        <p:spPr>
          <a:xfrm>
            <a:off x="977684" y="2042620"/>
            <a:ext cx="1019317" cy="4124901"/>
          </a:xfrm>
          <a:prstGeom prst="rect">
            <a:avLst/>
          </a:prstGeom>
        </p:spPr>
      </p:pic>
      <p:pic>
        <p:nvPicPr>
          <p:cNvPr id="6" name="Picture 5">
            <a:extLst>
              <a:ext uri="{FF2B5EF4-FFF2-40B4-BE49-F238E27FC236}">
                <a16:creationId xmlns:a16="http://schemas.microsoft.com/office/drawing/2014/main" id="{253BC8DF-C596-4542-B8DE-DD57934DB582}"/>
              </a:ext>
            </a:extLst>
          </p:cNvPr>
          <p:cNvPicPr>
            <a:picLocks noChangeAspect="1"/>
          </p:cNvPicPr>
          <p:nvPr/>
        </p:nvPicPr>
        <p:blipFill>
          <a:blip r:embed="rId5"/>
          <a:stretch>
            <a:fillRect/>
          </a:stretch>
        </p:blipFill>
        <p:spPr>
          <a:xfrm>
            <a:off x="8082473" y="2905521"/>
            <a:ext cx="2001209" cy="1831794"/>
          </a:xfrm>
          <a:prstGeom prst="rect">
            <a:avLst/>
          </a:prstGeom>
        </p:spPr>
      </p:pic>
    </p:spTree>
    <p:extLst>
      <p:ext uri="{BB962C8B-B14F-4D97-AF65-F5344CB8AC3E}">
        <p14:creationId xmlns:p14="http://schemas.microsoft.com/office/powerpoint/2010/main" val="18315149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139" name="Picture 138">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1" name="Rectangle 140">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3"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5" name="Rectangle 144">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685799" y="690479"/>
            <a:ext cx="4957275" cy="1146825"/>
          </a:xfrm>
        </p:spPr>
        <p:txBody>
          <a:bodyPr vert="horz" lIns="91440" tIns="45720" rIns="91440" bIns="45720" rtlCol="0" anchor="ctr">
            <a:noAutofit/>
          </a:bodyPr>
          <a:lstStyle/>
          <a:p>
            <a:pPr algn="l"/>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Pictograme (</a:t>
            </a:r>
            <a:r>
              <a:rPr lang="ro-RO" sz="4300" i="1" cap="none" dirty="0">
                <a:solidFill>
                  <a:schemeClr val="bg1"/>
                </a:solidFill>
                <a:latin typeface="Tahoma" panose="020B0604030504040204" pitchFamily="34" charset="0"/>
                <a:ea typeface="Tahoma" panose="020B0604030504040204" pitchFamily="34" charset="0"/>
                <a:cs typeface="Tahoma" panose="020B0604030504040204" pitchFamily="34" charset="0"/>
              </a:rPr>
              <a:t>iconography</a:t>
            </a:r>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43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6160654" y="477204"/>
            <a:ext cx="5345547" cy="5526432"/>
          </a:xfrm>
          <a:prstGeom prst="rect">
            <a:avLst/>
          </a:prstGeom>
        </p:spPr>
        <p:txBody>
          <a:bodyPr vert="horz" lIns="91440" tIns="45720" rIns="91440" bIns="45720" rtlCol="0" anchor="ctr">
            <a:normAutofit/>
          </a:bodyPr>
          <a:lstStyle/>
          <a:p>
            <a:pPr marL="342900" marR="0" lvl="0" indent="-228600" algn="l" defTabSz="914400" rtl="0" eaLnBrk="1" fontAlgn="auto" latinLnBrk="0" hangingPunct="1">
              <a:lnSpc>
                <a:spcPct val="110000"/>
              </a:lnSpc>
              <a:spcBef>
                <a:spcPts val="0"/>
              </a:spcBef>
              <a:spcAft>
                <a:spcPts val="600"/>
              </a:spcAft>
              <a:buClr>
                <a:srgbClr val="B80E0F"/>
              </a:buClr>
              <a:buSzPct val="160000"/>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Pictograme demodate?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obsolete</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Pot fi argumente pro și contra</a:t>
            </a:r>
            <a:endParaRPr kumimoji="0" lang="en-US"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Important este și cui se adresează produsul (grupe de vârstă, cultură, etc.) este vorba de experiența de utilizare. O pictogramă este o metaforă.</a:t>
            </a:r>
            <a:endPar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Pe de alt</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ă parte, este vorba și de experiența anterioară, scop ultim: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usability</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Interacțiunea cu utilizatorii: esențială</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EB21EF64-675A-87D5-7F3F-290092D7098C}"/>
              </a:ext>
            </a:extLst>
          </p:cNvPr>
          <p:cNvPicPr>
            <a:picLocks noChangeAspect="1"/>
          </p:cNvPicPr>
          <p:nvPr/>
        </p:nvPicPr>
        <p:blipFill>
          <a:blip r:embed="rId5"/>
          <a:stretch>
            <a:fillRect/>
          </a:stretch>
        </p:blipFill>
        <p:spPr>
          <a:xfrm>
            <a:off x="131751" y="2903670"/>
            <a:ext cx="1678576" cy="1468754"/>
          </a:xfrm>
          <a:prstGeom prst="rect">
            <a:avLst/>
          </a:prstGeom>
        </p:spPr>
      </p:pic>
      <p:pic>
        <p:nvPicPr>
          <p:cNvPr id="8" name="Picture 7">
            <a:extLst>
              <a:ext uri="{FF2B5EF4-FFF2-40B4-BE49-F238E27FC236}">
                <a16:creationId xmlns:a16="http://schemas.microsoft.com/office/drawing/2014/main" id="{78C4CC12-2E53-8D3D-9EE0-6DC935129C0D}"/>
              </a:ext>
            </a:extLst>
          </p:cNvPr>
          <p:cNvPicPr>
            <a:picLocks noChangeAspect="1"/>
          </p:cNvPicPr>
          <p:nvPr/>
        </p:nvPicPr>
        <p:blipFill>
          <a:blip r:embed="rId6"/>
          <a:stretch>
            <a:fillRect/>
          </a:stretch>
        </p:blipFill>
        <p:spPr>
          <a:xfrm>
            <a:off x="2727481" y="2650428"/>
            <a:ext cx="3090539" cy="1338683"/>
          </a:xfrm>
          <a:prstGeom prst="rect">
            <a:avLst/>
          </a:prstGeom>
        </p:spPr>
      </p:pic>
      <p:pic>
        <p:nvPicPr>
          <p:cNvPr id="12" name="Picture 11">
            <a:extLst>
              <a:ext uri="{FF2B5EF4-FFF2-40B4-BE49-F238E27FC236}">
                <a16:creationId xmlns:a16="http://schemas.microsoft.com/office/drawing/2014/main" id="{B76859A8-E388-880F-CAE8-406FA9CCC5EE}"/>
              </a:ext>
            </a:extLst>
          </p:cNvPr>
          <p:cNvPicPr>
            <a:picLocks noChangeAspect="1"/>
          </p:cNvPicPr>
          <p:nvPr/>
        </p:nvPicPr>
        <p:blipFill>
          <a:blip r:embed="rId7"/>
          <a:stretch>
            <a:fillRect/>
          </a:stretch>
        </p:blipFill>
        <p:spPr>
          <a:xfrm>
            <a:off x="131751" y="4376437"/>
            <a:ext cx="2212800" cy="1223778"/>
          </a:xfrm>
          <a:prstGeom prst="rect">
            <a:avLst/>
          </a:prstGeom>
        </p:spPr>
      </p:pic>
      <p:pic>
        <p:nvPicPr>
          <p:cNvPr id="16" name="Picture 15">
            <a:extLst>
              <a:ext uri="{FF2B5EF4-FFF2-40B4-BE49-F238E27FC236}">
                <a16:creationId xmlns:a16="http://schemas.microsoft.com/office/drawing/2014/main" id="{DBBE7B2E-5526-2784-84B8-476F9A624840}"/>
              </a:ext>
            </a:extLst>
          </p:cNvPr>
          <p:cNvPicPr>
            <a:picLocks noChangeAspect="1"/>
          </p:cNvPicPr>
          <p:nvPr/>
        </p:nvPicPr>
        <p:blipFill>
          <a:blip r:embed="rId8"/>
          <a:stretch>
            <a:fillRect/>
          </a:stretch>
        </p:blipFill>
        <p:spPr>
          <a:xfrm>
            <a:off x="3398982" y="3997225"/>
            <a:ext cx="2419038" cy="1626523"/>
          </a:xfrm>
          <a:prstGeom prst="rect">
            <a:avLst/>
          </a:prstGeom>
        </p:spPr>
      </p:pic>
    </p:spTree>
    <p:extLst>
      <p:ext uri="{BB962C8B-B14F-4D97-AF65-F5344CB8AC3E}">
        <p14:creationId xmlns:p14="http://schemas.microsoft.com/office/powerpoint/2010/main" val="1933060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139" name="Picture 138">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1" name="Rectangle 140">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3"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5" name="Rectangle 144">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685799" y="690479"/>
            <a:ext cx="4957275" cy="1146825"/>
          </a:xfrm>
        </p:spPr>
        <p:txBody>
          <a:bodyPr vert="horz" lIns="91440" tIns="45720" rIns="91440" bIns="45720" rtlCol="0" anchor="ctr">
            <a:noAutofit/>
          </a:bodyPr>
          <a:lstStyle/>
          <a:p>
            <a:pPr algn="l"/>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Pictograme (</a:t>
            </a:r>
            <a:r>
              <a:rPr lang="ro-RO" sz="4300" i="1" cap="none" dirty="0">
                <a:solidFill>
                  <a:schemeClr val="bg1"/>
                </a:solidFill>
                <a:latin typeface="Tahoma" panose="020B0604030504040204" pitchFamily="34" charset="0"/>
                <a:ea typeface="Tahoma" panose="020B0604030504040204" pitchFamily="34" charset="0"/>
                <a:cs typeface="Tahoma" panose="020B0604030504040204" pitchFamily="34" charset="0"/>
              </a:rPr>
              <a:t>iconography</a:t>
            </a:r>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43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6160654" y="477204"/>
            <a:ext cx="5345547" cy="5526432"/>
          </a:xfrm>
          <a:prstGeom prst="rect">
            <a:avLst/>
          </a:prstGeom>
        </p:spPr>
        <p:txBody>
          <a:bodyPr vert="horz" lIns="91440" tIns="45720" rIns="91440" bIns="45720" rtlCol="0" anchor="ctr">
            <a:normAutofit/>
          </a:bodyPr>
          <a:lstStyle/>
          <a:p>
            <a:pPr marL="342900" marR="0" lvl="0" indent="-228600" algn="l" defTabSz="914400" rtl="0" eaLnBrk="1" fontAlgn="auto" latinLnBrk="0" hangingPunct="1">
              <a:lnSpc>
                <a:spcPct val="110000"/>
              </a:lnSpc>
              <a:spcBef>
                <a:spcPts val="0"/>
              </a:spcBef>
              <a:spcAft>
                <a:spcPts val="600"/>
              </a:spcAft>
              <a:buClr>
                <a:srgbClr val="B80E0F"/>
              </a:buClr>
              <a:buSzPct val="160000"/>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Pictograme noi</a:t>
            </a:r>
            <a:endPar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Situații rare: noi pictograme pentru idei noi - majoritatea situațiilor sunt acoperite de tiparele și de convențiile actuale</a:t>
            </a: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Nu este recomandat să fie utilizată o pictogramă existentă pentru a ilustra un concept nou</a:t>
            </a: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Eventual </a:t>
            </a:r>
            <a:r>
              <a:rPr kumimoji="0" lang="en-GB"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testat</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ă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uzabilitatea</a:t>
            </a:r>
            <a:r>
              <a:rPr kumimoji="0" lang="en-GB"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Alte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recomandări</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7FB6CFCA-AA1C-3516-EF58-2984E0547496}"/>
              </a:ext>
            </a:extLst>
          </p:cNvPr>
          <p:cNvPicPr>
            <a:picLocks noChangeAspect="1"/>
          </p:cNvPicPr>
          <p:nvPr/>
        </p:nvPicPr>
        <p:blipFill>
          <a:blip r:embed="rId6"/>
          <a:stretch>
            <a:fillRect/>
          </a:stretch>
        </p:blipFill>
        <p:spPr>
          <a:xfrm>
            <a:off x="685799" y="4222016"/>
            <a:ext cx="1133765" cy="1426351"/>
          </a:xfrm>
          <a:prstGeom prst="rect">
            <a:avLst/>
          </a:prstGeom>
        </p:spPr>
      </p:pic>
      <p:pic>
        <p:nvPicPr>
          <p:cNvPr id="6" name="Picture 5">
            <a:extLst>
              <a:ext uri="{FF2B5EF4-FFF2-40B4-BE49-F238E27FC236}">
                <a16:creationId xmlns:a16="http://schemas.microsoft.com/office/drawing/2014/main" id="{97B0E50E-C3B6-7F92-5090-52CC28A6F41E}"/>
              </a:ext>
            </a:extLst>
          </p:cNvPr>
          <p:cNvPicPr>
            <a:picLocks noChangeAspect="1"/>
          </p:cNvPicPr>
          <p:nvPr/>
        </p:nvPicPr>
        <p:blipFill>
          <a:blip r:embed="rId7"/>
          <a:stretch>
            <a:fillRect/>
          </a:stretch>
        </p:blipFill>
        <p:spPr>
          <a:xfrm>
            <a:off x="2078182" y="4214242"/>
            <a:ext cx="1431733" cy="1431733"/>
          </a:xfrm>
          <a:prstGeom prst="rect">
            <a:avLst/>
          </a:prstGeom>
        </p:spPr>
      </p:pic>
    </p:spTree>
    <p:extLst>
      <p:ext uri="{BB962C8B-B14F-4D97-AF65-F5344CB8AC3E}">
        <p14:creationId xmlns:p14="http://schemas.microsoft.com/office/powerpoint/2010/main" val="2264825929"/>
      </p:ext>
    </p:extLst>
  </p:cSld>
  <p:clrMapOvr>
    <a:masterClrMapping/>
  </p:clrMapOvr>
  <p:transition spd="slow">
    <p:comb/>
  </p:transition>
</p:sld>
</file>

<file path=ppt/slides/slide20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139" name="Picture 138">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1" name="Rectangle 140">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3"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5" name="Rectangle 144">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685799" y="690479"/>
            <a:ext cx="4957275" cy="1146825"/>
          </a:xfrm>
        </p:spPr>
        <p:txBody>
          <a:bodyPr vert="horz" lIns="91440" tIns="45720" rIns="91440" bIns="45720" rtlCol="0" anchor="ctr">
            <a:noAutofit/>
          </a:bodyPr>
          <a:lstStyle/>
          <a:p>
            <a:pPr algn="l"/>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Pictograme (</a:t>
            </a:r>
            <a:r>
              <a:rPr lang="ro-RO" sz="4300" i="1" cap="none" dirty="0">
                <a:solidFill>
                  <a:schemeClr val="bg1"/>
                </a:solidFill>
                <a:latin typeface="Tahoma" panose="020B0604030504040204" pitchFamily="34" charset="0"/>
                <a:ea typeface="Tahoma" panose="020B0604030504040204" pitchFamily="34" charset="0"/>
                <a:cs typeface="Tahoma" panose="020B0604030504040204" pitchFamily="34" charset="0"/>
              </a:rPr>
              <a:t>iconography</a:t>
            </a:r>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43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6160654" y="0"/>
            <a:ext cx="5345547" cy="6003636"/>
          </a:xfrm>
          <a:prstGeom prst="rect">
            <a:avLst/>
          </a:prstGeom>
        </p:spPr>
        <p:txBody>
          <a:bodyPr vert="horz" lIns="91440" tIns="45720" rIns="91440" bIns="45720" rtlCol="0" anchor="ctr">
            <a:normAutofit fontScale="77500" lnSpcReduction="20000"/>
          </a:bodyPr>
          <a:lstStyle/>
          <a:p>
            <a:pPr marL="342900" marR="0" lvl="0" indent="-228600" algn="l" defTabSz="914400" rtl="0" eaLnBrk="1" fontAlgn="auto" latinLnBrk="0" hangingPunct="1">
              <a:lnSpc>
                <a:spcPct val="110000"/>
              </a:lnSpc>
              <a:spcBef>
                <a:spcPts val="0"/>
              </a:spcBef>
              <a:spcAft>
                <a:spcPts val="600"/>
              </a:spcAft>
              <a:buClr>
                <a:srgbClr val="B80E0F"/>
              </a:buClr>
              <a:buSzPct val="160000"/>
              <a:buFont typeface="Arial" panose="020B0604020202020204" pitchFamily="34" charset="0"/>
              <a:buChar char="•"/>
              <a:tabLst/>
              <a:defRPr/>
            </a:pPr>
            <a:r>
              <a:rPr kumimoji="0" lang="ro-RO"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Etichete pentru pictograme</a:t>
            </a: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Text explicativ lângă pictogramă</a:t>
            </a: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Componentă a </a:t>
            </a: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uzabilității</a:t>
            </a: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 regula celor 5 secunde </a:t>
            </a: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 îndeosebi la prima utilizare</a:t>
            </a: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Legătură cu contextul (de exemplu o pictogramă cu ceas - ce reprezintă în contextul respectiv?)</a:t>
            </a: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Etichetele - utile și pe telefonul mobil</a:t>
            </a: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endPar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endPar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571500" marR="0" lvl="1" indent="0" algn="l" defTabSz="914400" rtl="0" eaLnBrk="1" fontAlgn="auto" latinLnBrk="0" hangingPunct="1">
              <a:lnSpc>
                <a:spcPct val="110000"/>
              </a:lnSpc>
              <a:spcBef>
                <a:spcPts val="0"/>
              </a:spcBef>
              <a:spcAft>
                <a:spcPts val="600"/>
              </a:spcAft>
              <a:buClr>
                <a:srgbClr val="B80E0F"/>
              </a:buClr>
              <a:buSzPct val="160000"/>
              <a:buFontTx/>
              <a:buNone/>
              <a:tabLst/>
              <a:defRPr/>
            </a:pP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Excepții: elementele de control utilizate frecvent (ex. selecție bold, italic) - poate fi inclusă o etichetă pentru asistență</a:t>
            </a:r>
          </a:p>
          <a:p>
            <a:pPr marL="571500" marR="0" lvl="1" indent="0" algn="l" defTabSz="914400" rtl="0" eaLnBrk="1" fontAlgn="auto" latinLnBrk="0" hangingPunct="1">
              <a:lnSpc>
                <a:spcPct val="110000"/>
              </a:lnSpc>
              <a:spcBef>
                <a:spcPts val="0"/>
              </a:spcBef>
              <a:spcAft>
                <a:spcPts val="600"/>
              </a:spcAft>
              <a:buClr>
                <a:srgbClr val="B80E0F"/>
              </a:buClr>
              <a:buSzPct val="160000"/>
              <a:buFontTx/>
              <a:buNone/>
              <a:tabLst/>
              <a:defRPr/>
            </a:pPr>
            <a:endPar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endParaRPr kumimoji="0" lang="en-US"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 aplicațiile interne ale companiilor: unele etichete pot fi generice și ușor recunoscute</a:t>
            </a:r>
            <a:endParaRPr kumimoji="0" lang="en-US" sz="22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7A6DD263-E54E-599F-877F-B8B2B3C34923}"/>
              </a:ext>
            </a:extLst>
          </p:cNvPr>
          <p:cNvPicPr>
            <a:picLocks noChangeAspect="1"/>
          </p:cNvPicPr>
          <p:nvPr/>
        </p:nvPicPr>
        <p:blipFill>
          <a:blip r:embed="rId5"/>
          <a:stretch>
            <a:fillRect/>
          </a:stretch>
        </p:blipFill>
        <p:spPr>
          <a:xfrm>
            <a:off x="416444" y="4801731"/>
            <a:ext cx="5261524" cy="850952"/>
          </a:xfrm>
          <a:prstGeom prst="rect">
            <a:avLst/>
          </a:prstGeom>
        </p:spPr>
      </p:pic>
      <p:pic>
        <p:nvPicPr>
          <p:cNvPr id="6" name="Picture 5">
            <a:extLst>
              <a:ext uri="{FF2B5EF4-FFF2-40B4-BE49-F238E27FC236}">
                <a16:creationId xmlns:a16="http://schemas.microsoft.com/office/drawing/2014/main" id="{29A1E9E1-D2B2-8FC7-684A-DC7C64B4AD96}"/>
              </a:ext>
            </a:extLst>
          </p:cNvPr>
          <p:cNvPicPr>
            <a:picLocks noChangeAspect="1"/>
          </p:cNvPicPr>
          <p:nvPr/>
        </p:nvPicPr>
        <p:blipFill>
          <a:blip r:embed="rId6"/>
          <a:stretch>
            <a:fillRect/>
          </a:stretch>
        </p:blipFill>
        <p:spPr>
          <a:xfrm>
            <a:off x="7306611" y="3109603"/>
            <a:ext cx="3053632" cy="698771"/>
          </a:xfrm>
          <a:prstGeom prst="rect">
            <a:avLst/>
          </a:prstGeom>
        </p:spPr>
      </p:pic>
      <p:pic>
        <p:nvPicPr>
          <p:cNvPr id="8" name="Picture 7">
            <a:extLst>
              <a:ext uri="{FF2B5EF4-FFF2-40B4-BE49-F238E27FC236}">
                <a16:creationId xmlns:a16="http://schemas.microsoft.com/office/drawing/2014/main" id="{92493BE8-68BC-AAB0-0DF9-7321CFA21626}"/>
              </a:ext>
            </a:extLst>
          </p:cNvPr>
          <p:cNvPicPr>
            <a:picLocks noChangeAspect="1"/>
          </p:cNvPicPr>
          <p:nvPr/>
        </p:nvPicPr>
        <p:blipFill>
          <a:blip r:embed="rId7"/>
          <a:stretch>
            <a:fillRect/>
          </a:stretch>
        </p:blipFill>
        <p:spPr>
          <a:xfrm>
            <a:off x="7280623" y="4684072"/>
            <a:ext cx="3260595" cy="441539"/>
          </a:xfrm>
          <a:prstGeom prst="rect">
            <a:avLst/>
          </a:prstGeom>
        </p:spPr>
      </p:pic>
    </p:spTree>
    <p:extLst>
      <p:ext uri="{BB962C8B-B14F-4D97-AF65-F5344CB8AC3E}">
        <p14:creationId xmlns:p14="http://schemas.microsoft.com/office/powerpoint/2010/main" val="156039367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pic>
        <p:nvPicPr>
          <p:cNvPr id="139" name="Picture 138">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1" name="Rectangle 140">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3"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45" name="Rectangle 144">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685799" y="690479"/>
            <a:ext cx="4957275" cy="1146825"/>
          </a:xfrm>
        </p:spPr>
        <p:txBody>
          <a:bodyPr vert="horz" lIns="91440" tIns="45720" rIns="91440" bIns="45720" rtlCol="0" anchor="ctr">
            <a:noAutofit/>
          </a:bodyPr>
          <a:lstStyle/>
          <a:p>
            <a:pPr algn="l"/>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Pictograme (</a:t>
            </a:r>
            <a:r>
              <a:rPr lang="ro-RO" sz="4300" i="1" cap="none" dirty="0">
                <a:solidFill>
                  <a:schemeClr val="bg1"/>
                </a:solidFill>
                <a:latin typeface="Tahoma" panose="020B0604030504040204" pitchFamily="34" charset="0"/>
                <a:ea typeface="Tahoma" panose="020B0604030504040204" pitchFamily="34" charset="0"/>
                <a:cs typeface="Tahoma" panose="020B0604030504040204" pitchFamily="34" charset="0"/>
              </a:rPr>
              <a:t>iconography</a:t>
            </a:r>
            <a:r>
              <a:rPr lang="ro-RO" sz="4300" cap="none"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43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6160654" y="477204"/>
            <a:ext cx="5345547" cy="5526432"/>
          </a:xfrm>
          <a:prstGeom prst="rect">
            <a:avLst/>
          </a:prstGeom>
        </p:spPr>
        <p:txBody>
          <a:bodyPr vert="horz" lIns="91440" tIns="45720" rIns="91440" bIns="45720" rtlCol="0" anchor="ctr">
            <a:normAutofit/>
          </a:bodyPr>
          <a:lstStyle/>
          <a:p>
            <a:pPr marL="342900" marR="0" lvl="0" indent="-228600" algn="l" defTabSz="914400" rtl="0" eaLnBrk="1" fontAlgn="auto" latinLnBrk="0" hangingPunct="1">
              <a:lnSpc>
                <a:spcPct val="110000"/>
              </a:lnSpc>
              <a:spcBef>
                <a:spcPts val="0"/>
              </a:spcBef>
              <a:spcAft>
                <a:spcPts val="600"/>
              </a:spcAft>
              <a:buClr>
                <a:srgbClr val="B80E0F"/>
              </a:buClr>
              <a:buSzPct val="160000"/>
              <a:buFont typeface="Arial" panose="020B0604020202020204" pitchFamily="34" charset="0"/>
              <a:buChar char="•"/>
              <a:tabLst/>
              <a:defRPr/>
            </a:pPr>
            <a:r>
              <a:rPr kumimoji="0" lang="ro-RO"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Pictograme și text</a:t>
            </a: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Textul NU trebuie afișat în interiorul pictogramei</a:t>
            </a:r>
            <a:endParaRPr kumimoji="0" lang="en-US"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57250" marR="0" lvl="1" indent="-285750" algn="l" defTabSz="914400" rtl="0" eaLnBrk="1" fontAlgn="auto" latinLnBrk="0" hangingPunct="1">
              <a:lnSpc>
                <a:spcPct val="110000"/>
              </a:lnSpc>
              <a:spcBef>
                <a:spcPts val="0"/>
              </a:spcBef>
              <a:spcAft>
                <a:spcPts val="600"/>
              </a:spcAft>
              <a:buClr>
                <a:srgbClr val="B80E0F"/>
              </a:buClr>
              <a:buSzPct val="160000"/>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Argument: textul nu poate fi tradus de servicii online de traducere și pot apărea confuzii. Aceeași problemă poate să apară pentru utilizatorii cu necesități speciale de accesibilitate</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BB0B8695-65DE-13FE-8E92-B4D457C13F3B}"/>
              </a:ext>
            </a:extLst>
          </p:cNvPr>
          <p:cNvPicPr>
            <a:picLocks noChangeAspect="1"/>
          </p:cNvPicPr>
          <p:nvPr/>
        </p:nvPicPr>
        <p:blipFill>
          <a:blip r:embed="rId4"/>
          <a:stretch>
            <a:fillRect/>
          </a:stretch>
        </p:blipFill>
        <p:spPr>
          <a:xfrm>
            <a:off x="416444" y="4801731"/>
            <a:ext cx="5261524" cy="850952"/>
          </a:xfrm>
          <a:prstGeom prst="rect">
            <a:avLst/>
          </a:prstGeom>
        </p:spPr>
      </p:pic>
    </p:spTree>
    <p:extLst>
      <p:ext uri="{BB962C8B-B14F-4D97-AF65-F5344CB8AC3E}">
        <p14:creationId xmlns:p14="http://schemas.microsoft.com/office/powerpoint/2010/main" val="21676488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p:txBody>
          <a:bodyPr/>
          <a:lstStyle/>
          <a:p>
            <a:r>
              <a:rPr lang="ro-RO">
                <a:latin typeface="Tahoma" panose="020B0604030504040204" pitchFamily="34" charset="0"/>
                <a:ea typeface="Tahoma" panose="020B0604030504040204" pitchFamily="34" charset="0"/>
                <a:cs typeface="Tahoma" panose="020B0604030504040204" pitchFamily="34" charset="0"/>
              </a:rPr>
              <a:t>Persistența în timp</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BA27A872-7BBF-C128-0295-FFE81BEC5C8E}"/>
              </a:ext>
            </a:extLst>
          </p:cNvPr>
          <p:cNvPicPr>
            <a:picLocks noGrp="1" noChangeAspect="1"/>
          </p:cNvPicPr>
          <p:nvPr>
            <p:ph idx="1"/>
          </p:nvPr>
        </p:nvPicPr>
        <p:blipFill>
          <a:blip r:embed="rId2"/>
          <a:stretch>
            <a:fillRect/>
          </a:stretch>
        </p:blipFill>
        <p:spPr>
          <a:xfrm>
            <a:off x="3394954" y="1274051"/>
            <a:ext cx="8389323" cy="4019519"/>
          </a:xfrm>
        </p:spPr>
      </p:pic>
    </p:spTree>
    <p:extLst>
      <p:ext uri="{BB962C8B-B14F-4D97-AF65-F5344CB8AC3E}">
        <p14:creationId xmlns:p14="http://schemas.microsoft.com/office/powerpoint/2010/main" val="38788307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26776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caracteristicilor native ale dispozitivelor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Valorificarea resurselor dispozitivelor și a elementelor UI deja existente - un element în minus de învățat de către utilizatori</a:t>
            </a: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Exemplu: tastaturi numerice pentru numere, sume de bani, etc.</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DAF118FD-2C01-D6F5-8578-90426904CF3A}"/>
              </a:ext>
            </a:extLst>
          </p:cNvPr>
          <p:cNvPicPr>
            <a:picLocks noChangeAspect="1"/>
          </p:cNvPicPr>
          <p:nvPr/>
        </p:nvPicPr>
        <p:blipFill>
          <a:blip r:embed="rId4"/>
          <a:stretch>
            <a:fillRect/>
          </a:stretch>
        </p:blipFill>
        <p:spPr>
          <a:xfrm>
            <a:off x="9210676" y="1137332"/>
            <a:ext cx="1929686" cy="3993894"/>
          </a:xfrm>
          <a:prstGeom prst="rect">
            <a:avLst/>
          </a:prstGeom>
        </p:spPr>
      </p:pic>
    </p:spTree>
    <p:extLst>
      <p:ext uri="{BB962C8B-B14F-4D97-AF65-F5344CB8AC3E}">
        <p14:creationId xmlns:p14="http://schemas.microsoft.com/office/powerpoint/2010/main" val="24678099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230832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Validarea adresei de e-mail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Flexibilitate (nu doar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top-level domains</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 prea strict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Validare pe componenta server, cu un click (folosind mesaj de validare)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Tot despre e-mailuri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tranzacții/confirmare</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8B11CB6-26A5-098C-7E79-36ED3124BC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94136" y="1418202"/>
            <a:ext cx="3635121" cy="2326478"/>
          </a:xfrm>
          <a:prstGeom prst="rect">
            <a:avLst/>
          </a:prstGeom>
        </p:spPr>
      </p:pic>
    </p:spTree>
    <p:extLst>
      <p:ext uri="{BB962C8B-B14F-4D97-AF65-F5344CB8AC3E}">
        <p14:creationId xmlns:p14="http://schemas.microsoft.com/office/powerpoint/2010/main" val="15377125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9" name="Picture 31">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6"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57"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58" name="Picture 43">
            <a:extLst>
              <a:ext uri="{FF2B5EF4-FFF2-40B4-BE49-F238E27FC236}">
                <a16:creationId xmlns:a16="http://schemas.microsoft.com/office/drawing/2014/main" id="{F793411C-A1D8-450D-9561-24C75D6D73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9" name="Rectangle 45">
            <a:extLst>
              <a:ext uri="{FF2B5EF4-FFF2-40B4-BE49-F238E27FC236}">
                <a16:creationId xmlns:a16="http://schemas.microsoft.com/office/drawing/2014/main" id="{CD4E68FE-D0E7-4AC4-9D37-BC9A10E71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
            <a:extLst>
              <a:ext uri="{FF2B5EF4-FFF2-40B4-BE49-F238E27FC236}">
                <a16:creationId xmlns:a16="http://schemas.microsoft.com/office/drawing/2014/main" id="{9F958711-6F0F-4DAF-B6D7-38676273C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10473" y="295101"/>
            <a:ext cx="3118502" cy="847615"/>
          </a:xfrm>
        </p:spPr>
        <p:txBody>
          <a:bodyPr vert="horz" lIns="91440" tIns="45720" rIns="91440" bIns="45720" rtlCol="0" anchor="b">
            <a:noAutofit/>
          </a:bodyPr>
          <a:lstStyle/>
          <a:p>
            <a:pPr algn="r"/>
            <a:r>
              <a:rPr lang="ro-RO" sz="5700" cap="none" dirty="0">
                <a:latin typeface="Tahoma" panose="020B0604030504040204" pitchFamily="34" charset="0"/>
                <a:ea typeface="Tahoma" panose="020B0604030504040204" pitchFamily="34" charset="0"/>
                <a:cs typeface="Tahoma" panose="020B0604030504040204" pitchFamily="34" charset="0"/>
              </a:rPr>
              <a:t>CRITICĂ</a:t>
            </a:r>
            <a:endParaRPr lang="en-US" sz="5700" cap="none" dirty="0">
              <a:latin typeface="Tahoma" panose="020B0604030504040204" pitchFamily="34" charset="0"/>
              <a:ea typeface="Tahoma" panose="020B0604030504040204" pitchFamily="34" charset="0"/>
              <a:cs typeface="Tahoma" panose="020B0604030504040204" pitchFamily="34" charset="0"/>
            </a:endParaRPr>
          </a:p>
        </p:txBody>
      </p:sp>
      <p:sp>
        <p:nvSpPr>
          <p:cNvPr id="50" name="Rectangle 49">
            <a:extLst>
              <a:ext uri="{FF2B5EF4-FFF2-40B4-BE49-F238E27FC236}">
                <a16:creationId xmlns:a16="http://schemas.microsoft.com/office/drawing/2014/main" id="{2D43839F-D746-4BD2-AF83-A2D59C171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2" name="Rectangle 51">
            <a:extLst>
              <a:ext uri="{FF2B5EF4-FFF2-40B4-BE49-F238E27FC236}">
                <a16:creationId xmlns:a16="http://schemas.microsoft.com/office/drawing/2014/main" id="{A022DB94-BA9F-403F-85B2-FD0A22CAD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37" y="5762147"/>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4" name="Rectangle 53">
            <a:extLst>
              <a:ext uri="{FF2B5EF4-FFF2-40B4-BE49-F238E27FC236}">
                <a16:creationId xmlns:a16="http://schemas.microsoft.com/office/drawing/2014/main" id="{1F0A5978-229F-41F1-B213-A2B43E442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ign on a wall&#10;&#10;Description automatically generated with medium confidence">
            <a:extLst>
              <a:ext uri="{FF2B5EF4-FFF2-40B4-BE49-F238E27FC236}">
                <a16:creationId xmlns:a16="http://schemas.microsoft.com/office/drawing/2014/main" id="{0460BB82-D206-CBEB-0E84-AB99342ED2B5}"/>
              </a:ext>
            </a:extLst>
          </p:cNvPr>
          <p:cNvPicPr>
            <a:picLocks noChangeAspect="1"/>
          </p:cNvPicPr>
          <p:nvPr/>
        </p:nvPicPr>
        <p:blipFill rotWithShape="1">
          <a:blip r:embed="rId4">
            <a:extLst>
              <a:ext uri="{28A0092B-C50C-407E-A947-70E740481C1C}">
                <a14:useLocalDpi xmlns:a14="http://schemas.microsoft.com/office/drawing/2010/main" val="0"/>
              </a:ext>
            </a:extLst>
          </a:blip>
          <a:srcRect t="4759" b="6450"/>
          <a:stretch/>
        </p:blipFill>
        <p:spPr>
          <a:xfrm rot="21600000">
            <a:off x="5321367" y="684680"/>
            <a:ext cx="6174771" cy="5482657"/>
          </a:xfrm>
          <a:prstGeom prst="rect">
            <a:avLst/>
          </a:prstGeom>
        </p:spPr>
      </p:pic>
      <p:sp>
        <p:nvSpPr>
          <p:cNvPr id="4" name="TextBox 3">
            <a:extLst>
              <a:ext uri="{FF2B5EF4-FFF2-40B4-BE49-F238E27FC236}">
                <a16:creationId xmlns:a16="http://schemas.microsoft.com/office/drawing/2014/main" id="{703D76E2-DD15-72D7-B45C-3229C7626A63}"/>
              </a:ext>
            </a:extLst>
          </p:cNvPr>
          <p:cNvSpPr txBox="1"/>
          <p:nvPr/>
        </p:nvSpPr>
        <p:spPr>
          <a:xfrm>
            <a:off x="0" y="1066258"/>
            <a:ext cx="4371975" cy="4529445"/>
          </a:xfrm>
          <a:prstGeom prst="rect">
            <a:avLst/>
          </a:prstGeom>
          <a:noFill/>
        </p:spPr>
        <p:txBody>
          <a:bodyPr wrap="square" rtlCol="0">
            <a:spAutoFit/>
          </a:bodyPr>
          <a:lstStyle/>
          <a:p>
            <a:pPr marL="285750" indent="-285750">
              <a:buFont typeface="Arial" panose="020B0604020202020204" pitchFamily="34" charset="0"/>
              <a:buChar char="•"/>
            </a:pPr>
            <a:r>
              <a:rPr lang="ro-RO" sz="2400" dirty="0">
                <a:latin typeface="Tahoma" panose="020B0604030504040204" pitchFamily="34" charset="0"/>
                <a:ea typeface="Tahoma" panose="020B0604030504040204" pitchFamily="34" charset="0"/>
                <a:cs typeface="Tahoma" panose="020B0604030504040204" pitchFamily="34" charset="0"/>
              </a:rPr>
              <a:t>Includeți utilizatorii.</a:t>
            </a:r>
          </a:p>
          <a:p>
            <a:pPr marL="285750" indent="-285750">
              <a:buFont typeface="Arial" panose="020B0604020202020204" pitchFamily="34" charset="0"/>
              <a:buChar char="•"/>
            </a:pPr>
            <a:r>
              <a:rPr lang="en-US" sz="2400" cap="none" dirty="0" err="1">
                <a:latin typeface="Tahoma" panose="020B0604030504040204" pitchFamily="34" charset="0"/>
                <a:ea typeface="Tahoma" panose="020B0604030504040204" pitchFamily="34" charset="0"/>
                <a:cs typeface="Tahoma" panose="020B0604030504040204" pitchFamily="34" charset="0"/>
              </a:rPr>
              <a:t>Interferențe</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ro-RO" sz="2400" cap="none" dirty="0">
                <a:latin typeface="Tahoma" panose="020B0604030504040204" pitchFamily="34" charset="0"/>
                <a:ea typeface="Tahoma" panose="020B0604030504040204" pitchFamily="34" charset="0"/>
                <a:cs typeface="Tahoma" panose="020B0604030504040204" pitchFamily="34" charset="0"/>
              </a:rPr>
              <a:t>(fără suprapuneri) </a:t>
            </a:r>
            <a:r>
              <a:rPr lang="en-US" sz="2400" cap="none" dirty="0" err="1">
                <a:latin typeface="Tahoma" panose="020B0604030504040204" pitchFamily="34" charset="0"/>
                <a:ea typeface="Tahoma" panose="020B0604030504040204" pitchFamily="34" charset="0"/>
                <a:cs typeface="Tahoma" panose="020B0604030504040204" pitchFamily="34" charset="0"/>
              </a:rPr>
              <a:t>între</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i="1" cap="none" dirty="0">
                <a:latin typeface="Tahoma" panose="020B0604030504040204" pitchFamily="34" charset="0"/>
                <a:ea typeface="Tahoma" panose="020B0604030504040204" pitchFamily="34" charset="0"/>
                <a:cs typeface="Tahoma" panose="020B0604030504040204" pitchFamily="34" charset="0"/>
              </a:rPr>
              <a:t>go-mode </a:t>
            </a:r>
            <a:r>
              <a:rPr lang="ro-RO" sz="2400" i="1" cap="none" dirty="0">
                <a:latin typeface="Tahoma" panose="020B0604030504040204" pitchFamily="34" charset="0"/>
                <a:ea typeface="Tahoma" panose="020B0604030504040204" pitchFamily="34" charset="0"/>
                <a:cs typeface="Tahoma" panose="020B0604030504040204" pitchFamily="34" charset="0"/>
              </a:rPr>
              <a:t>thinking </a:t>
            </a:r>
            <a:r>
              <a:rPr lang="ro-RO" sz="2400" cap="none" dirty="0">
                <a:latin typeface="Tahoma" panose="020B0604030504040204" pitchFamily="34" charset="0"/>
                <a:ea typeface="Tahoma" panose="020B0604030504040204" pitchFamily="34" charset="0"/>
                <a:cs typeface="Tahoma" panose="020B0604030504040204" pitchFamily="34" charset="0"/>
              </a:rPr>
              <a:t>(creație) </a:t>
            </a:r>
            <a:r>
              <a:rPr lang="en-US" sz="2400" cap="none" dirty="0" err="1">
                <a:latin typeface="Tahoma" panose="020B0604030504040204" pitchFamily="34" charset="0"/>
                <a:ea typeface="Tahoma" panose="020B0604030504040204" pitchFamily="34" charset="0"/>
                <a:cs typeface="Tahoma" panose="020B0604030504040204" pitchFamily="34" charset="0"/>
              </a:rPr>
              <a:t>și</a:t>
            </a:r>
            <a:r>
              <a:rPr lang="en-US" sz="2400" cap="none" dirty="0">
                <a:latin typeface="Tahoma" panose="020B0604030504040204" pitchFamily="34" charset="0"/>
                <a:ea typeface="Tahoma" panose="020B0604030504040204" pitchFamily="34" charset="0"/>
                <a:cs typeface="Tahoma" panose="020B0604030504040204" pitchFamily="34" charset="0"/>
              </a:rPr>
              <a:t> </a:t>
            </a:r>
            <a:r>
              <a:rPr lang="en-US" sz="2400" i="1" cap="none" dirty="0">
                <a:latin typeface="Tahoma" panose="020B0604030504040204" pitchFamily="34" charset="0"/>
                <a:ea typeface="Tahoma" panose="020B0604030504040204" pitchFamily="34" charset="0"/>
                <a:cs typeface="Tahoma" panose="020B0604030504040204" pitchFamily="34" charset="0"/>
              </a:rPr>
              <a:t>stop-mode</a:t>
            </a:r>
            <a:r>
              <a:rPr lang="ro-RO" sz="2400" i="1" dirty="0">
                <a:latin typeface="Tahoma" panose="020B0604030504040204" pitchFamily="34" charset="0"/>
                <a:ea typeface="Tahoma" panose="020B0604030504040204" pitchFamily="34" charset="0"/>
                <a:cs typeface="Tahoma" panose="020B0604030504040204" pitchFamily="34" charset="0"/>
              </a:rPr>
              <a:t> thinking</a:t>
            </a:r>
            <a:r>
              <a:rPr lang="ro-RO" sz="2400" i="1" cap="none" dirty="0">
                <a:latin typeface="Tahoma" panose="020B0604030504040204" pitchFamily="34" charset="0"/>
                <a:ea typeface="Tahoma" panose="020B0604030504040204" pitchFamily="34" charset="0"/>
                <a:cs typeface="Tahoma" panose="020B0604030504040204" pitchFamily="34" charset="0"/>
              </a:rPr>
              <a:t> </a:t>
            </a:r>
            <a:r>
              <a:rPr lang="ro-RO" sz="2400" cap="none" dirty="0">
                <a:latin typeface="Tahoma" panose="020B0604030504040204" pitchFamily="34" charset="0"/>
                <a:ea typeface="Tahoma" panose="020B0604030504040204" pitchFamily="34" charset="0"/>
                <a:cs typeface="Tahoma" panose="020B0604030504040204" pitchFamily="34" charset="0"/>
              </a:rPr>
              <a:t>(evaluare).</a:t>
            </a:r>
            <a:endParaRPr lang="en-US" sz="2400" dirty="0"/>
          </a:p>
          <a:p>
            <a:pPr marL="285750" indent="-285750">
              <a:buFont typeface="Arial" panose="020B0604020202020204" pitchFamily="34" charset="0"/>
              <a:buChar char="•"/>
            </a:pPr>
            <a:r>
              <a:rPr lang="ro-RO" sz="2400" dirty="0">
                <a:latin typeface="Tahoma" panose="020B0604030504040204" pitchFamily="34" charset="0"/>
                <a:ea typeface="Tahoma" panose="020B0604030504040204" pitchFamily="34" charset="0"/>
                <a:cs typeface="Tahoma" panose="020B0604030504040204" pitchFamily="34" charset="0"/>
              </a:rPr>
              <a:t>Critica: documentată (</a:t>
            </a:r>
            <a:r>
              <a:rPr lang="ro-RO" sz="2400" i="1" dirty="0">
                <a:latin typeface="Tahoma" panose="020B0604030504040204" pitchFamily="34" charset="0"/>
                <a:ea typeface="Tahoma" panose="020B0604030504040204" pitchFamily="34" charset="0"/>
                <a:cs typeface="Tahoma" panose="020B0604030504040204" pitchFamily="34" charset="0"/>
              </a:rPr>
              <a:t>informed opinion</a:t>
            </a:r>
            <a:r>
              <a:rPr lang="ro-RO" sz="2400" dirty="0">
                <a:latin typeface="Tahoma" panose="020B0604030504040204" pitchFamily="34" charset="0"/>
                <a:ea typeface="Tahoma" panose="020B0604030504040204" pitchFamily="34" charset="0"/>
                <a:cs typeface="Tahoma" panose="020B0604030504040204" pitchFamily="34" charset="0"/>
              </a:rPr>
              <a:t>) și constructivă.</a:t>
            </a:r>
          </a:p>
          <a:p>
            <a:pPr marL="285750" indent="-285750">
              <a:buFont typeface="Arial" panose="020B0604020202020204" pitchFamily="34" charset="0"/>
              <a:buChar char="•"/>
            </a:pPr>
            <a:r>
              <a:rPr lang="ro-RO" sz="2400" dirty="0">
                <a:latin typeface="Tahoma" panose="020B0604030504040204" pitchFamily="34" charset="0"/>
                <a:ea typeface="Tahoma" panose="020B0604030504040204" pitchFamily="34" charset="0"/>
                <a:cs typeface="Tahoma" panose="020B0604030504040204" pitchFamily="34" charset="0"/>
              </a:rPr>
              <a:t>Întrebări la obiect, legate de piramida necesităților umane și de caracteristicile </a:t>
            </a:r>
            <a:r>
              <a:rPr lang="ro-RO" sz="2400" i="1" dirty="0">
                <a:latin typeface="Tahoma" panose="020B0604030504040204" pitchFamily="34" charset="0"/>
                <a:ea typeface="Tahoma" panose="020B0604030504040204" pitchFamily="34" charset="0"/>
                <a:cs typeface="Tahoma" panose="020B0604030504040204" pitchFamily="34" charset="0"/>
              </a:rPr>
              <a:t>design</a:t>
            </a:r>
            <a:r>
              <a:rPr lang="ro-RO" sz="2400" dirty="0">
                <a:latin typeface="Tahoma" panose="020B0604030504040204" pitchFamily="34" charset="0"/>
                <a:ea typeface="Tahoma" panose="020B0604030504040204" pitchFamily="34" charset="0"/>
                <a:cs typeface="Tahoma" panose="020B0604030504040204" pitchFamily="34" charset="0"/>
              </a:rPr>
              <a:t>-ului (utilizabilitate, etc.) </a:t>
            </a:r>
            <a:endParaRPr lang="en-GB" sz="2400" dirty="0">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9">
            <a:extLst>
              <a:ext uri="{FF2B5EF4-FFF2-40B4-BE49-F238E27FC236}">
                <a16:creationId xmlns:a16="http://schemas.microsoft.com/office/drawing/2014/main" id="{9CC45518-FE6E-6594-CA72-3AAEA50EBBC3}"/>
              </a:ext>
            </a:extLst>
          </p:cNvPr>
          <p:cNvSpPr>
            <a:spLocks noGrp="1"/>
          </p:cNvSpPr>
          <p:nvPr>
            <p:ph idx="1"/>
          </p:nvPr>
        </p:nvSpPr>
        <p:spPr>
          <a:xfrm>
            <a:off x="3443032" y="6132743"/>
            <a:ext cx="7886225" cy="1066971"/>
          </a:xfrm>
        </p:spPr>
        <p:txBody>
          <a:bodyPr vert="horz" lIns="91440" tIns="45720" rIns="91440" bIns="45720" rtlCol="0" anchor="t">
            <a:normAutofit/>
          </a:bodyPr>
          <a:lstStyle/>
          <a:p>
            <a:pPr marL="0" indent="0" algn="r">
              <a:lnSpc>
                <a:spcPct val="110000"/>
              </a:lnSpc>
              <a:buNone/>
            </a:pPr>
            <a:r>
              <a:rPr lang="ro-RO" sz="1300" cap="none" dirty="0">
                <a:latin typeface="Tahoma" panose="020B0604030504040204" pitchFamily="34" charset="0"/>
                <a:ea typeface="Tahoma" panose="020B0604030504040204" pitchFamily="34" charset="0"/>
                <a:cs typeface="Tahoma" panose="020B0604030504040204" pitchFamily="34" charset="0"/>
              </a:rPr>
              <a:t>S</a:t>
            </a:r>
            <a:r>
              <a:rPr lang="en-US" sz="1300" cap="none" dirty="0">
                <a:latin typeface="Tahoma" panose="020B0604030504040204" pitchFamily="34" charset="0"/>
                <a:ea typeface="Tahoma" panose="020B0604030504040204" pitchFamily="34" charset="0"/>
                <a:cs typeface="Tahoma" panose="020B0604030504040204" pitchFamily="34" charset="0"/>
              </a:rPr>
              <a:t>ursa: </a:t>
            </a:r>
            <a:r>
              <a:rPr lang="en-US" sz="1300" cap="none"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5"/>
              </a:rPr>
              <a:t>https://www.smashingmagazine.com/2016/08/running-a-ui-design-critiqu</a:t>
            </a:r>
            <a:r>
              <a:rPr lang="ro-RO" sz="1300" cap="none"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5"/>
              </a:rPr>
              <a:t>e/</a:t>
            </a:r>
            <a:r>
              <a:rPr lang="en-US" sz="1300" dirty="0">
                <a:solidFill>
                  <a:schemeClr val="bg1">
                    <a:lumMod val="50000"/>
                  </a:schemeClr>
                </a:solidFill>
              </a:rPr>
              <a:t> </a:t>
            </a:r>
          </a:p>
        </p:txBody>
      </p:sp>
    </p:spTree>
    <p:extLst>
      <p:ext uri="{BB962C8B-B14F-4D97-AF65-F5344CB8AC3E}">
        <p14:creationId xmlns:p14="http://schemas.microsoft.com/office/powerpoint/2010/main" val="582680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0" y="957029"/>
            <a:ext cx="7288076" cy="489364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Eficientizarea procesului de manevrare a parolelor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Parola să poată fi vizualizată atunci când este creată, alte elemente referitoare la </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crearea</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unei parole</a:t>
            </a:r>
            <a:endParaRPr kumimoji="0" lang="ro-R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Regulile referitoare la complexitatea parolei să fie vizibile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Alte </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recomandări</a:t>
            </a:r>
            <a:r>
              <a:rPr kumimoji="0" lang="en-GB"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v. </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6"/>
              </a:rPr>
              <a:t>comentarii</a:t>
            </a:r>
            <a:endPar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Discutabil: (i) dubla verificare la crearea parolei, (ii) posibilitatea de a activa/dezactiva funcționalitatea de tip </a:t>
            </a:r>
            <a:r>
              <a:rPr kumimoji="0" lang="ro-R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paste</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pentru parole - </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7"/>
              </a:rPr>
              <a:t>opinie</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La recuperarea unei parole: să fie deja completată adresa de e-mail când este solicitată resetarea (</a:t>
            </a:r>
            <a:r>
              <a:rPr kumimoji="0" lang="ro-R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forgot password flow</a:t>
            </a: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dar să nu fie confirmat/infirmat un nume de utilizator.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 serie de elemente relevante pentru flux: (i) ultima adresă să fie pre-completată, (ii) să fie trimis e-mail/SMS cu un link care să expire în timp scurt, pentru resetare, (iii) link-ul să conducă direct la pagina pentru resetarea parolei, (iv) link-ul să fie funcțional și la a doua utilizare, (v) la resetare – utilizatorul să fie conectat la aplicație/sistem</a:t>
            </a:r>
          </a:p>
        </p:txBody>
      </p:sp>
      <p:pic>
        <p:nvPicPr>
          <p:cNvPr id="4" name="Picture 3">
            <a:extLst>
              <a:ext uri="{FF2B5EF4-FFF2-40B4-BE49-F238E27FC236}">
                <a16:creationId xmlns:a16="http://schemas.microsoft.com/office/drawing/2014/main" id="{DFC36EAD-708A-8435-4E6D-F017BB72849C}"/>
              </a:ext>
            </a:extLst>
          </p:cNvPr>
          <p:cNvPicPr>
            <a:picLocks noChangeAspect="1"/>
          </p:cNvPicPr>
          <p:nvPr/>
        </p:nvPicPr>
        <p:blipFill>
          <a:blip r:embed="rId8"/>
          <a:stretch>
            <a:fillRect/>
          </a:stretch>
        </p:blipFill>
        <p:spPr>
          <a:xfrm>
            <a:off x="7753350" y="1535779"/>
            <a:ext cx="4088934" cy="3002201"/>
          </a:xfrm>
          <a:prstGeom prst="rect">
            <a:avLst/>
          </a:prstGeom>
        </p:spPr>
      </p:pic>
    </p:spTree>
    <p:extLst>
      <p:ext uri="{BB962C8B-B14F-4D97-AF65-F5344CB8AC3E}">
        <p14:creationId xmlns:p14="http://schemas.microsoft.com/office/powerpoint/2010/main" val="7618344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72091" y="1320730"/>
            <a:ext cx="6211748" cy="42165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literelor mari/mici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case sensitive</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Adresele de-mail și numele domeniilor web: nu sunt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case sensitive</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Există sisteme/aplicații în care numele utilizatorilor sunt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case sensitive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necorespunzătoare poate conduce la o experiență neconvingătoare de utilizare și la erori – în general, valorile implicite nu sunt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case sensitive</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este necesară utilizarea: mesaj de informare/avertizare. De exemplu parolele: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case sensitive</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8B11CB6-26A5-098C-7E79-36ED3124BC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11547" y="2543350"/>
            <a:ext cx="5331568" cy="1400586"/>
          </a:xfrm>
          <a:prstGeom prst="rect">
            <a:avLst/>
          </a:prstGeom>
        </p:spPr>
      </p:pic>
    </p:spTree>
    <p:extLst>
      <p:ext uri="{BB962C8B-B14F-4D97-AF65-F5344CB8AC3E}">
        <p14:creationId xmlns:p14="http://schemas.microsoft.com/office/powerpoint/2010/main" val="67737593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384720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animațiilor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Legată de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interaction design</a:t>
            </a:r>
            <a:endPar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Microanimațiile să fie (i) subtile, pentru a nu distrage utilizatorul, (ii) scurte, pentru a nu întrerupe sarcinile de bază executate de utilizator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Nu trebuie aplicată elementelor cu care utilizatorul interacționează direct (de exemplu meniuri)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Pot apărea probleme la încărcări lente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de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placeholders</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testare pe diverse dispozitive și pentru diverse conexiuni</a:t>
            </a:r>
          </a:p>
        </p:txBody>
      </p:sp>
      <p:pic>
        <p:nvPicPr>
          <p:cNvPr id="4" name="Picture 3">
            <a:extLst>
              <a:ext uri="{FF2B5EF4-FFF2-40B4-BE49-F238E27FC236}">
                <a16:creationId xmlns:a16="http://schemas.microsoft.com/office/drawing/2014/main" id="{E8E75CF3-42C7-A139-3231-5D29B02477FC}"/>
              </a:ext>
            </a:extLst>
          </p:cNvPr>
          <p:cNvPicPr>
            <a:picLocks noChangeAspect="1"/>
          </p:cNvPicPr>
          <p:nvPr/>
        </p:nvPicPr>
        <p:blipFill>
          <a:blip r:embed="rId5"/>
          <a:stretch>
            <a:fillRect/>
          </a:stretch>
        </p:blipFill>
        <p:spPr>
          <a:xfrm>
            <a:off x="7929570" y="1448656"/>
            <a:ext cx="2948252" cy="2680904"/>
          </a:xfrm>
          <a:prstGeom prst="rect">
            <a:avLst/>
          </a:prstGeom>
        </p:spPr>
      </p:pic>
      <p:sp>
        <p:nvSpPr>
          <p:cNvPr id="9" name="TextBox 8">
            <a:extLst>
              <a:ext uri="{FF2B5EF4-FFF2-40B4-BE49-F238E27FC236}">
                <a16:creationId xmlns:a16="http://schemas.microsoft.com/office/drawing/2014/main" id="{42929CDE-7741-6B0D-36A8-3648D4DCBAD8}"/>
              </a:ext>
            </a:extLst>
          </p:cNvPr>
          <p:cNvSpPr txBox="1"/>
          <p:nvPr/>
        </p:nvSpPr>
        <p:spPr>
          <a:xfrm>
            <a:off x="6570252" y="4242306"/>
            <a:ext cx="511355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en-GB"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6"/>
              </a:rPr>
              <a:t>https://www.interaction-design.org/literature/article/ui-animation-how-to-apply-disney-s-12-principles-of-animation-to-ui-design</a:t>
            </a:r>
            <a:r>
              <a:rPr kumimoji="0" lang="ro-RO"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5844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26776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Elemente de control pentru selectarea datei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date picker controls</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Poate fi utilizat sistemul nativ al dispozitivului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Dacă este nevoie de ceva mai complex: consistență în aplicație - utilizarea unor seturi diferite de elemente de control în părți diferite ale produsului poate genera confuzie pentru utilizatori </a:t>
            </a:r>
          </a:p>
        </p:txBody>
      </p:sp>
      <p:pic>
        <p:nvPicPr>
          <p:cNvPr id="3" name="Picture 2">
            <a:extLst>
              <a:ext uri="{FF2B5EF4-FFF2-40B4-BE49-F238E27FC236}">
                <a16:creationId xmlns:a16="http://schemas.microsoft.com/office/drawing/2014/main" id="{68B11CB6-26A5-098C-7E79-36ED3124BC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16606" y="1927242"/>
            <a:ext cx="3647309" cy="2168491"/>
          </a:xfrm>
          <a:prstGeom prst="rect">
            <a:avLst/>
          </a:prstGeom>
        </p:spPr>
      </p:pic>
    </p:spTree>
    <p:extLst>
      <p:ext uri="{BB962C8B-B14F-4D97-AF65-F5344CB8AC3E}">
        <p14:creationId xmlns:p14="http://schemas.microsoft.com/office/powerpoint/2010/main" val="30467406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en-US" sz="4800" cap="none" dirty="0" err="1">
                <a:latin typeface="Tahoma" panose="020B0604030504040204" pitchFamily="34" charset="0"/>
                <a:ea typeface="Tahoma" panose="020B0604030504040204" pitchFamily="34" charset="0"/>
                <a:cs typeface="Tahoma" panose="020B0604030504040204" pitchFamily="34" charset="0"/>
              </a:rPr>
              <a:t>Elemente</a:t>
            </a:r>
            <a:r>
              <a:rPr lang="en-US" sz="4800" cap="none" dirty="0">
                <a:latin typeface="Tahoma" panose="020B0604030504040204" pitchFamily="34" charset="0"/>
                <a:ea typeface="Tahoma" panose="020B0604030504040204" pitchFamily="34" charset="0"/>
                <a:cs typeface="Tahoma" panose="020B0604030504040204" pitchFamily="34" charset="0"/>
              </a:rPr>
              <a:t> de </a:t>
            </a:r>
            <a:r>
              <a:rPr lang="ro-RO" sz="4800" i="1" cap="none" dirty="0">
                <a:latin typeface="Tahoma" panose="020B0604030504040204" pitchFamily="34" charset="0"/>
                <a:ea typeface="Tahoma" panose="020B0604030504040204" pitchFamily="34" charset="0"/>
                <a:cs typeface="Tahoma" panose="020B0604030504040204" pitchFamily="34" charset="0"/>
              </a:rPr>
              <a:t>input</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6" y="1380511"/>
            <a:ext cx="6211748" cy="415498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Chatbots</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CUI (Conversational User Interfaces) </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sunt un element uzual</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Există o serie de avantaje (focusate, simple, ușor de înțeles)</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Opțiuni de comunicare: e-mail/formulare,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chat</a:t>
            </a: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chatbots</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Din punctul de vedere al experienței de utilizare: preferabilă interacțiunea cu o persoană - cu informații asupra timpului de așteptare până la dialogul direct, eventual cu mesaj că un interlocutor scrie ceva în </a:t>
            </a:r>
            <a:r>
              <a:rPr kumimoji="0" lang="ro-RO" sz="2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chat</a:t>
            </a: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8B11CB6-26A5-098C-7E79-36ED3124BC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81879" y="2196838"/>
            <a:ext cx="4382036" cy="1887778"/>
          </a:xfrm>
          <a:prstGeom prst="rect">
            <a:avLst/>
          </a:prstGeom>
        </p:spPr>
      </p:pic>
    </p:spTree>
    <p:extLst>
      <p:ext uri="{BB962C8B-B14F-4D97-AF65-F5344CB8AC3E}">
        <p14:creationId xmlns:p14="http://schemas.microsoft.com/office/powerpoint/2010/main" val="971155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0"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4739012" y="1589558"/>
            <a:ext cx="6341495" cy="3796738"/>
          </a:xfrm>
          <a:prstGeom prst="rect">
            <a:avLst/>
          </a:prstGeom>
        </p:spPr>
        <p:txBody>
          <a:bodyPr vert="horz" lIns="91440" tIns="45720" rIns="91440" bIns="45720" rtlCol="0" anchor="ctr">
            <a:normAutofit lnSpcReduction="10000"/>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Reîncărcarea formularelor</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Datele să fie șterse doar când utilizatorul abandonează în mod explicit completarea (de exemplu salvarea datelor în cazul reîncărcării) - recomandate cererea explicită a permisiunii, avertisment</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Exemplu de echilibru între aspectul tehnic și experiența de utilizare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 revenire la punctul de pornire</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Să nu fie reîncărcat în timpul utilizării</a:t>
            </a:r>
          </a:p>
          <a:p>
            <a:pPr marL="800100" marR="0" lvl="1" indent="-34290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ro-R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Utilizatorul să aibă opțiunea de reîncărcare (manuală) în timpul utilizării</a:t>
            </a:r>
          </a:p>
          <a:p>
            <a:pPr marL="800100" marR="0" lvl="1"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endParaRPr kumimoji="0" lang="en-US" sz="1800" b="0" i="0" u="none" strike="noStrike" kern="1200" cap="all" spc="0" normalizeH="0" baseline="0" noProof="0" dirty="0">
              <a:ln>
                <a:noFill/>
              </a:ln>
              <a:solidFill>
                <a:prstClr val="black"/>
              </a:solidFill>
              <a:effectLst/>
              <a:uLnTx/>
              <a:uFillTx/>
              <a:latin typeface="Impact" panose="020B0806030902050204"/>
              <a:ea typeface="+mn-ea"/>
              <a:cs typeface="+mn-cs"/>
            </a:endParaRPr>
          </a:p>
        </p:txBody>
      </p:sp>
      <p:pic>
        <p:nvPicPr>
          <p:cNvPr id="8" name="Picture 7">
            <a:extLst>
              <a:ext uri="{FF2B5EF4-FFF2-40B4-BE49-F238E27FC236}">
                <a16:creationId xmlns:a16="http://schemas.microsoft.com/office/drawing/2014/main" id="{3EFE0235-46C3-EEB7-DAE5-CDE97AF98A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964" y="1465849"/>
            <a:ext cx="3750580" cy="2734676"/>
          </a:xfrm>
          <a:prstGeom prst="rect">
            <a:avLst/>
          </a:prstGeom>
        </p:spPr>
      </p:pic>
    </p:spTree>
    <p:extLst>
      <p:ext uri="{BB962C8B-B14F-4D97-AF65-F5344CB8AC3E}">
        <p14:creationId xmlns:p14="http://schemas.microsoft.com/office/powerpoint/2010/main" val="107812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4"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 name="Picture 6">
            <a:extLst>
              <a:ext uri="{FF2B5EF4-FFF2-40B4-BE49-F238E27FC236}">
                <a16:creationId xmlns:a16="http://schemas.microsoft.com/office/drawing/2014/main" id="{D4B7B40B-A65E-165E-F288-017918E1C685}"/>
              </a:ext>
            </a:extLst>
          </p:cNvPr>
          <p:cNvPicPr>
            <a:picLocks noChangeAspect="1"/>
          </p:cNvPicPr>
          <p:nvPr/>
        </p:nvPicPr>
        <p:blipFill>
          <a:blip r:embed="rId4"/>
          <a:stretch>
            <a:fillRect/>
          </a:stretch>
        </p:blipFill>
        <p:spPr>
          <a:xfrm>
            <a:off x="741269" y="3589945"/>
            <a:ext cx="3305553" cy="651340"/>
          </a:xfrm>
          <a:prstGeom prst="rect">
            <a:avLst/>
          </a:prstGeom>
        </p:spPr>
      </p:pic>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5"/>
          <a:stretch>
            <a:fillRect/>
          </a:stretch>
        </p:blipFill>
        <p:spPr>
          <a:xfrm>
            <a:off x="607833" y="1589557"/>
            <a:ext cx="3305553" cy="55455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739012" y="2063397"/>
            <a:ext cx="6341495" cy="2866342"/>
          </a:xfrm>
          <a:prstGeom prst="rect">
            <a:avLst/>
          </a:prstGeom>
        </p:spPr>
        <p:txBody>
          <a:bodyPr vert="horz" lIns="91440" tIns="45720" rIns="91440" bIns="45720" rtlCol="0" anchor="ctr">
            <a:normAutofit fontScale="92500" lnSpcReduction="10000"/>
          </a:bodyPr>
          <a:lstStyle/>
          <a:p>
            <a:pPr marL="342900" marR="0" lvl="0"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Adecvarea</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câmpurilor</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completat</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la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conținutul</a:t>
            </a: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așteptat</a:t>
            </a:r>
            <a:endPar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Referitoare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la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căsuțele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tip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multilinie</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Dimensiune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adecvată</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nu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doar</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valori</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implicite</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Analiza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experienței</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înaintea</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dezvoltării</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interfeței</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poate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îmbunătăți</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experiența</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 </a:t>
            </a:r>
            <a:r>
              <a:rPr kumimoji="0" lang="en-US" sz="20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800100" marR="0" lvl="1"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endParaRPr kumimoji="0" lang="en-US" sz="1800" b="0" i="0" u="none" strike="noStrike" kern="1200" cap="all" spc="0" normalizeH="0" baseline="0" noProof="0" dirty="0">
              <a:ln>
                <a:noFill/>
              </a:ln>
              <a:solidFill>
                <a:prstClr val="black"/>
              </a:solidFill>
              <a:effectLst/>
              <a:uLnTx/>
              <a:uFillTx/>
              <a:latin typeface="Impact" panose="020B0806030902050204"/>
              <a:ea typeface="+mn-ea"/>
              <a:cs typeface="+mn-cs"/>
            </a:endParaRPr>
          </a:p>
        </p:txBody>
      </p:sp>
    </p:spTree>
    <p:extLst>
      <p:ext uri="{BB962C8B-B14F-4D97-AF65-F5344CB8AC3E}">
        <p14:creationId xmlns:p14="http://schemas.microsoft.com/office/powerpoint/2010/main" val="2022003934"/>
      </p:ext>
    </p:extLst>
  </p:cSld>
  <p:clrMapOvr>
    <a:masterClrMapping/>
  </p:clrMapOvr>
  <p:transition spd="slow">
    <p:comb/>
  </p:transition>
</p:sld>
</file>

<file path=ppt/slides/slide2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758" y="1617266"/>
            <a:ext cx="3770093" cy="313593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739012" y="979055"/>
            <a:ext cx="6341495" cy="4582441"/>
          </a:xfrm>
          <a:prstGeom prst="rect">
            <a:avLst/>
          </a:prstGeom>
        </p:spPr>
        <p:txBody>
          <a:bodyPr vert="horz" lIns="91440" tIns="45720" rIns="91440" bIns="45720" rtlCol="0" anchor="ctr">
            <a:normAutofit fontScale="70000" lnSpcReduction="20000"/>
          </a:bodyPr>
          <a:lstStyle/>
          <a:p>
            <a:pPr marL="342900" marR="0" lvl="0"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r>
              <a:rPr kumimoji="0" lang="ro-RO" sz="3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Formulare bune ♡ produs bun</a:t>
            </a:r>
            <a:endParaRPr kumimoji="0" lang="en-US" sz="3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 serie întreagă de aplicații sunt, esențialmente, formulare</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Regulă principală: să nu fie cerute mai multe informații decât este cazul – regula </a:t>
            </a:r>
            <a:r>
              <a:rPr kumimoji="0" lang="ro-RO" sz="2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keep it short</a:t>
            </a:r>
            <a:r>
              <a:rPr kumimoji="0" lang="ro-RO" sz="2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GB" sz="2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 have made this longer than usual because I have not had time to make it shorter”</a:t>
            </a:r>
            <a:r>
              <a:rPr kumimoji="0" lang="ro-RO" sz="2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 Pascal)</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Varianta cea mai simplă: e-mail/telefon+parolă</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Eventual alte informații, în funcție de natura produsului: nume (atenție la lungimea câmpului), adresă (nenecesară dacă nu sunt efectiv trimise produse), </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en-US" sz="26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Recomandat</a:t>
            </a:r>
            <a:r>
              <a:rPr kumimoji="0" lang="en-US"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s</a:t>
            </a: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ă </a:t>
            </a:r>
            <a:r>
              <a:rPr kumimoji="0" lang="en-US"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fie </a:t>
            </a:r>
            <a:r>
              <a:rPr kumimoji="0" lang="en-US" sz="26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explicat</a:t>
            </a:r>
            <a:r>
              <a:rPr kumimoji="0" lang="en-US"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 ce sunt colectate anumite date și cum vor fi utilizate</a:t>
            </a:r>
            <a:endParaRPr kumimoji="0" lang="en-US" sz="2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4070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992A6-B5B5-7F8F-18F9-D88DDB83A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14322-17B5-A55F-6037-9E17E06AFC5A}"/>
              </a:ext>
            </a:extLst>
          </p:cNvPr>
          <p:cNvSpPr>
            <a:spLocks noGrp="1"/>
          </p:cNvSpPr>
          <p:nvPr>
            <p:ph type="title"/>
          </p:nvPr>
        </p:nvSpPr>
        <p:spPr/>
        <p:txBody>
          <a:bodyPr/>
          <a:lstStyle/>
          <a:p>
            <a:r>
              <a:rPr lang="ro-RO">
                <a:latin typeface="Tahoma" panose="020B0604030504040204" pitchFamily="34" charset="0"/>
                <a:ea typeface="Tahoma" panose="020B0604030504040204" pitchFamily="34" charset="0"/>
                <a:cs typeface="Tahoma" panose="020B0604030504040204" pitchFamily="34" charset="0"/>
              </a:rPr>
              <a:t>Persistența în timp</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50898144-19AB-5CF7-29D5-3EE34D1837AF}"/>
              </a:ext>
            </a:extLst>
          </p:cNvPr>
          <p:cNvPicPr>
            <a:picLocks noChangeAspect="1"/>
          </p:cNvPicPr>
          <p:nvPr/>
        </p:nvPicPr>
        <p:blipFill>
          <a:blip r:embed="rId2"/>
          <a:stretch>
            <a:fillRect/>
          </a:stretch>
        </p:blipFill>
        <p:spPr>
          <a:xfrm>
            <a:off x="5690683" y="2169560"/>
            <a:ext cx="2549068" cy="2690685"/>
          </a:xfrm>
          <a:prstGeom prst="rect">
            <a:avLst/>
          </a:prstGeom>
        </p:spPr>
      </p:pic>
    </p:spTree>
    <p:extLst>
      <p:ext uri="{BB962C8B-B14F-4D97-AF65-F5344CB8AC3E}">
        <p14:creationId xmlns:p14="http://schemas.microsoft.com/office/powerpoint/2010/main" val="3188236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758" y="1617266"/>
            <a:ext cx="3770093" cy="313593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591230" y="775855"/>
            <a:ext cx="6991170" cy="4912152"/>
          </a:xfrm>
          <a:prstGeom prst="rect">
            <a:avLst/>
          </a:prstGeom>
        </p:spPr>
        <p:txBody>
          <a:bodyPr vert="horz" lIns="91440" tIns="45720" rIns="91440" bIns="45720" rtlCol="0" anchor="ctr">
            <a:normAutofit fontScale="25000" lnSpcReduction="20000"/>
          </a:bodyPr>
          <a:lstStyle/>
          <a:p>
            <a:pPr marL="342900" marR="0" lvl="0"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r>
              <a:rPr kumimoji="0" lang="ro-RO" sz="9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Validarea rapidă a datelor de intrare</a:t>
            </a:r>
            <a:endParaRPr kumimoji="0" lang="en-US" sz="9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Validare înseamnă transmiterea unui </a:t>
            </a:r>
            <a:r>
              <a:rPr kumimoji="0" lang="ro-RO" sz="6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feedback </a:t>
            </a: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utilizatorului - inclusiv referitor la lipsa unor informații </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Ideal: să fie realizată în timp real, dar după ce a fost completat câmpul</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Existența unei erori nu înseamnă însă ștergerea/golirea formularului</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Exemple: numere de telefon incomplete, completarea datelor (plecarea înaintea sosirii)</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Sugestii pentru completarea unor erori (de exemplu </a:t>
            </a:r>
            <a:r>
              <a:rPr kumimoji="0" lang="ro-RO" sz="6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gmil.com </a:t>
            </a: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 loc de </a:t>
            </a:r>
            <a:r>
              <a:rPr kumimoji="0" lang="ro-RO" sz="6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gmail.com</a:t>
            </a: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 analize statistice pentru erorile des întâlnite</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 cazul în care un formular nu poate fi validat pe componenta client: evitat un mesaj generic de tipul </a:t>
            </a:r>
            <a:r>
              <a:rPr kumimoji="0" lang="ro-RO" sz="6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there was an error</a:t>
            </a: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 indicată problema specifică / câmpul completat incorect (util de ex. în cazul persoanelor care utilizeaza tehnologii asistive), v. </a:t>
            </a:r>
            <a:r>
              <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Web Content Accesibility Guidelines</a:t>
            </a:r>
            <a:endParaRPr kumimoji="0" lang="ro-RO" sz="6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311599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4591230" y="775855"/>
            <a:ext cx="6991170" cy="4912152"/>
          </a:xfrm>
          <a:prstGeom prst="rect">
            <a:avLst/>
          </a:prstGeom>
        </p:spPr>
        <p:txBody>
          <a:bodyPr vert="horz" lIns="91440" tIns="45720" rIns="91440" bIns="45720" rtlCol="0" anchor="ctr">
            <a:normAutofit fontScale="25000" lnSpcReduction="20000"/>
          </a:bodyPr>
          <a:lstStyle/>
          <a:p>
            <a:pPr marL="342900" marR="0" lvl="0"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r>
              <a:rPr kumimoji="0" lang="ro-RO" sz="9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Utilizarea unui element de control adecvat</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Există o serie întreagă de elemente de control care pot valorifica librării / caracteristici deja implementate / elemente native ale sistemului (de exemplu: culori, alegerea datei, etc.). Există elemente de control standardizate, nu este neapărat necesară generarea unei interfețe de utilizare proprii (de exemplu pentru selectarea unei culori) </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Pentru exact două opțiuni: </a:t>
            </a:r>
            <a:r>
              <a:rPr kumimoji="0" lang="ro-RO" sz="8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toggle switch </a:t>
            </a: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în loc de </a:t>
            </a:r>
            <a:r>
              <a:rPr kumimoji="0" lang="ro-RO" sz="8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radio buttons</a:t>
            </a:r>
            <a:endPar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Drop-down menus: </a:t>
            </a: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adecvate pentru o listă lungă de opțiuni</a:t>
            </a:r>
          </a:p>
        </p:txBody>
      </p:sp>
      <p:pic>
        <p:nvPicPr>
          <p:cNvPr id="3" name="Picture 2">
            <a:extLst>
              <a:ext uri="{FF2B5EF4-FFF2-40B4-BE49-F238E27FC236}">
                <a16:creationId xmlns:a16="http://schemas.microsoft.com/office/drawing/2014/main" id="{85239C76-B95F-B0F2-2EAD-5761EFDA65DB}"/>
              </a:ext>
            </a:extLst>
          </p:cNvPr>
          <p:cNvPicPr>
            <a:picLocks noChangeAspect="1"/>
          </p:cNvPicPr>
          <p:nvPr/>
        </p:nvPicPr>
        <p:blipFill>
          <a:blip r:embed="rId4"/>
          <a:stretch>
            <a:fillRect/>
          </a:stretch>
        </p:blipFill>
        <p:spPr>
          <a:xfrm>
            <a:off x="541749" y="1571625"/>
            <a:ext cx="3708003" cy="3107011"/>
          </a:xfrm>
          <a:prstGeom prst="rect">
            <a:avLst/>
          </a:prstGeom>
        </p:spPr>
      </p:pic>
      <p:pic>
        <p:nvPicPr>
          <p:cNvPr id="7" name="Picture 6">
            <a:extLst>
              <a:ext uri="{FF2B5EF4-FFF2-40B4-BE49-F238E27FC236}">
                <a16:creationId xmlns:a16="http://schemas.microsoft.com/office/drawing/2014/main" id="{AE333FE0-4DD0-92A3-7FA0-D1D30ABF7363}"/>
              </a:ext>
            </a:extLst>
          </p:cNvPr>
          <p:cNvPicPr>
            <a:picLocks noChangeAspect="1"/>
          </p:cNvPicPr>
          <p:nvPr/>
        </p:nvPicPr>
        <p:blipFill>
          <a:blip r:embed="rId5"/>
          <a:stretch>
            <a:fillRect/>
          </a:stretch>
        </p:blipFill>
        <p:spPr>
          <a:xfrm>
            <a:off x="622503" y="981434"/>
            <a:ext cx="3585853" cy="447315"/>
          </a:xfrm>
          <a:prstGeom prst="rect">
            <a:avLst/>
          </a:prstGeom>
        </p:spPr>
      </p:pic>
    </p:spTree>
    <p:extLst>
      <p:ext uri="{BB962C8B-B14F-4D97-AF65-F5344CB8AC3E}">
        <p14:creationId xmlns:p14="http://schemas.microsoft.com/office/powerpoint/2010/main" val="7416185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4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5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5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5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5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5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33B989D3-BBFB-E20B-6FFF-6A8DCEBD3B70}"/>
              </a:ext>
            </a:extLst>
          </p:cNvPr>
          <p:cNvSpPr>
            <a:spLocks noGrp="1"/>
          </p:cNvSpPr>
          <p:nvPr>
            <p:ph type="title"/>
          </p:nvPr>
        </p:nvSpPr>
        <p:spPr>
          <a:xfrm>
            <a:off x="3665537" y="155474"/>
            <a:ext cx="8431213" cy="1413933"/>
          </a:xfrm>
        </p:spPr>
        <p:txBody>
          <a:bodyPr>
            <a:normAutofi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unor incidente critice </a:t>
            </a:r>
            <a:endParaRPr lang="en-GB" dirty="0"/>
          </a:p>
        </p:txBody>
      </p:sp>
      <p:pic>
        <p:nvPicPr>
          <p:cNvPr id="22" name="Picture 21" descr="Desk with stethoscope and computer keyboard">
            <a:extLst>
              <a:ext uri="{FF2B5EF4-FFF2-40B4-BE49-F238E27FC236}">
                <a16:creationId xmlns:a16="http://schemas.microsoft.com/office/drawing/2014/main" id="{E7175679-A071-89D0-1078-EAA8D0B9B427}"/>
              </a:ext>
            </a:extLst>
          </p:cNvPr>
          <p:cNvPicPr>
            <a:picLocks noChangeAspect="1"/>
          </p:cNvPicPr>
          <p:nvPr/>
        </p:nvPicPr>
        <p:blipFill rotWithShape="1">
          <a:blip r:embed="rId3">
            <a:extLst>
              <a:ext uri="{28A0092B-C50C-407E-A947-70E740481C1C}">
                <a14:useLocalDpi xmlns:a14="http://schemas.microsoft.com/office/drawing/2010/main" val="0"/>
              </a:ext>
            </a:extLst>
          </a:blip>
          <a:srcRect l="60502" r="5830"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B54EC255-D37D-7A7C-824D-11CACF5B30BE}"/>
              </a:ext>
            </a:extLst>
          </p:cNvPr>
          <p:cNvSpPr>
            <a:spLocks noGrp="1"/>
          </p:cNvSpPr>
          <p:nvPr>
            <p:ph idx="1"/>
          </p:nvPr>
        </p:nvSpPr>
        <p:spPr>
          <a:xfrm>
            <a:off x="3843867" y="2048933"/>
            <a:ext cx="7659156" cy="3742267"/>
          </a:xfrm>
        </p:spPr>
        <p:txBody>
          <a:bodyPr>
            <a:normAutofit/>
          </a:bodyPr>
          <a:lstStyle/>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Eveniment/dificultate/neplăcere legată de experiența de utilizare observat(e) în timpul executării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-urilor. Poate indica o problemă a conceptului </a:t>
            </a:r>
            <a:r>
              <a:rPr lang="ro-RO" i="1" dirty="0">
                <a:latin typeface="Tahoma" panose="020B0604030504040204" pitchFamily="34" charset="0"/>
                <a:ea typeface="Tahoma" panose="020B0604030504040204" pitchFamily="34" charset="0"/>
                <a:cs typeface="Tahoma" panose="020B0604030504040204" pitchFamily="34" charset="0"/>
              </a:rPr>
              <a:t>UX design. </a:t>
            </a:r>
            <a:endParaRPr lang="ro-RO" dirty="0">
              <a:latin typeface="Tahoma" panose="020B0604030504040204" pitchFamily="34" charset="0"/>
              <a:ea typeface="Tahoma" panose="020B0604030504040204" pitchFamily="34" charset="0"/>
              <a:cs typeface="Tahoma" panose="020B0604030504040204" pitchFamily="34" charset="0"/>
            </a:endParaRPr>
          </a:p>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Înregistrare: Ce caracteristică este implicată? Ce încerca să facă participantul? Ce a făcut greșit/ce nu a funcționat? Ce parte a conceptului de </a:t>
            </a:r>
            <a:r>
              <a:rPr lang="ro-RO" i="1" dirty="0">
                <a:latin typeface="Tahoma" panose="020B0604030504040204" pitchFamily="34" charset="0"/>
                <a:ea typeface="Tahoma" panose="020B0604030504040204" pitchFamily="34" charset="0"/>
                <a:cs typeface="Tahoma" panose="020B0604030504040204" pitchFamily="34" charset="0"/>
              </a:rPr>
              <a:t>design </a:t>
            </a:r>
            <a:r>
              <a:rPr lang="ro-RO" dirty="0">
                <a:latin typeface="Tahoma" panose="020B0604030504040204" pitchFamily="34" charset="0"/>
                <a:ea typeface="Tahoma" panose="020B0604030504040204" pitchFamily="34" charset="0"/>
                <a:cs typeface="Tahoma" panose="020B0604030504040204" pitchFamily="34" charset="0"/>
              </a:rPr>
              <a:t> a cauzat problema? ... Și alte elemente.</a:t>
            </a:r>
          </a:p>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Tehnică utilizată ca alternativă.</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4669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4335576" y="775855"/>
            <a:ext cx="7412318" cy="4912152"/>
          </a:xfrm>
          <a:prstGeom prst="rect">
            <a:avLst/>
          </a:prstGeom>
        </p:spPr>
        <p:txBody>
          <a:bodyPr vert="horz" lIns="91440" tIns="45720" rIns="91440" bIns="45720" rtlCol="0" anchor="ctr">
            <a:normAutofit fontScale="25000" lnSpcReduction="20000"/>
          </a:bodyPr>
          <a:lstStyle/>
          <a:p>
            <a:pPr marL="342900" marR="0" lvl="0" indent="-228600" algn="l" defTabSz="914400" rtl="0" eaLnBrk="1" fontAlgn="auto" latinLnBrk="0" hangingPunct="1">
              <a:lnSpc>
                <a:spcPct val="120000"/>
              </a:lnSpc>
              <a:spcBef>
                <a:spcPts val="0"/>
              </a:spcBef>
              <a:spcAft>
                <a:spcPts val="600"/>
              </a:spcAft>
              <a:buClr>
                <a:srgbClr val="B80E0F"/>
              </a:buClr>
              <a:buSzPct val="160000"/>
              <a:buFont typeface="Arial" panose="020B0604020202020204" pitchFamily="34" charset="0"/>
              <a:buChar char="•"/>
              <a:tabLst/>
              <a:defRPr/>
            </a:pPr>
            <a:r>
              <a:rPr kumimoji="0" lang="ro-RO" sz="9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Formatul datelor: flexibilitate (</a:t>
            </a:r>
            <a:r>
              <a:rPr kumimoji="0" lang="ro-RO" sz="96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be forgiving)</a:t>
            </a:r>
            <a:endParaRPr kumimoji="0" lang="ro-RO" sz="9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Situații în care utilizatorii nu au o experiență de utilizare convenabilă: (i) nu poate fi salvat numele, deoarece are un caracter special, (ii) nu poate fi introdus numărul de telefon din cauza modului de validare, (iii) spații libere între grupele de cifre ale cardului utilizat (sau nu?).</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Recomandări: (i) să fie permise caractere speciale, cratima, (ii) formate variate pentru numărul de telefon sau explicații clare de completare, (iii) ...</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Elemente de principiu: (i) utilizatorii să aibă libertate/flexibilitate în completarea câmpurilor, (ii) să poată fi omise câmpurile care nu sunt obligatorii. </a:t>
            </a:r>
          </a:p>
          <a:p>
            <a:pPr marL="914400" marR="0" lvl="1" indent="-342900" algn="l" defTabSz="914400" rtl="0" eaLnBrk="1" fontAlgn="auto" latinLnBrk="0" hangingPunct="1">
              <a:lnSpc>
                <a:spcPct val="120000"/>
              </a:lnSpc>
              <a:spcBef>
                <a:spcPts val="0"/>
              </a:spcBef>
              <a:spcAft>
                <a:spcPts val="600"/>
              </a:spcAft>
              <a:buClr>
                <a:srgbClr val="B80E0F"/>
              </a:buClr>
              <a:buSzPct val="160000"/>
              <a:buFont typeface="Courier New" panose="02070309020205020404" pitchFamily="49" charset="0"/>
              <a:buChar char="o"/>
              <a:tabLst/>
              <a:defRPr/>
            </a:pPr>
            <a:r>
              <a:rPr kumimoji="0" lang="ro-RO" sz="8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Aspect general: utilizator și dezvoltator. </a:t>
            </a:r>
          </a:p>
        </p:txBody>
      </p:sp>
      <p:pic>
        <p:nvPicPr>
          <p:cNvPr id="4" name="Picture 3">
            <a:extLst>
              <a:ext uri="{FF2B5EF4-FFF2-40B4-BE49-F238E27FC236}">
                <a16:creationId xmlns:a16="http://schemas.microsoft.com/office/drawing/2014/main" id="{9B6F041B-CABB-73CD-FB2B-F9E8BD086112}"/>
              </a:ext>
            </a:extLst>
          </p:cNvPr>
          <p:cNvPicPr>
            <a:picLocks noChangeAspect="1"/>
          </p:cNvPicPr>
          <p:nvPr/>
        </p:nvPicPr>
        <p:blipFill>
          <a:blip r:embed="rId4"/>
          <a:stretch>
            <a:fillRect/>
          </a:stretch>
        </p:blipFill>
        <p:spPr>
          <a:xfrm>
            <a:off x="547965" y="3014124"/>
            <a:ext cx="3643036" cy="1167351"/>
          </a:xfrm>
          <a:prstGeom prst="rect">
            <a:avLst/>
          </a:prstGeom>
        </p:spPr>
      </p:pic>
    </p:spTree>
    <p:extLst>
      <p:ext uri="{BB962C8B-B14F-4D97-AF65-F5344CB8AC3E}">
        <p14:creationId xmlns:p14="http://schemas.microsoft.com/office/powerpoint/2010/main" val="35598603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Numere de telefon</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Utilizatorii să poată introduce numere de telefon în formatul dorit de ei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Aspect important: dacă un număr de telefon este realmente important pentru aplicație și trebuie colectat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Pentru aplicații mobile: caracteristici native ale dispozitivului</a:t>
            </a: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40034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Meniuri de tip </a:t>
            </a:r>
            <a:r>
              <a:rPr lang="ro-RO" sz="2400" i="1" cap="none" dirty="0">
                <a:latin typeface="Tahoma" panose="020B0604030504040204" pitchFamily="34" charset="0"/>
                <a:ea typeface="Tahoma" panose="020B0604030504040204" pitchFamily="34" charset="0"/>
                <a:cs typeface="Tahoma" panose="020B0604030504040204" pitchFamily="34" charset="0"/>
              </a:rPr>
              <a:t>drop-down </a:t>
            </a:r>
            <a:r>
              <a:rPr lang="ro-RO" sz="2400" cap="none" dirty="0">
                <a:latin typeface="Tahoma" panose="020B0604030504040204" pitchFamily="34" charset="0"/>
                <a:ea typeface="Tahoma" panose="020B0604030504040204" pitchFamily="34" charset="0"/>
                <a:cs typeface="Tahoma" panose="020B0604030504040204" pitchFamily="34" charset="0"/>
              </a:rPr>
              <a:t>pentru date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latin typeface="Tahoma" panose="020B0604030504040204" pitchFamily="34" charset="0"/>
                <a:ea typeface="Tahoma" panose="020B0604030504040204" pitchFamily="34" charset="0"/>
                <a:cs typeface="Tahoma" panose="020B0604030504040204" pitchFamily="34" charset="0"/>
              </a:rPr>
              <a:t>Drop-down </a:t>
            </a:r>
            <a:r>
              <a:rPr lang="ro-RO" cap="none" dirty="0">
                <a:latin typeface="Tahoma" panose="020B0604030504040204" pitchFamily="34" charset="0"/>
                <a:ea typeface="Tahoma" panose="020B0604030504040204" pitchFamily="34" charset="0"/>
                <a:cs typeface="Tahoma" panose="020B0604030504040204" pitchFamily="34" charset="0"/>
              </a:rPr>
              <a:t>pentru dată/lună, câmp numeric pentru an</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Soluții de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responsiv bazate pe caracteristici native ale dispozitivelor acolo unde este posibil (de exemplu </a:t>
            </a:r>
            <a:r>
              <a:rPr lang="ro-RO" i="1" cap="none" dirty="0">
                <a:latin typeface="Tahoma" panose="020B0604030504040204" pitchFamily="34" charset="0"/>
                <a:ea typeface="Tahoma" panose="020B0604030504040204" pitchFamily="34" charset="0"/>
                <a:cs typeface="Tahoma" panose="020B0604030504040204" pitchFamily="34" charset="0"/>
              </a:rPr>
              <a:t>date picker</a:t>
            </a:r>
            <a:r>
              <a:rPr lang="ro-RO" cap="none" dirty="0">
                <a:latin typeface="Tahoma" panose="020B0604030504040204" pitchFamily="34" charset="0"/>
                <a:ea typeface="Tahoma" panose="020B0604030504040204" pitchFamily="34" charset="0"/>
                <a:cs typeface="Tahoma" panose="020B0604030504040204" pitchFamily="34" charset="0"/>
              </a:rPr>
              <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Excepții/adaptare pentru sistemele de tip </a:t>
            </a:r>
            <a:r>
              <a:rPr lang="ro-RO" i="1" cap="none" dirty="0">
                <a:latin typeface="Tahoma" panose="020B0604030504040204" pitchFamily="34" charset="0"/>
                <a:ea typeface="Tahoma" panose="020B0604030504040204" pitchFamily="34" charset="0"/>
                <a:cs typeface="Tahoma" panose="020B0604030504040204" pitchFamily="34" charset="0"/>
              </a:rPr>
              <a:t>enterprise</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0572321"/>
      </p:ext>
    </p:extLst>
  </p:cSld>
  <p:clrMapOvr>
    <a:masterClrMapping/>
  </p:clrMapOvr>
  <p:transition spd="med">
    <p:pull/>
  </p:transition>
</p:sld>
</file>

<file path=ppt/slides/slide2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Plata cu cardul</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Există deja un model mental legat de astfel de plăți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Colectarea minimului de informații (nr card, data expirării, cod CVV). Nu informații inutile pentru plată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Caractere cât mai ușor de citit, introducere a numărului fără spații, dar splitare vizuală. Dacă este introdus un spațiu, acesta poate fi eliminat.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 text ajutător (unde poate fi citit CVV)</a:t>
            </a: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4849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Coduri poștale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Formatul este variabil pe mapamond</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Eventuală validare pe componenta server</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Servicii de tip </a:t>
            </a:r>
            <a:r>
              <a:rPr lang="ro-RO" i="1" cap="none" dirty="0">
                <a:latin typeface="Tahoma" panose="020B0604030504040204" pitchFamily="34" charset="0"/>
                <a:ea typeface="Tahoma" panose="020B0604030504040204" pitchFamily="34" charset="0"/>
                <a:cs typeface="Tahoma" panose="020B0604030504040204" pitchFamily="34" charset="0"/>
              </a:rPr>
              <a:t>Live lookup</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La completarea adresei: țara la început (evitarea situației în care o alegere greșită a țării duce la ștergerea câmpurilor anterior completate)</a:t>
            </a:r>
          </a:p>
        </p:txBody>
      </p:sp>
    </p:spTree>
    <p:extLst>
      <p:ext uri="{BB962C8B-B14F-4D97-AF65-F5344CB8AC3E}">
        <p14:creationId xmlns:p14="http://schemas.microsoft.com/office/powerpoint/2010/main" val="3584200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fontScale="92500" lnSpcReduction="10000"/>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Sume pentru plăți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Este recomandat ca utilizatorul să introducă suma completă, eventual cu zecimală (dacă aceasta nu apare se consideră număr întreg)</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 indicat care este caracterul utilizat pentru separarea zecimalelor / miilor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Adăugarea valorii zecimale separat în interfața de utilizare poate genera confuzii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Indicarea unor valori prestabilite (de exemplu pentru donații).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NU sistem de indicare a sumei plătite folosind incrementarea unei valori.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Esențial: la final să existe un pas în care utilizatorul să poată vizualiza suma plătită și să confirme</a:t>
            </a:r>
          </a:p>
        </p:txBody>
      </p:sp>
    </p:spTree>
    <p:extLst>
      <p:ext uri="{BB962C8B-B14F-4D97-AF65-F5344CB8AC3E}">
        <p14:creationId xmlns:p14="http://schemas.microsoft.com/office/powerpoint/2010/main" val="1664587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Încărcarea imaginilor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Utilizatorul să poată selecta un fișier sau să realizeze o fotografie (îndeosebi pe dispozitive mobile/tablete) - utilizarea funcționalităților dispozitivului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Abordare adecvată dacă sunt selectate mai multe imagini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Opțiuni de editare a imaginii (decupare, rotire)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Formate cât mai variate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Informații despre progresul încărcării imaginii </a:t>
            </a:r>
          </a:p>
          <a:p>
            <a:pPr marL="457200" lvl="1" indent="0">
              <a:buClrTx/>
              <a:buNone/>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35712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t>Progres</a:t>
            </a: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https://www.nngroup.com/articles/progress-indicators/</a:t>
            </a: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738909"/>
            <a:ext cx="6526045" cy="4892969"/>
          </a:xfrm>
        </p:spPr>
        <p:txBody>
          <a:bodyPr anchor="ctr">
            <a:normAutofit/>
          </a:bodyPr>
          <a:lstStyle/>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Bară de progres - o singură bară pentru întreaga operațiune, punctul de start și punctul de final să fie clare, NU o serie întreagă</a:t>
            </a:r>
          </a:p>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La bara de progres poate fi adăugat un câmp numeric, indicând procentul de completare sau un interval de timp (acesta este, totuși, mai greu de evaluat/controlat)</a:t>
            </a:r>
          </a:p>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Pictogramă de tip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spinner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dacă nu poate fi estimat timpul rămas / procentul de finalizare. Eventual reactualizat pe parcurs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se întâmplă ceva</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Dacă apar probleme: oprit / îndepărtat (ideea de interactivitate/comunicare cu utilizatorul). </a:t>
            </a:r>
            <a:endParaRPr lang="ro-RO" sz="16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146169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Rectangle 25">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28" name="Rectangle 27">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sz="5900" spc="-100" dirty="0">
                <a:solidFill>
                  <a:schemeClr val="tx1"/>
                </a:solidFill>
                <a:latin typeface="Tahoma" panose="020B0604030504040204" pitchFamily="34" charset="0"/>
                <a:ea typeface="Tahoma" panose="020B0604030504040204" pitchFamily="34" charset="0"/>
                <a:cs typeface="Tahoma" panose="020B0604030504040204" pitchFamily="34" charset="0"/>
              </a:rPr>
              <a:t>2. </a:t>
            </a:r>
            <a:r>
              <a:rPr lang="en-US" sz="5900" i="1" spc="-100" dirty="0">
                <a:solidFill>
                  <a:schemeClr val="tx1"/>
                </a:solidFill>
                <a:latin typeface="Tahoma" panose="020B0604030504040204" pitchFamily="34" charset="0"/>
                <a:ea typeface="Tahoma" panose="020B0604030504040204" pitchFamily="34" charset="0"/>
                <a:cs typeface="Tahoma" panose="020B0604030504040204" pitchFamily="34" charset="0"/>
              </a:rPr>
              <a:t>The Wheel</a:t>
            </a:r>
          </a:p>
        </p:txBody>
      </p:sp>
      <p:sp>
        <p:nvSpPr>
          <p:cNvPr id="32" name="Rectangle 31">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1" name="Graphic 20" descr="Gears">
            <a:extLst>
              <a:ext uri="{FF2B5EF4-FFF2-40B4-BE49-F238E27FC236}">
                <a16:creationId xmlns:a16="http://schemas.microsoft.com/office/drawing/2014/main" id="{3AFBCC8E-D89C-7563-0B4F-EE298B1BCF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7" y="1695799"/>
            <a:ext cx="3458249" cy="3458249"/>
          </a:xfrm>
          <a:prstGeom prst="rect">
            <a:avLst/>
          </a:prstGeom>
        </p:spPr>
      </p:pic>
    </p:spTree>
    <p:extLst>
      <p:ext uri="{BB962C8B-B14F-4D97-AF65-F5344CB8AC3E}">
        <p14:creationId xmlns:p14="http://schemas.microsoft.com/office/powerpoint/2010/main" val="1796981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12163345"/>
      </p:ext>
    </p:extLst>
  </p:cSld>
  <p:clrMapOvr>
    <a:overrideClrMapping bg1="dk1" tx1="lt1" bg2="dk2" tx2="lt2" accent1="accent1" accent2="accent2" accent3="accent3" accent4="accent4" accent5="accent5" accent6="accent6" hlink="hlink" folHlink="folHlink"/>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0" y="-84231"/>
            <a:ext cx="5778684" cy="2437198"/>
          </a:xfrm>
        </p:spPr>
        <p:txBody>
          <a:bodyPr vert="horz" lIns="91440" tIns="45720" rIns="91440" bIns="45720" rtlCol="0" anchor="b">
            <a:normAutofit/>
          </a:bodyPr>
          <a:lstStyle/>
          <a:p>
            <a:pPr lvl="0" algn="r"/>
            <a:r>
              <a:rPr lang="en-US" sz="7400" dirty="0">
                <a:latin typeface="Tahoma" panose="020B0604030504040204" pitchFamily="34" charset="0"/>
                <a:ea typeface="Tahoma" panose="020B0604030504040204" pitchFamily="34" charset="0"/>
                <a:cs typeface="Tahoma" panose="020B0604030504040204" pitchFamily="34" charset="0"/>
              </a:rPr>
              <a:t>6. PRINCIPII DE DESIGN</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pic>
        <p:nvPicPr>
          <p:cNvPr id="5" name="Picture 4" descr="A person walking a path with text above&#10;&#10;Description automatically generated">
            <a:extLst>
              <a:ext uri="{FF2B5EF4-FFF2-40B4-BE49-F238E27FC236}">
                <a16:creationId xmlns:a16="http://schemas.microsoft.com/office/drawing/2014/main" id="{BDFEDC2D-208C-60C0-93A8-6EF5723285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30" y="2201695"/>
            <a:ext cx="4618548" cy="3544467"/>
          </a:xfrm>
          <a:prstGeom prst="rect">
            <a:avLst/>
          </a:prstGeom>
        </p:spPr>
      </p:pic>
    </p:spTree>
    <p:extLst>
      <p:ext uri="{BB962C8B-B14F-4D97-AF65-F5344CB8AC3E}">
        <p14:creationId xmlns:p14="http://schemas.microsoft.com/office/powerpoint/2010/main" val="3088968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Referin</a:t>
            </a:r>
            <a:r>
              <a:rPr lang="ro-RO" cap="none" dirty="0">
                <a:latin typeface="Tahoma" panose="020B0604030504040204" pitchFamily="34" charset="0"/>
                <a:ea typeface="Tahoma" panose="020B0604030504040204" pitchFamily="34" charset="0"/>
                <a:cs typeface="Tahoma" panose="020B0604030504040204" pitchFamily="34" charset="0"/>
              </a:rPr>
              <a:t>ță: </a:t>
            </a:r>
            <a:r>
              <a:rPr lang="en-GB" cap="none" dirty="0">
                <a:latin typeface="Tahoma" panose="020B0604030504040204" pitchFamily="34" charset="0"/>
                <a:ea typeface="Tahoma" panose="020B0604030504040204" pitchFamily="34" charset="0"/>
                <a:cs typeface="Tahoma" panose="020B0604030504040204" pitchFamily="34" charset="0"/>
              </a:rPr>
              <a:t>W. Grant - </a:t>
            </a:r>
            <a:r>
              <a:rPr lang="en-GB" i="1" cap="none" dirty="0">
                <a:latin typeface="Tahoma" panose="020B0604030504040204" pitchFamily="34" charset="0"/>
                <a:ea typeface="Tahoma" panose="020B0604030504040204" pitchFamily="34" charset="0"/>
                <a:cs typeface="Tahoma" panose="020B0604030504040204" pitchFamily="34" charset="0"/>
              </a:rPr>
              <a:t>101 UX Principles Second Edition: Actionable Solutions for Product Design Success</a:t>
            </a:r>
            <a:endParaRPr lang="ro-RO" i="1"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Principiile enumerate: punct de plecare. Pot fi găsite argumente pro și contra. O decizie poate fi luată în funcție de experiență / situații concrete / evoluția standardelor.</a:t>
            </a:r>
          </a:p>
          <a:p>
            <a:r>
              <a:rPr lang="ro-RO" cap="none" dirty="0">
                <a:latin typeface="Tahoma" panose="020B0604030504040204" pitchFamily="34" charset="0"/>
                <a:ea typeface="Tahoma" panose="020B0604030504040204" pitchFamily="34" charset="0"/>
                <a:cs typeface="Tahoma" panose="020B0604030504040204" pitchFamily="34" charset="0"/>
              </a:rPr>
              <a:t>Ce categorii pot fi luate în considerare? Ce pot viza aceste principii?</a:t>
            </a:r>
          </a:p>
        </p:txBody>
      </p:sp>
    </p:spTree>
    <p:extLst>
      <p:ext uri="{BB962C8B-B14F-4D97-AF65-F5344CB8AC3E}">
        <p14:creationId xmlns:p14="http://schemas.microsoft.com/office/powerpoint/2010/main" val="734429473"/>
      </p:ext>
    </p:extLst>
  </p:cSld>
  <p:clrMapOvr>
    <a:masterClrMapping/>
  </p:clrMapOvr>
  <p:transition spd="slow">
    <p:push dir="u"/>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979054"/>
            <a:ext cx="10671797" cy="462741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 tipografice (</a:t>
            </a:r>
            <a:r>
              <a:rPr lang="ro-RO" i="1" cap="none" dirty="0">
                <a:latin typeface="Tahoma" panose="020B0604030504040204" pitchFamily="34" charset="0"/>
                <a:ea typeface="Tahoma" panose="020B0604030504040204" pitchFamily="34" charset="0"/>
                <a:cs typeface="Tahoma" panose="020B0604030504040204" pitchFamily="34" charset="0"/>
              </a:rPr>
              <a:t>typography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control (</a:t>
            </a:r>
            <a:r>
              <a:rPr lang="ro-RO" i="1" cap="none" dirty="0">
                <a:latin typeface="Tahoma" panose="020B0604030504040204" pitchFamily="34" charset="0"/>
                <a:ea typeface="Tahoma" panose="020B0604030504040204" pitchFamily="34" charset="0"/>
                <a:cs typeface="Tahoma" panose="020B0604030504040204" pitchFamily="34" charset="0"/>
              </a:rPr>
              <a:t>controls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conținut (</a:t>
            </a:r>
            <a:r>
              <a:rPr lang="ro-RO" i="1" cap="none" dirty="0">
                <a:latin typeface="Tahoma" panose="020B0604030504040204" pitchFamily="34" charset="0"/>
                <a:ea typeface="Tahoma" panose="020B0604030504040204" pitchFamily="34" charset="0"/>
                <a:cs typeface="Tahoma" panose="020B0604030504040204" pitchFamily="34" charset="0"/>
              </a:rPr>
              <a:t>contents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navigare (</a:t>
            </a:r>
            <a:r>
              <a:rPr lang="ro-RO" i="1" cap="none" dirty="0">
                <a:latin typeface="Tahoma" panose="020B0604030504040204" pitchFamily="34" charset="0"/>
                <a:ea typeface="Tahoma" panose="020B0604030504040204" pitchFamily="34" charset="0"/>
                <a:cs typeface="Tahoma" panose="020B0604030504040204" pitchFamily="34" charset="0"/>
              </a:rPr>
              <a:t>navigation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Pictograme (</a:t>
            </a:r>
            <a:r>
              <a:rPr lang="ro-RO" i="1" cap="none" dirty="0">
                <a:latin typeface="Tahoma" panose="020B0604030504040204" pitchFamily="34" charset="0"/>
                <a:ea typeface="Tahoma" panose="020B0604030504040204" pitchFamily="34" charset="0"/>
                <a:cs typeface="Tahoma" panose="020B0604030504040204" pitchFamily="34" charset="0"/>
              </a:rPr>
              <a:t>iconography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a:t>
            </a:r>
            <a:r>
              <a:rPr lang="ro-RO" i="1" cap="none" dirty="0">
                <a:latin typeface="Tahoma" panose="020B0604030504040204" pitchFamily="34" charset="0"/>
                <a:ea typeface="Tahoma" panose="020B0604030504040204" pitchFamily="34" charset="0"/>
                <a:cs typeface="Tahoma" panose="020B0604030504040204" pitchFamily="34" charset="0"/>
              </a:rPr>
              <a:t>input</a:t>
            </a:r>
          </a:p>
          <a:p>
            <a:r>
              <a:rPr lang="ro-RO" cap="none" dirty="0">
                <a:latin typeface="Tahoma" panose="020B0604030504040204" pitchFamily="34" charset="0"/>
                <a:ea typeface="Tahoma" panose="020B0604030504040204" pitchFamily="34" charset="0"/>
                <a:cs typeface="Tahoma" panose="020B0604030504040204" pitchFamily="34" charset="0"/>
              </a:rPr>
              <a:t>Formulare</a:t>
            </a:r>
          </a:p>
          <a:p>
            <a:r>
              <a:rPr lang="ro-RO" cap="none" dirty="0">
                <a:latin typeface="Tahoma" panose="020B0604030504040204" pitchFamily="34" charset="0"/>
                <a:ea typeface="Tahoma" panose="020B0604030504040204" pitchFamily="34" charset="0"/>
                <a:cs typeface="Tahoma" panose="020B0604030504040204" pitchFamily="34" charset="0"/>
              </a:rPr>
              <a:t>Progres, notificări</a:t>
            </a:r>
          </a:p>
          <a:p>
            <a:r>
              <a:rPr lang="ro-RO"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18856196"/>
      </p:ext>
    </p:extLst>
  </p:cSld>
  <p:clrMapOvr>
    <a:masterClrMapping/>
  </p:clrMapOvr>
  <p:transition spd="med">
    <p:pull/>
  </p:transition>
</p:sld>
</file>

<file path=ppt/slides/slide2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49"/>
            <a:ext cx="6567833" cy="4439806"/>
          </a:xfrm>
        </p:spPr>
        <p:txBody>
          <a:bodyPr>
            <a:normAutofit fontScale="92500" lnSpcReduction="10000"/>
          </a:bodyPr>
          <a:lstStyle/>
          <a:p>
            <a:pPr>
              <a:lnSpc>
                <a:spcPct val="110000"/>
              </a:lnSpc>
              <a:buClrTx/>
            </a:pPr>
            <a:r>
              <a:rPr lang="ro-RO" sz="2600" cap="none" dirty="0">
                <a:latin typeface="Tahoma" panose="020B0604030504040204" pitchFamily="34" charset="0"/>
                <a:ea typeface="Tahoma" panose="020B0604030504040204" pitchFamily="34" charset="0"/>
                <a:cs typeface="Tahoma" panose="020B0604030504040204" pitchFamily="34" charset="0"/>
              </a:rPr>
              <a:t>Meniuri de tip </a:t>
            </a:r>
            <a:r>
              <a:rPr lang="ro-RO" sz="2600" i="1" cap="none" dirty="0">
                <a:latin typeface="Tahoma" panose="020B0604030504040204" pitchFamily="34" charset="0"/>
                <a:ea typeface="Tahoma" panose="020B0604030504040204" pitchFamily="34" charset="0"/>
                <a:cs typeface="Tahoma" panose="020B0604030504040204" pitchFamily="34" charset="0"/>
              </a:rPr>
              <a:t>breadcrumb</a:t>
            </a:r>
            <a:endParaRPr lang="ro-RO" sz="26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Formă secundară de navigare, permite întoarcerea la nivelul anterior în cadrul ierarhiei (cunoașterea poziției în cadrul ierarhiei), nu mai este necesar un buton de tip </a:t>
            </a:r>
            <a:r>
              <a:rPr lang="ro-RO" sz="2200" i="1" cap="none" dirty="0">
                <a:latin typeface="Tahoma" panose="020B0604030504040204" pitchFamily="34" charset="0"/>
                <a:ea typeface="Tahoma" panose="020B0604030504040204" pitchFamily="34" charset="0"/>
                <a:cs typeface="Tahoma" panose="020B0604030504040204" pitchFamily="34" charset="0"/>
              </a:rPr>
              <a:t>back</a:t>
            </a:r>
            <a:endParaRPr lang="ro-RO" sz="22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Permit crearea unui model mental, înțelegerea mai bună a produsului</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Ușor de încadrat, ocupă spațiu puțin, imbunătățesc uzabilitatea produsului</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Demodate(?)</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hlinkClick r:id="rId4"/>
              </a:rPr>
              <a:t>Facilitează navigarea</a:t>
            </a:r>
            <a:r>
              <a:rPr lang="ro-RO" sz="2200" cap="none" dirty="0">
                <a:latin typeface="Tahoma" panose="020B0604030504040204" pitchFamily="34" charset="0"/>
                <a:ea typeface="Tahoma" panose="020B0604030504040204" pitchFamily="34" charset="0"/>
                <a:cs typeface="Tahoma" panose="020B0604030504040204" pitchFamily="34" charset="0"/>
              </a:rPr>
              <a:t> </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hlinkClick r:id="rId5"/>
              </a:rPr>
              <a:t>Recomandări de </a:t>
            </a:r>
            <a:r>
              <a:rPr lang="ro-RO" sz="2200" i="1" cap="none" dirty="0">
                <a:latin typeface="Tahoma" panose="020B0604030504040204" pitchFamily="34" charset="0"/>
                <a:ea typeface="Tahoma" panose="020B0604030504040204" pitchFamily="34" charset="0"/>
                <a:cs typeface="Tahoma" panose="020B0604030504040204" pitchFamily="34" charset="0"/>
                <a:hlinkClick r:id="rId5"/>
              </a:rPr>
              <a:t>design</a:t>
            </a:r>
            <a:endParaRPr lang="ro-RO" sz="2200" i="1"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1267786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fontScale="925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Început și sfârșit</a:t>
            </a:r>
          </a:p>
          <a:p>
            <a:pPr lvl="1">
              <a:lnSpc>
                <a:spcPct val="110000"/>
              </a:lnSpc>
              <a:buClrTx/>
              <a:buSzPct val="100000"/>
              <a:buFont typeface="Courier New" panose="02070309020205020404" pitchFamily="49" charset="0"/>
              <a:buChar char="o"/>
            </a:pPr>
            <a:r>
              <a:rPr lang="ro-RO" sz="2000" i="1" cap="none" dirty="0">
                <a:latin typeface="Tahoma" panose="020B0604030504040204" pitchFamily="34" charset="0"/>
                <a:ea typeface="Tahoma" panose="020B0604030504040204" pitchFamily="34" charset="0"/>
                <a:cs typeface="Tahoma" panose="020B0604030504040204" pitchFamily="34" charset="0"/>
              </a:rPr>
              <a:t>Journey </a:t>
            </a:r>
            <a:r>
              <a:rPr lang="ro-RO" sz="2000" cap="none" dirty="0">
                <a:latin typeface="Tahoma" panose="020B0604030504040204" pitchFamily="34" charset="0"/>
                <a:ea typeface="Tahoma" panose="020B0604030504040204" pitchFamily="34" charset="0"/>
                <a:cs typeface="Tahoma" panose="020B0604030504040204" pitchFamily="34" charset="0"/>
              </a:rPr>
              <a:t>= metaforă, dar parcurgerea unor etape în manevrarea unui sistem/produs poate semăna cu o mini-călătorie. Legată de abordarea </a:t>
            </a:r>
            <a:r>
              <a:rPr lang="ro-RO" sz="2000" i="1" cap="none" dirty="0">
                <a:latin typeface="Tahoma" panose="020B0604030504040204" pitchFamily="34" charset="0"/>
                <a:ea typeface="Tahoma" panose="020B0604030504040204" pitchFamily="34" charset="0"/>
                <a:cs typeface="Tahoma" panose="020B0604030504040204" pitchFamily="34" charset="0"/>
                <a:hlinkClick r:id="rId4"/>
              </a:rPr>
              <a:t>jobs to be done</a:t>
            </a:r>
            <a:endParaRPr lang="ro-RO" sz="2000" i="1"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Conceptul de </a:t>
            </a:r>
            <a:r>
              <a:rPr lang="ro-RO" sz="2000" i="1" cap="none" dirty="0">
                <a:latin typeface="Tahoma" panose="020B0604030504040204" pitchFamily="34" charset="0"/>
                <a:ea typeface="Tahoma" panose="020B0604030504040204" pitchFamily="34" charset="0"/>
                <a:cs typeface="Tahoma" panose="020B0604030504040204" pitchFamily="34" charset="0"/>
                <a:hlinkClick r:id="rId5"/>
              </a:rPr>
              <a:t>journey map</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Să fie marcate puncte / repere / borne (început, parcurgerea și finalizarea unor etape, final)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Validați anumiți pași (de exemplu salvarea unor setări – v. </a:t>
            </a:r>
            <a:r>
              <a:rPr lang="ro-RO" sz="2000" i="1" cap="none" dirty="0">
                <a:latin typeface="Tahoma" panose="020B0604030504040204" pitchFamily="34" charset="0"/>
                <a:ea typeface="Tahoma" panose="020B0604030504040204" pitchFamily="34" charset="0"/>
                <a:cs typeface="Tahoma" panose="020B0604030504040204" pitchFamily="34" charset="0"/>
              </a:rPr>
              <a:t>Apply</a:t>
            </a:r>
            <a:r>
              <a:rPr lang="ro-RO" sz="2000" cap="none" dirty="0">
                <a:latin typeface="Tahoma" panose="020B0604030504040204" pitchFamily="34" charset="0"/>
                <a:ea typeface="Tahoma" panose="020B0604030504040204" pitchFamily="34" charset="0"/>
                <a:cs typeface="Tahoma" panose="020B0604030504040204" pitchFamily="34" charset="0"/>
              </a:rPr>
              <a:t>, apoi </a:t>
            </a:r>
            <a:r>
              <a:rPr lang="ro-RO" sz="2000" i="1" cap="none" dirty="0">
                <a:latin typeface="Tahoma" panose="020B0604030504040204" pitchFamily="34" charset="0"/>
                <a:ea typeface="Tahoma" panose="020B0604030504040204" pitchFamily="34" charset="0"/>
                <a:cs typeface="Tahoma" panose="020B0604030504040204" pitchFamily="34" charset="0"/>
              </a:rPr>
              <a:t>Save, </a:t>
            </a:r>
            <a:r>
              <a:rPr lang="ro-RO" sz="2000" cap="none" dirty="0">
                <a:latin typeface="Tahoma" panose="020B0604030504040204" pitchFamily="34" charset="0"/>
                <a:ea typeface="Tahoma" panose="020B0604030504040204" pitchFamily="34" charset="0"/>
                <a:cs typeface="Tahoma" panose="020B0604030504040204" pitchFamily="34" charset="0"/>
              </a:rPr>
              <a:t>mesaje de confirmare de tipul </a:t>
            </a:r>
            <a:r>
              <a:rPr lang="ro-RO" sz="2000" i="1" cap="none" dirty="0">
                <a:latin typeface="Tahoma" panose="020B0604030504040204" pitchFamily="34" charset="0"/>
                <a:ea typeface="Tahoma" panose="020B0604030504040204" pitchFamily="34" charset="0"/>
                <a:cs typeface="Tahoma" panose="020B0604030504040204" pitchFamily="34" charset="0"/>
              </a:rPr>
              <a:t>message sent, changes saved, link posted</a:t>
            </a:r>
            <a:r>
              <a:rPr lang="ro-RO" sz="2000"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53459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lnSpcReduction="100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Utilizatorul să știe unde se află</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Modelul conceptual inițial al utilizatorului: incomplet</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Sunt utile repere (</a:t>
            </a:r>
            <a:r>
              <a:rPr lang="ro-RO" sz="2000" i="1" cap="none" dirty="0">
                <a:latin typeface="Tahoma" panose="020B0604030504040204" pitchFamily="34" charset="0"/>
                <a:ea typeface="Tahoma" panose="020B0604030504040204" pitchFamily="34" charset="0"/>
                <a:cs typeface="Tahoma" panose="020B0604030504040204" pitchFamily="34" charset="0"/>
              </a:rPr>
              <a:t>landmarks</a:t>
            </a:r>
            <a:r>
              <a:rPr lang="ro-RO" sz="2000" cap="none" dirty="0">
                <a:latin typeface="Tahoma" panose="020B0604030504040204" pitchFamily="34" charset="0"/>
                <a:ea typeface="Tahoma" panose="020B0604030504040204" pitchFamily="34" charset="0"/>
                <a:cs typeface="Tahoma" panose="020B0604030504040204" pitchFamily="34" charset="0"/>
              </a:rPr>
              <a:t>) – arii vizuale diferite, de exemplu pagina </a:t>
            </a:r>
            <a:r>
              <a:rPr lang="ro-RO" sz="2000" i="1" cap="none" dirty="0">
                <a:latin typeface="Tahoma" panose="020B0604030504040204" pitchFamily="34" charset="0"/>
                <a:ea typeface="Tahoma" panose="020B0604030504040204" pitchFamily="34" charset="0"/>
                <a:cs typeface="Tahoma" panose="020B0604030504040204" pitchFamily="34" charset="0"/>
              </a:rPr>
              <a:t>Acasă </a:t>
            </a:r>
            <a:r>
              <a:rPr lang="ro-RO" sz="2000" cap="none" dirty="0">
                <a:latin typeface="Tahoma" panose="020B0604030504040204" pitchFamily="34" charset="0"/>
                <a:ea typeface="Tahoma" panose="020B0604030504040204" pitchFamily="34" charset="0"/>
                <a:cs typeface="Tahoma" panose="020B0604030504040204" pitchFamily="34" charset="0"/>
              </a:rPr>
              <a:t>să fie diferită de pagina </a:t>
            </a:r>
            <a:r>
              <a:rPr lang="ro-RO" sz="2000" i="1" cap="none" dirty="0">
                <a:latin typeface="Tahoma" panose="020B0604030504040204" pitchFamily="34" charset="0"/>
                <a:ea typeface="Tahoma" panose="020B0604030504040204" pitchFamily="34" charset="0"/>
                <a:cs typeface="Tahoma" panose="020B0604030504040204" pitchFamily="34" charset="0"/>
              </a:rPr>
              <a:t>Setări</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Elemente de control adecvate: un indicator de progres, meniu de tip </a:t>
            </a:r>
            <a:r>
              <a:rPr lang="ro-RO" sz="2000" i="1" cap="none" dirty="0">
                <a:latin typeface="Tahoma" panose="020B0604030504040204" pitchFamily="34" charset="0"/>
                <a:ea typeface="Tahoma" panose="020B0604030504040204" pitchFamily="34" charset="0"/>
                <a:cs typeface="Tahoma" panose="020B0604030504040204" pitchFamily="34" charset="0"/>
              </a:rPr>
              <a:t>breadcrumb</a:t>
            </a:r>
            <a:r>
              <a:rPr lang="ro-RO" sz="2000" cap="none" dirty="0">
                <a:latin typeface="Tahoma" panose="020B0604030504040204" pitchFamily="34" charset="0"/>
                <a:ea typeface="Tahoma" panose="020B0604030504040204" pitchFamily="34" charset="0"/>
                <a:cs typeface="Tahoma" panose="020B0604030504040204" pitchFamily="34" charset="0"/>
              </a:rPr>
              <a:t>, un indicator care să arate că nu s-a făcut salvarea – dacă este posibilă se poate utiliza opțiunea salvării automate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Alte posibilități: explicații în cuvinte / imagini</a:t>
            </a:r>
          </a:p>
        </p:txBody>
      </p:sp>
    </p:spTree>
    <p:extLst>
      <p:ext uri="{BB962C8B-B14F-4D97-AF65-F5344CB8AC3E}">
        <p14:creationId xmlns:p14="http://schemas.microsoft.com/office/powerpoint/2010/main" val="351103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086475"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Posibilitatea de a crea un item nou dintr-unul existent (</a:t>
            </a:r>
            <a:r>
              <a:rPr lang="ro-RO" sz="2400" i="1" cap="none" dirty="0">
                <a:latin typeface="Tahoma" panose="020B0604030504040204" pitchFamily="34" charset="0"/>
                <a:ea typeface="Tahoma" panose="020B0604030504040204" pitchFamily="34" charset="0"/>
                <a:cs typeface="Tahoma" panose="020B0604030504040204" pitchFamily="34" charset="0"/>
              </a:rPr>
              <a:t>create from existing</a:t>
            </a:r>
            <a:r>
              <a:rPr lang="ro-RO" sz="2400" cap="none" dirty="0">
                <a:latin typeface="Tahoma" panose="020B0604030504040204" pitchFamily="34" charset="0"/>
                <a:ea typeface="Tahoma" panose="020B0604030504040204" pitchFamily="34" charset="0"/>
                <a:cs typeface="Tahoma" panose="020B0604030504040204" pitchFamily="34" charset="0"/>
              </a:rPr>
              <a:t>) și de a genera șabloane (</a:t>
            </a:r>
            <a:r>
              <a:rPr lang="ro-RO" sz="2400" i="1" cap="none" dirty="0">
                <a:latin typeface="Tahoma" panose="020B0604030504040204" pitchFamily="34" charset="0"/>
                <a:ea typeface="Tahoma" panose="020B0604030504040204" pitchFamily="34" charset="0"/>
                <a:cs typeface="Tahoma" panose="020B0604030504040204" pitchFamily="34" charset="0"/>
              </a:rPr>
              <a:t>template</a:t>
            </a:r>
            <a:r>
              <a:rPr lang="ro-RO" sz="2400" cap="none" dirty="0">
                <a:latin typeface="Tahoma" panose="020B0604030504040204" pitchFamily="34" charset="0"/>
                <a:ea typeface="Tahoma" panose="020B0604030504040204" pitchFamily="34" charset="0"/>
                <a:cs typeface="Tahoma" panose="020B0604030504040204" pitchFamily="34" charset="0"/>
              </a:rPr>
              <a:t>-uri)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Mai ales dacă apar sarcini / elemente repetitive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Avantaje: economisire timp, creșterea productvității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Prezent în aplicații de tip </a:t>
            </a:r>
            <a:r>
              <a:rPr lang="ro-RO" sz="2000" i="1" cap="none" dirty="0">
                <a:latin typeface="Tahoma" panose="020B0604030504040204" pitchFamily="34" charset="0"/>
                <a:ea typeface="Tahoma" panose="020B0604030504040204" pitchFamily="34" charset="0"/>
                <a:cs typeface="Tahoma" panose="020B0604030504040204" pitchFamily="34" charset="0"/>
              </a:rPr>
              <a:t>business-to-business</a:t>
            </a:r>
            <a:r>
              <a:rPr lang="ro-RO" sz="2000" cap="none" dirty="0">
                <a:latin typeface="Tahoma" panose="020B0604030504040204" pitchFamily="34" charset="0"/>
                <a:ea typeface="Tahoma" panose="020B0604030504040204" pitchFamily="34" charset="0"/>
                <a:cs typeface="Tahoma" panose="020B0604030504040204" pitchFamily="34" charset="0"/>
              </a:rPr>
              <a:t>, dar și în aplicații pentru utilizatori generali</a:t>
            </a:r>
          </a:p>
        </p:txBody>
      </p:sp>
      <p:pic>
        <p:nvPicPr>
          <p:cNvPr id="5" name="Picture 4">
            <a:extLst>
              <a:ext uri="{FF2B5EF4-FFF2-40B4-BE49-F238E27FC236}">
                <a16:creationId xmlns:a16="http://schemas.microsoft.com/office/drawing/2014/main" id="{015561BB-B32F-BF90-6C40-5ADE17FA7FBE}"/>
              </a:ext>
            </a:extLst>
          </p:cNvPr>
          <p:cNvPicPr>
            <a:picLocks noChangeAspect="1"/>
          </p:cNvPicPr>
          <p:nvPr/>
        </p:nvPicPr>
        <p:blipFill>
          <a:blip r:embed="rId4"/>
          <a:stretch>
            <a:fillRect/>
          </a:stretch>
        </p:blipFill>
        <p:spPr>
          <a:xfrm>
            <a:off x="10108224" y="2372519"/>
            <a:ext cx="1467561" cy="2294732"/>
          </a:xfrm>
          <a:prstGeom prst="rect">
            <a:avLst/>
          </a:prstGeom>
        </p:spPr>
      </p:pic>
    </p:spTree>
    <p:extLst>
      <p:ext uri="{BB962C8B-B14F-4D97-AF65-F5344CB8AC3E}">
        <p14:creationId xmlns:p14="http://schemas.microsoft.com/office/powerpoint/2010/main" val="3082629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Filtrare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Cum poate fi căutat un produs?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Căutare doar după ceva precis: orientare spre cerințele de dezvoltare, nu spre utilizator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Varianta convenabilă pentru utilizator: cu sisteme de filtrare (v. platforme de comerț online), bazate pe criterii relevante pentru utilizatori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 mental: (i) căutare cu termen mai general, apoi rafinare, (ii) accesibilitatea opțiunilor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hlinkClick r:id="rId4"/>
              </a:rPr>
              <a:t>Recomandări</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846310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en-GB" sz="2400" cap="none" dirty="0" err="1">
                <a:latin typeface="Tahoma" panose="020B0604030504040204" pitchFamily="34" charset="0"/>
                <a:ea typeface="Tahoma" panose="020B0604030504040204" pitchFamily="34" charset="0"/>
                <a:cs typeface="Tahoma" panose="020B0604030504040204" pitchFamily="34" charset="0"/>
              </a:rPr>
              <a:t>Notific</a:t>
            </a:r>
            <a:r>
              <a:rPr lang="ro-RO" sz="2400" cap="none" dirty="0">
                <a:latin typeface="Tahoma" panose="020B0604030504040204" pitchFamily="34" charset="0"/>
                <a:ea typeface="Tahoma" panose="020B0604030504040204" pitchFamily="34" charset="0"/>
                <a:cs typeface="Tahoma" panose="020B0604030504040204" pitchFamily="34" charset="0"/>
              </a:rPr>
              <a:t>ări și oprirea acestora</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Flexibilitate – permiterea unor setări rafinate, nu doar anularea tuturor notificărilor pentru o aplicație, realizată de sistem. În acest mod, notificările importante pot fi reținute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Eventual amânare /anulare temporară (</a:t>
            </a:r>
            <a:r>
              <a:rPr lang="ro-RO" sz="2000" i="1" cap="none" dirty="0">
                <a:latin typeface="Tahoma" panose="020B0604030504040204" pitchFamily="34" charset="0"/>
                <a:ea typeface="Tahoma" panose="020B0604030504040204" pitchFamily="34" charset="0"/>
                <a:cs typeface="Tahoma" panose="020B0604030504040204" pitchFamily="34" charset="0"/>
              </a:rPr>
              <a:t>snooze</a:t>
            </a:r>
            <a:r>
              <a:rPr lang="ro-RO" sz="2000" cap="none" dirty="0">
                <a:latin typeface="Tahoma" panose="020B0604030504040204" pitchFamily="34" charset="0"/>
                <a:ea typeface="Tahoma" panose="020B0604030504040204" pitchFamily="34" charset="0"/>
                <a:cs typeface="Tahoma" panose="020B0604030504040204" pitchFamily="34" charset="0"/>
              </a:rPr>
              <a:t>)</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Conceptul de </a:t>
            </a:r>
            <a:r>
              <a:rPr lang="ro-RO" sz="2000" i="1" cap="none" dirty="0">
                <a:latin typeface="Tahoma" panose="020B0604030504040204" pitchFamily="34" charset="0"/>
                <a:ea typeface="Tahoma" panose="020B0604030504040204" pitchFamily="34" charset="0"/>
                <a:cs typeface="Tahoma" panose="020B0604030504040204" pitchFamily="34" charset="0"/>
                <a:hlinkClick r:id="rId4"/>
              </a:rPr>
              <a:t>microsessions</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98994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2794-FFDD-BC65-AE04-4EAF48D0AAF8}"/>
              </a:ext>
            </a:extLst>
          </p:cNvPr>
          <p:cNvSpPr>
            <a:spLocks noGrp="1"/>
          </p:cNvSpPr>
          <p:nvPr>
            <p:ph type="title"/>
          </p:nvPr>
        </p:nvSpPr>
        <p:spPr>
          <a:xfrm>
            <a:off x="252919" y="1123837"/>
            <a:ext cx="2947482" cy="460118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Necesitatea unui proces de lucru</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EA469B5A-7357-7741-443E-57FCE28BB1C1}"/>
              </a:ext>
            </a:extLst>
          </p:cNvPr>
          <p:cNvGraphicFramePr>
            <a:graphicFrameLocks noGrp="1"/>
          </p:cNvGraphicFramePr>
          <p:nvPr>
            <p:ph idx="1"/>
            <p:extLst>
              <p:ext uri="{D42A27DB-BD31-4B8C-83A1-F6EECF244321}">
                <p14:modId xmlns:p14="http://schemas.microsoft.com/office/powerpoint/2010/main" val="466279352"/>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4342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fontScale="85000" lnSpcReduction="100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(Probabil că) Utilizatorii nu înțeleg sistemul de fișiere al produsului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Pe telefoane mobile / tablete utilizatorii nu văd sistemul de fișiere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Modelul mental creat de utilizator în momentul utilizării produsului: Sunt salvate fișiere? Trebuie descărcat ceva? Activitatea începută pe un dispozitiv mobil poate fi continuată pe un laptop?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Clarificări pentru utilizatori: ghidare la început (</a:t>
            </a:r>
            <a:r>
              <a:rPr lang="ro-RO" sz="2000" i="1" cap="none" dirty="0">
                <a:latin typeface="Tahoma" panose="020B0604030504040204" pitchFamily="34" charset="0"/>
                <a:ea typeface="Tahoma" panose="020B0604030504040204" pitchFamily="34" charset="0"/>
                <a:cs typeface="Tahoma" panose="020B0604030504040204" pitchFamily="34" charset="0"/>
              </a:rPr>
              <a:t>onboarding wizard</a:t>
            </a:r>
            <a:r>
              <a:rPr lang="ro-RO" sz="2000" cap="none" dirty="0">
                <a:latin typeface="Tahoma" panose="020B0604030504040204" pitchFamily="34" charset="0"/>
                <a:ea typeface="Tahoma" panose="020B0604030504040204" pitchFamily="34" charset="0"/>
                <a:cs typeface="Tahoma" panose="020B0604030504040204" pitchFamily="34" charset="0"/>
              </a:rPr>
              <a:t>), salvare automată, alerte la anumite acțiuni, informații despre cum/unde se realizează salvarea, etc.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De fapt: raport între complexitatea sistemului/produsului și experiența de utilizare</a:t>
            </a:r>
          </a:p>
        </p:txBody>
      </p:sp>
    </p:spTree>
    <p:extLst>
      <p:ext uri="{BB962C8B-B14F-4D97-AF65-F5344CB8AC3E}">
        <p14:creationId xmlns:p14="http://schemas.microsoft.com/office/powerpoint/2010/main" val="32881073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i="1" cap="none" dirty="0">
                <a:latin typeface="Tahoma" panose="020B0604030504040204" pitchFamily="34" charset="0"/>
                <a:ea typeface="Tahoma" panose="020B0604030504040204" pitchFamily="34" charset="0"/>
                <a:cs typeface="Tahoma" panose="020B0604030504040204" pitchFamily="34" charset="0"/>
              </a:rPr>
              <a:t>Show, don’t tell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Cum este prezentat unui utilizator modul de interacțiune cu un sistem/produs. </a:t>
            </a:r>
          </a:p>
          <a:p>
            <a:pPr lvl="1">
              <a:lnSpc>
                <a:spcPct val="110000"/>
              </a:lnSpc>
              <a:buClrTx/>
              <a:buSzPct val="100000"/>
              <a:buFont typeface="Courier New" panose="02070309020205020404" pitchFamily="49" charset="0"/>
              <a:buChar char="o"/>
            </a:pPr>
            <a:r>
              <a:rPr lang="ro-RO" sz="2000" i="1" cap="none" dirty="0">
                <a:latin typeface="Tahoma" panose="020B0604030504040204" pitchFamily="34" charset="0"/>
                <a:ea typeface="Tahoma" panose="020B0604030504040204" pitchFamily="34" charset="0"/>
                <a:cs typeface="Tahoma" panose="020B0604030504040204" pitchFamily="34" charset="0"/>
              </a:rPr>
              <a:t>Onscreen tips</a:t>
            </a:r>
            <a:r>
              <a:rPr lang="ro-RO" sz="2000" cap="none" dirty="0">
                <a:latin typeface="Tahoma" panose="020B0604030504040204" pitchFamily="34" charset="0"/>
                <a:ea typeface="Tahoma" panose="020B0604030504040204" pitchFamily="34" charset="0"/>
                <a:cs typeface="Tahoma" panose="020B0604030504040204" pitchFamily="34" charset="0"/>
              </a:rPr>
              <a:t>, înregistrări video (interacțiuni mai complexe) –accesibilitate adecvată, să poată fi omise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Raportarea la experiențe de utilizare cunoscute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Necesară </a:t>
            </a:r>
            <a:r>
              <a:rPr lang="ro-RO" sz="2000" cap="none" dirty="0">
                <a:latin typeface="Tahoma" panose="020B0604030504040204" pitchFamily="34" charset="0"/>
                <a:ea typeface="Tahoma" panose="020B0604030504040204" pitchFamily="34" charset="0"/>
                <a:cs typeface="Tahoma" panose="020B0604030504040204" pitchFamily="34" charset="0"/>
                <a:hlinkClick r:id="rId4"/>
              </a:rPr>
              <a:t>o nuanțare adecvată</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65219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cap="none" dirty="0">
                <a:solidFill>
                  <a:srgbClr val="FFFFFF"/>
                </a:solidFill>
                <a:latin typeface="Tahoma" panose="020B0604030504040204" pitchFamily="34" charset="0"/>
                <a:ea typeface="Tahoma" panose="020B0604030504040204" pitchFamily="34" charset="0"/>
                <a:cs typeface="Tahoma" panose="020B0604030504040204" pitchFamily="34" charset="0"/>
              </a:rPr>
              <a:t>Modele mentale</a:t>
            </a:r>
            <a:endParaRPr lang="en-GB" cap="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428625"/>
            <a:ext cx="6526045" cy="5991225"/>
          </a:xfrm>
        </p:spPr>
        <p:txBody>
          <a:bodyPr anchor="ctr">
            <a:normAutofit/>
          </a:bodyPr>
          <a:lstStyle/>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Descriere/explicație a procesului de gândire a unei pesoane referitoare la modul în care un sistem funcționează.</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Rolul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este să realizeze un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 </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conceptual care să transmită un model conceptual corect utilizatorilor (perspective diferite!)</a:t>
            </a:r>
          </a:p>
          <a:p>
            <a:pPr>
              <a:lnSpc>
                <a:spcPct val="110000"/>
              </a:lnSpc>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10000"/>
              </a:lnSpc>
              <a:buNone/>
            </a:pPr>
            <a:endPar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lnSpc>
                <a:spcPct val="110000"/>
              </a:lnSpc>
            </a:pP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 conceptual are rolul de a realiza o corespondență/conexiune/mapare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mapping</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între modelul mental al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designer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-ului și modelul mental al utilizatorului.</a:t>
            </a:r>
          </a:p>
          <a:p>
            <a:pPr>
              <a:lnSpc>
                <a:spcPct val="110000"/>
              </a:lnSpc>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Modelele mentale sunt legate de context.</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193E2F1-4013-492F-0E89-4364E90E64DA}"/>
                  </a:ext>
                </a:extLst>
              </p:cNvPr>
              <p:cNvGraphicFramePr>
                <a:graphicFrameLocks noChangeAspect="1"/>
              </p:cNvGraphicFramePr>
              <p:nvPr>
                <p:extLst>
                  <p:ext uri="{D42A27DB-BD31-4B8C-83A1-F6EECF244321}">
                    <p14:modId xmlns:p14="http://schemas.microsoft.com/office/powerpoint/2010/main" val="2903350642"/>
                  </p:ext>
                </p:extLst>
              </p:nvPr>
            </p:nvGraphicFramePr>
            <p:xfrm>
              <a:off x="6581384" y="3156523"/>
              <a:ext cx="1712839" cy="963472"/>
            </p:xfrm>
            <a:graphic>
              <a:graphicData uri="http://schemas.microsoft.com/office/powerpoint/2016/slidezoom">
                <pslz:sldZm>
                  <pslz:sldZmObj sldId="361" cId="341797033">
                    <pslz:zmPr id="{05D45B41-4397-442F-B4D3-6F5A06566160}" returnToParent="0" transitionDur="1000">
                      <p166:blipFill xmlns:p166="http://schemas.microsoft.com/office/powerpoint/2016/6/main">
                        <a:blip r:embed="rId3"/>
                        <a:stretch>
                          <a:fillRect/>
                        </a:stretch>
                      </p166:blipFill>
                      <p166:spPr xmlns:p166="http://schemas.microsoft.com/office/powerpoint/2016/6/main">
                        <a:xfrm>
                          <a:off x="0" y="0"/>
                          <a:ext cx="1712839" cy="963472"/>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4193E2F1-4013-492F-0E89-4364E90E64DA}"/>
                  </a:ext>
                </a:extLst>
              </p:cNvPr>
              <p:cNvPicPr>
                <a:picLocks noGrp="1" noRot="1" noChangeAspect="1" noMove="1" noResize="1" noEditPoints="1" noAdjustHandles="1" noChangeArrowheads="1" noChangeShapeType="1"/>
              </p:cNvPicPr>
              <p:nvPr/>
            </p:nvPicPr>
            <p:blipFill>
              <a:blip r:embed="rId5"/>
              <a:stretch>
                <a:fillRect/>
              </a:stretch>
            </p:blipFill>
            <p:spPr>
              <a:xfrm>
                <a:off x="6581384" y="3156523"/>
                <a:ext cx="1712839" cy="963472"/>
              </a:xfrm>
              <a:prstGeom prst="rect">
                <a:avLst/>
              </a:prstGeom>
              <a:ln w="3175">
                <a:solidFill>
                  <a:prstClr val="ltGray"/>
                </a:solidFill>
              </a:ln>
            </p:spPr>
          </p:pic>
        </mc:Fallback>
      </mc:AlternateContent>
    </p:spTree>
    <p:extLst>
      <p:ext uri="{BB962C8B-B14F-4D97-AF65-F5344CB8AC3E}">
        <p14:creationId xmlns:p14="http://schemas.microsoft.com/office/powerpoint/2010/main" val="4253500481"/>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CE64C-0141-2DE8-9B07-1A772A280A83}"/>
              </a:ext>
            </a:extLst>
          </p:cNvPr>
          <p:cNvSpPr>
            <a:spLocks noGrp="1"/>
          </p:cNvSpPr>
          <p:nvPr>
            <p:ph type="title"/>
          </p:nvPr>
        </p:nvSpPr>
        <p:spPr>
          <a:xfrm>
            <a:off x="2706398" y="238270"/>
            <a:ext cx="8077037" cy="616527"/>
          </a:xfrm>
        </p:spPr>
        <p:txBody>
          <a:bodyPr>
            <a:normAutofit fontScale="90000"/>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a:t>
            </a:r>
            <a:endParaRPr lang="en-GB" sz="3600" dirty="0"/>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GB"/>
          </a:p>
        </p:txBody>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GB"/>
          </a:p>
        </p:txBody>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GB"/>
          </a:p>
        </p:txBody>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GB"/>
          </a:p>
        </p:txBody>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GB"/>
          </a:p>
        </p:txBody>
      </p:sp>
      <p:sp>
        <p:nvSpPr>
          <p:cNvPr id="3" name="Content Placeholder 2">
            <a:extLst>
              <a:ext uri="{FF2B5EF4-FFF2-40B4-BE49-F238E27FC236}">
                <a16:creationId xmlns:a16="http://schemas.microsoft.com/office/drawing/2014/main" id="{A3A843DA-6801-63B9-5904-DDB08ADAE4BC}"/>
              </a:ext>
            </a:extLst>
          </p:cNvPr>
          <p:cNvSpPr>
            <a:spLocks noGrp="1"/>
          </p:cNvSpPr>
          <p:nvPr>
            <p:ph idx="1"/>
          </p:nvPr>
        </p:nvSpPr>
        <p:spPr>
          <a:xfrm>
            <a:off x="3613237" y="1277310"/>
            <a:ext cx="7830618" cy="4805878"/>
          </a:xfrm>
        </p:spPr>
        <p:txBody>
          <a:bodyPr anchor="t">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Numită și </a:t>
            </a:r>
            <a:r>
              <a:rPr lang="ro-RO" sz="2000" i="1" dirty="0">
                <a:latin typeface="Tahoma" panose="020B0604030504040204" pitchFamily="34" charset="0"/>
                <a:ea typeface="Tahoma" panose="020B0604030504040204" pitchFamily="34" charset="0"/>
                <a:cs typeface="Tahoma" panose="020B0604030504040204" pitchFamily="34" charset="0"/>
              </a:rPr>
              <a:t>protocol verbal </a:t>
            </a:r>
            <a:r>
              <a:rPr lang="ro-RO" sz="2000" dirty="0">
                <a:latin typeface="Tahoma" panose="020B0604030504040204" pitchFamily="34" charset="0"/>
                <a:ea typeface="Tahoma" panose="020B0604030504040204" pitchFamily="34" charset="0"/>
                <a:cs typeface="Tahoma" panose="020B0604030504040204" pitchFamily="34" charset="0"/>
              </a:rPr>
              <a:t>– utilizatorii își exprimă gândurile în timpul experienței de interacțiune. </a:t>
            </a:r>
          </a:p>
          <a:p>
            <a:r>
              <a:rPr lang="ro-RO" sz="2000" dirty="0">
                <a:latin typeface="Tahoma" panose="020B0604030504040204" pitchFamily="34" charset="0"/>
                <a:ea typeface="Tahoma" panose="020B0604030504040204" pitchFamily="34" charset="0"/>
                <a:cs typeface="Tahoma" panose="020B0604030504040204" pitchFamily="34" charset="0"/>
              </a:rPr>
              <a:t>Participanții comunică intenții, rațiuni, percepții.</a:t>
            </a:r>
          </a:p>
          <a:p>
            <a:r>
              <a:rPr lang="ro-RO" sz="2000" dirty="0">
                <a:latin typeface="Tahoma" panose="020B0604030504040204" pitchFamily="34" charset="0"/>
                <a:ea typeface="Tahoma" panose="020B0604030504040204" pitchFamily="34" charset="0"/>
                <a:cs typeface="Tahoma" panose="020B0604030504040204" pitchFamily="34" charset="0"/>
              </a:rPr>
              <a:t>Și în abordări riguroase și în abordări rapide.</a:t>
            </a:r>
          </a:p>
          <a:p>
            <a:r>
              <a:rPr lang="ro-RO" sz="2000" dirty="0">
                <a:latin typeface="Tahoma" panose="020B0604030504040204" pitchFamily="34" charset="0"/>
                <a:ea typeface="Tahoma" panose="020B0604030504040204" pitchFamily="34" charset="0"/>
                <a:cs typeface="Tahoma" panose="020B0604030504040204" pitchFamily="34" charset="0"/>
              </a:rPr>
              <a:t>Necesară când utilizatorul ezită</a:t>
            </a:r>
            <a:r>
              <a:rPr lang="en-GB" sz="2000" dirty="0">
                <a:latin typeface="Tahoma" panose="020B0604030504040204" pitchFamily="34" charset="0"/>
                <a:ea typeface="Tahoma" panose="020B0604030504040204" pitchFamily="34" charset="0"/>
                <a:cs typeface="Tahoma" panose="020B0604030504040204" pitchFamily="34" charset="0"/>
              </a:rPr>
              <a:t> </a:t>
            </a:r>
            <a:r>
              <a:rPr lang="en-GB" sz="2000" dirty="0" err="1">
                <a:latin typeface="Tahoma" panose="020B0604030504040204" pitchFamily="34" charset="0"/>
                <a:ea typeface="Tahoma" panose="020B0604030504040204" pitchFamily="34" charset="0"/>
                <a:cs typeface="Tahoma" panose="020B0604030504040204" pitchFamily="34" charset="0"/>
              </a:rPr>
              <a:t>sau</a:t>
            </a:r>
            <a:r>
              <a:rPr lang="en-GB" sz="2000" dirty="0">
                <a:latin typeface="Tahoma" panose="020B0604030504040204" pitchFamily="34" charset="0"/>
                <a:ea typeface="Tahoma" panose="020B0604030504040204" pitchFamily="34" charset="0"/>
                <a:cs typeface="Tahoma" panose="020B0604030504040204" pitchFamily="34" charset="0"/>
              </a:rPr>
              <a:t> </a:t>
            </a:r>
            <a:r>
              <a:rPr lang="ro-RO" sz="2000" dirty="0">
                <a:latin typeface="Tahoma" panose="020B0604030504040204" pitchFamily="34" charset="0"/>
                <a:ea typeface="Tahoma" panose="020B0604030504040204" pitchFamily="34" charset="0"/>
                <a:cs typeface="Tahoma" panose="020B0604030504040204" pitchFamily="34" charset="0"/>
              </a:rPr>
              <a:t>există probleme reale dar ascunse de </a:t>
            </a:r>
            <a:r>
              <a:rPr lang="ro-RO" sz="2000" i="1" dirty="0">
                <a:latin typeface="Tahoma" panose="020B0604030504040204" pitchFamily="34" charset="0"/>
                <a:ea typeface="Tahoma" panose="020B0604030504040204" pitchFamily="34" charset="0"/>
                <a:cs typeface="Tahoma" panose="020B0604030504040204" pitchFamily="34" charset="0"/>
              </a:rPr>
              <a:t>UX design.</a:t>
            </a:r>
          </a:p>
          <a:p>
            <a:r>
              <a:rPr lang="ro-RO" sz="2000" dirty="0">
                <a:latin typeface="Tahoma" panose="020B0604030504040204" pitchFamily="34" charset="0"/>
                <a:ea typeface="Tahoma" panose="020B0604030504040204" pitchFamily="34" charset="0"/>
                <a:cs typeface="Tahoma" panose="020B0604030504040204" pitchFamily="34" charset="0"/>
              </a:rPr>
              <a:t>Notate același tip de informații ca în cazul incidentelor critice.</a:t>
            </a:r>
          </a:p>
          <a:p>
            <a:r>
              <a:rPr lang="ro-RO" sz="2000" dirty="0">
                <a:latin typeface="Tahoma" panose="020B0604030504040204" pitchFamily="34" charset="0"/>
                <a:ea typeface="Tahoma" panose="020B0604030504040204" pitchFamily="34" charset="0"/>
                <a:cs typeface="Tahoma" panose="020B0604030504040204" pitchFamily="34" charset="0"/>
              </a:rPr>
              <a:t>Este necesară o bună comunicare între </a:t>
            </a:r>
            <a:r>
              <a:rPr lang="ro-RO" sz="2000" i="1" dirty="0">
                <a:latin typeface="Tahoma" panose="020B0604030504040204" pitchFamily="34" charset="0"/>
                <a:ea typeface="Tahoma" panose="020B0604030504040204" pitchFamily="34" charset="0"/>
                <a:cs typeface="Tahoma" panose="020B0604030504040204" pitchFamily="34" charset="0"/>
              </a:rPr>
              <a:t>designer </a:t>
            </a:r>
            <a:r>
              <a:rPr lang="ro-RO" sz="2000" dirty="0">
                <a:latin typeface="Tahoma" panose="020B0604030504040204" pitchFamily="34" charset="0"/>
                <a:ea typeface="Tahoma" panose="020B0604030504040204" pitchFamily="34" charset="0"/>
                <a:cs typeface="Tahoma" panose="020B0604030504040204" pitchFamily="34" charset="0"/>
              </a:rPr>
              <a:t>și participant. Pot fi implicați mai mulți participanți.</a:t>
            </a:r>
          </a:p>
          <a:p>
            <a:r>
              <a:rPr lang="ro-RO" sz="2000" dirty="0">
                <a:latin typeface="Tahoma" panose="020B0604030504040204" pitchFamily="34" charset="0"/>
                <a:ea typeface="Tahoma" panose="020B0604030504040204" pitchFamily="34" charset="0"/>
                <a:cs typeface="Tahoma" panose="020B0604030504040204" pitchFamily="34" charset="0"/>
              </a:rPr>
              <a:t>Tehnică utilă și pentru înțelegerea impactului emoțional.</a:t>
            </a:r>
          </a:p>
          <a:p>
            <a:r>
              <a:rPr lang="ro-RO" sz="2000" dirty="0">
                <a:latin typeface="Tahoma" panose="020B0604030504040204" pitchFamily="34" charset="0"/>
                <a:ea typeface="Tahoma" panose="020B0604030504040204" pitchFamily="34" charset="0"/>
                <a:cs typeface="Tahoma" panose="020B0604030504040204" pitchFamily="34" charset="0"/>
              </a:rPr>
              <a:t>Tehnică efectivă. </a:t>
            </a:r>
            <a:endParaRPr lang="en-GB"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4" descr="Thought outline">
            <a:extLst>
              <a:ext uri="{FF2B5EF4-FFF2-40B4-BE49-F238E27FC236}">
                <a16:creationId xmlns:a16="http://schemas.microsoft.com/office/drawing/2014/main" id="{C67F6508-E323-44C3-EE3B-C3ECBDCB7B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72" y="1112308"/>
            <a:ext cx="2213820" cy="2213820"/>
          </a:xfrm>
          <a:prstGeom prst="rect">
            <a:avLst/>
          </a:prstGeom>
        </p:spPr>
      </p:pic>
    </p:spTree>
    <p:extLst>
      <p:ext uri="{BB962C8B-B14F-4D97-AF65-F5344CB8AC3E}">
        <p14:creationId xmlns:p14="http://schemas.microsoft.com/office/powerpoint/2010/main" val="20813675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lnSpcReduction="100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Comerț online: folosirea tiparelor consacrate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Unul din primele domenii care a beneficiat de contribuții în domeniul </a:t>
            </a:r>
            <a:r>
              <a:rPr lang="ro-RO" sz="2000" i="1" cap="none" dirty="0">
                <a:latin typeface="Tahoma" panose="020B0604030504040204" pitchFamily="34" charset="0"/>
                <a:ea typeface="Tahoma" panose="020B0604030504040204" pitchFamily="34" charset="0"/>
                <a:cs typeface="Tahoma" panose="020B0604030504040204" pitchFamily="34" charset="0"/>
              </a:rPr>
              <a:t>UX design</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Este deja bine cunsocut și bine înțeles de utilizatori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 mental comun: produse/adaugă în coș/coșul de produse(accesibilitate,etc.)/verificare(</a:t>
            </a:r>
            <a:r>
              <a:rPr lang="ro-RO" sz="2000" i="1" cap="none" dirty="0">
                <a:latin typeface="Tahoma" panose="020B0604030504040204" pitchFamily="34" charset="0"/>
                <a:ea typeface="Tahoma" panose="020B0604030504040204" pitchFamily="34" charset="0"/>
                <a:cs typeface="Tahoma" panose="020B0604030504040204" pitchFamily="34" charset="0"/>
              </a:rPr>
              <a:t>checkout</a:t>
            </a:r>
            <a:r>
              <a:rPr lang="ro-RO" sz="2000" cap="none" dirty="0">
                <a:latin typeface="Tahoma" panose="020B0604030504040204" pitchFamily="34" charset="0"/>
                <a:ea typeface="Tahoma" panose="020B0604030504040204" pitchFamily="34" charset="0"/>
                <a:cs typeface="Tahoma" panose="020B0604030504040204" pitchFamily="34" charset="0"/>
              </a:rPr>
              <a:t>)/plată/confirmare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Poate fi consolidat punctual cu informații suplimentare (exemple?)</a:t>
            </a:r>
          </a:p>
        </p:txBody>
      </p:sp>
    </p:spTree>
    <p:extLst>
      <p:ext uri="{BB962C8B-B14F-4D97-AF65-F5344CB8AC3E}">
        <p14:creationId xmlns:p14="http://schemas.microsoft.com/office/powerpoint/2010/main" val="334089734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Comerț online: efectuarea plăților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Element esențial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Pagini pentru stabilirea prețurilor (</a:t>
            </a:r>
            <a:r>
              <a:rPr lang="ro-RO" sz="2000" i="1" cap="none" dirty="0">
                <a:latin typeface="Tahoma" panose="020B0604030504040204" pitchFamily="34" charset="0"/>
                <a:ea typeface="Tahoma" panose="020B0604030504040204" pitchFamily="34" charset="0"/>
                <a:cs typeface="Tahoma" panose="020B0604030504040204" pitchFamily="34" charset="0"/>
              </a:rPr>
              <a:t>pricing</a:t>
            </a:r>
            <a:r>
              <a:rPr lang="ro-RO" sz="2000" cap="none" dirty="0">
                <a:latin typeface="Tahoma" panose="020B0604030504040204" pitchFamily="34" charset="0"/>
                <a:ea typeface="Tahoma" panose="020B0604030504040204" pitchFamily="34" charset="0"/>
                <a:cs typeface="Tahoma" panose="020B0604030504040204" pitchFamily="34" charset="0"/>
              </a:rPr>
              <a:t>). Elemente de avut în vedere: (i) structura grupelor de prețuri: simplă și clară, (ii) listele lungi sunt greu de urmărit, este bine să fie menținute cât mai scurte, (iii) eventual format comparativ, (iv) butonul </a:t>
            </a:r>
            <a:r>
              <a:rPr lang="ro-RO" sz="2000" i="1" cap="none" dirty="0">
                <a:latin typeface="Tahoma" panose="020B0604030504040204" pitchFamily="34" charset="0"/>
                <a:ea typeface="Tahoma" panose="020B0604030504040204" pitchFamily="34" charset="0"/>
                <a:cs typeface="Tahoma" panose="020B0604030504040204" pitchFamily="34" charset="0"/>
              </a:rPr>
              <a:t>cumpără </a:t>
            </a:r>
            <a:r>
              <a:rPr lang="ro-RO" sz="2000" cap="none" dirty="0">
                <a:latin typeface="Tahoma" panose="020B0604030504040204" pitchFamily="34" charset="0"/>
                <a:ea typeface="Tahoma" panose="020B0604030504040204" pitchFamily="34" charset="0"/>
                <a:cs typeface="Tahoma" panose="020B0604030504040204" pitchFamily="34" charset="0"/>
              </a:rPr>
              <a:t>să fie vizibil. Alte elemente (formulare, plata propriu-zisă – ușor de urmărit, formate standard).</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Rapid pe dispozitive mobile</a:t>
            </a:r>
          </a:p>
        </p:txBody>
      </p:sp>
    </p:spTree>
    <p:extLst>
      <p:ext uri="{BB962C8B-B14F-4D97-AF65-F5344CB8AC3E}">
        <p14:creationId xmlns:p14="http://schemas.microsoft.com/office/powerpoint/2010/main" val="7599935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738909"/>
            <a:ext cx="6526045" cy="4892969"/>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3"/>
              </a:rPr>
              <a:t>Web Content Accessibility Guidelines</a:t>
            </a:r>
            <a:endPar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Altă </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4"/>
              </a:rPr>
              <a:t>referință</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5"/>
              </a:rPr>
              <a:t>tutorial w3schools</a:t>
            </a:r>
            <a:endPar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buClrTx/>
            </a:pPr>
            <a:r>
              <a:rPr lang="en-GB"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“websites must be perceivable, operable, understandable, and robust”</a:t>
            </a:r>
            <a:endPar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Unele elemente cheie pot fi relevante pentru grupe mai largi de utilizatori (ghid de bune practici)</a:t>
            </a:r>
            <a:endParaRPr lang="en-GB"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A12FD2D-F15F-4A2C-4876-A651CBB324E8}"/>
              </a:ext>
            </a:extLst>
          </p:cNvPr>
          <p:cNvPicPr>
            <a:picLocks noChangeAspect="1"/>
          </p:cNvPicPr>
          <p:nvPr/>
        </p:nvPicPr>
        <p:blipFill>
          <a:blip r:embed="rId6"/>
          <a:stretch>
            <a:fillRect/>
          </a:stretch>
        </p:blipFill>
        <p:spPr>
          <a:xfrm>
            <a:off x="1000021" y="4224263"/>
            <a:ext cx="1486107" cy="1057423"/>
          </a:xfrm>
          <a:prstGeom prst="rect">
            <a:avLst/>
          </a:prstGeom>
        </p:spPr>
      </p:pic>
    </p:spTree>
    <p:extLst>
      <p:ext uri="{BB962C8B-B14F-4D97-AF65-F5344CB8AC3E}">
        <p14:creationId xmlns:p14="http://schemas.microsoft.com/office/powerpoint/2010/main" val="2820601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738909"/>
            <a:ext cx="6526045" cy="4892969"/>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Contrast</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3"/>
              </a:rPr>
              <a:t>WCAG, 1.4.3</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Referire în principal la culoare, dar poate fi considerat într-un context mai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4"/>
              </a:rPr>
              <a:t>general</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Instrumente online pentru verificarea contrastului, de exemplu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5"/>
              </a:rPr>
              <a:t>Contrast Ratio</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Regulă: raport de minim 4.5:1 </a:t>
            </a:r>
          </a:p>
        </p:txBody>
      </p:sp>
      <p:pic>
        <p:nvPicPr>
          <p:cNvPr id="5" name="Picture 4">
            <a:extLst>
              <a:ext uri="{FF2B5EF4-FFF2-40B4-BE49-F238E27FC236}">
                <a16:creationId xmlns:a16="http://schemas.microsoft.com/office/drawing/2014/main" id="{FD0F78B6-C2D7-B8C1-9CBC-C669B5BB37EE}"/>
              </a:ext>
            </a:extLst>
          </p:cNvPr>
          <p:cNvPicPr>
            <a:picLocks noChangeAspect="1"/>
          </p:cNvPicPr>
          <p:nvPr/>
        </p:nvPicPr>
        <p:blipFill>
          <a:blip r:embed="rId6"/>
          <a:stretch>
            <a:fillRect/>
          </a:stretch>
        </p:blipFill>
        <p:spPr>
          <a:xfrm>
            <a:off x="0" y="6042773"/>
            <a:ext cx="4070190" cy="823902"/>
          </a:xfrm>
          <a:prstGeom prst="rect">
            <a:avLst/>
          </a:prstGeom>
        </p:spPr>
      </p:pic>
    </p:spTree>
    <p:extLst>
      <p:ext uri="{BB962C8B-B14F-4D97-AF65-F5344CB8AC3E}">
        <p14:creationId xmlns:p14="http://schemas.microsoft.com/office/powerpoint/2010/main" val="3008030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383583" y="304800"/>
            <a:ext cx="6526045" cy="4920384"/>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Elemente de accesibilitate vizuală în cazul utilizării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flat design</a:t>
            </a:r>
            <a:endPar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3"/>
              </a:rPr>
              <a:t>Abordarea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 tip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4"/>
              </a:rPr>
              <a:t>flat design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tinde să înlăture anumite elemente de accesibilitate vizuală, o altă tendință este cea numită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5"/>
              </a:rPr>
              <a:t>brutalism</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O astfel de abordare poate reduce posibilitatea utilizatorului de a descoperi anumite elemente – de exemplu activat prin atingere, etc.</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W.Grant indică exemplu de bune practici</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A52ED01D-67A6-3F62-0C4C-D4C74F83F2BC}"/>
              </a:ext>
            </a:extLst>
          </p:cNvPr>
          <p:cNvPicPr>
            <a:picLocks noChangeAspect="1"/>
          </p:cNvPicPr>
          <p:nvPr/>
        </p:nvPicPr>
        <p:blipFill>
          <a:blip r:embed="rId6"/>
          <a:stretch>
            <a:fillRect/>
          </a:stretch>
        </p:blipFill>
        <p:spPr>
          <a:xfrm>
            <a:off x="1007581" y="4784636"/>
            <a:ext cx="1914792" cy="1790950"/>
          </a:xfrm>
          <a:prstGeom prst="rect">
            <a:avLst/>
          </a:prstGeom>
        </p:spPr>
      </p:pic>
      <p:pic>
        <p:nvPicPr>
          <p:cNvPr id="9" name="Picture 8">
            <a:extLst>
              <a:ext uri="{FF2B5EF4-FFF2-40B4-BE49-F238E27FC236}">
                <a16:creationId xmlns:a16="http://schemas.microsoft.com/office/drawing/2014/main" id="{714B090D-1298-8C19-5D87-D6DFFD412FC3}"/>
              </a:ext>
            </a:extLst>
          </p:cNvPr>
          <p:cNvPicPr>
            <a:picLocks noChangeAspect="1"/>
          </p:cNvPicPr>
          <p:nvPr/>
        </p:nvPicPr>
        <p:blipFill>
          <a:blip r:embed="rId7"/>
          <a:stretch>
            <a:fillRect/>
          </a:stretch>
        </p:blipFill>
        <p:spPr>
          <a:xfrm>
            <a:off x="5634341" y="4442075"/>
            <a:ext cx="3606925" cy="2379606"/>
          </a:xfrm>
          <a:prstGeom prst="rect">
            <a:avLst/>
          </a:prstGeom>
        </p:spPr>
      </p:pic>
    </p:spTree>
    <p:extLst>
      <p:ext uri="{BB962C8B-B14F-4D97-AF65-F5344CB8AC3E}">
        <p14:creationId xmlns:p14="http://schemas.microsoft.com/office/powerpoint/2010/main" val="18512734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391924" y="968808"/>
            <a:ext cx="6526045" cy="4920384"/>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 evitat simboluri /pictograme ambigue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 utilizat simboluri familiare – raportare la experiența anterioară de utilizare a unor produse.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Exemple: @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Principii simple: (i) există deja un simbol adecvat?, (ii) sistemele de operare,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framework</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-urile au deja simboluri standard care pot fi utilizate, (iii) dacă este propus un simbol nou: este distint și ușor de memorat? / intră în conflict cu ceva deja existent?  </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F61C6B4-A90D-4B54-FD3B-5319B26D053F}"/>
              </a:ext>
            </a:extLst>
          </p:cNvPr>
          <p:cNvPicPr>
            <a:picLocks noChangeAspect="1"/>
          </p:cNvPicPr>
          <p:nvPr/>
        </p:nvPicPr>
        <p:blipFill>
          <a:blip r:embed="rId3"/>
          <a:stretch>
            <a:fillRect/>
          </a:stretch>
        </p:blipFill>
        <p:spPr>
          <a:xfrm>
            <a:off x="856351" y="4867275"/>
            <a:ext cx="2326635" cy="1157352"/>
          </a:xfrm>
          <a:prstGeom prst="rect">
            <a:avLst/>
          </a:prstGeom>
        </p:spPr>
      </p:pic>
      <p:pic>
        <p:nvPicPr>
          <p:cNvPr id="11" name="Picture 10">
            <a:extLst>
              <a:ext uri="{FF2B5EF4-FFF2-40B4-BE49-F238E27FC236}">
                <a16:creationId xmlns:a16="http://schemas.microsoft.com/office/drawing/2014/main" id="{A0962378-37F7-67D6-1E95-F5A224E47193}"/>
              </a:ext>
            </a:extLst>
          </p:cNvPr>
          <p:cNvPicPr>
            <a:picLocks noChangeAspect="1"/>
          </p:cNvPicPr>
          <p:nvPr/>
        </p:nvPicPr>
        <p:blipFill>
          <a:blip r:embed="rId4"/>
          <a:stretch>
            <a:fillRect/>
          </a:stretch>
        </p:blipFill>
        <p:spPr>
          <a:xfrm>
            <a:off x="6596034" y="2555442"/>
            <a:ext cx="409632" cy="381053"/>
          </a:xfrm>
          <a:prstGeom prst="rect">
            <a:avLst/>
          </a:prstGeom>
        </p:spPr>
      </p:pic>
    </p:spTree>
    <p:extLst>
      <p:ext uri="{BB962C8B-B14F-4D97-AF65-F5344CB8AC3E}">
        <p14:creationId xmlns:p14="http://schemas.microsoft.com/office/powerpoint/2010/main" val="817745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383583" y="304800"/>
            <a:ext cx="6526045" cy="4920384"/>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Link-urile să fie de sine-stătătoare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make sense out of context</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Comparați! (cf. W.Grant)</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Link-urile să fie descriptive, de sine-stătătoare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Mai bună accesibilitate, indexare/căutare</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F61C6B4-A90D-4B54-FD3B-5319B26D05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400" y="5225184"/>
            <a:ext cx="3577376" cy="1000125"/>
          </a:xfrm>
          <a:prstGeom prst="rect">
            <a:avLst/>
          </a:prstGeom>
        </p:spPr>
      </p:pic>
      <p:pic>
        <p:nvPicPr>
          <p:cNvPr id="6" name="Picture 5">
            <a:extLst>
              <a:ext uri="{FF2B5EF4-FFF2-40B4-BE49-F238E27FC236}">
                <a16:creationId xmlns:a16="http://schemas.microsoft.com/office/drawing/2014/main" id="{3DCE8023-70DA-2249-5D31-9A9D87318D60}"/>
              </a:ext>
            </a:extLst>
          </p:cNvPr>
          <p:cNvPicPr>
            <a:picLocks noChangeAspect="1"/>
          </p:cNvPicPr>
          <p:nvPr/>
        </p:nvPicPr>
        <p:blipFill>
          <a:blip r:embed="rId4"/>
          <a:stretch>
            <a:fillRect/>
          </a:stretch>
        </p:blipFill>
        <p:spPr>
          <a:xfrm>
            <a:off x="4824201" y="2255333"/>
            <a:ext cx="5477639" cy="1019317"/>
          </a:xfrm>
          <a:prstGeom prst="rect">
            <a:avLst/>
          </a:prstGeom>
        </p:spPr>
      </p:pic>
    </p:spTree>
    <p:extLst>
      <p:ext uri="{BB962C8B-B14F-4D97-AF65-F5344CB8AC3E}">
        <p14:creationId xmlns:p14="http://schemas.microsoft.com/office/powerpoint/2010/main" val="21844687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383583" y="304800"/>
            <a:ext cx="6526045" cy="4920384"/>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Link de tip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skip to main content</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în partea superioară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Util pentru persoanele care folosesc tehnologii ajutătoare, poate fi ascuns</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Există recomandări ale W3C </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F61C6B4-A90D-4B54-FD3B-5319B26D05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797" y="5299786"/>
            <a:ext cx="4035004" cy="764246"/>
          </a:xfrm>
          <a:prstGeom prst="rect">
            <a:avLst/>
          </a:prstGeom>
        </p:spPr>
      </p:pic>
      <p:sp>
        <p:nvSpPr>
          <p:cNvPr id="9" name="TextBox 8">
            <a:extLst>
              <a:ext uri="{FF2B5EF4-FFF2-40B4-BE49-F238E27FC236}">
                <a16:creationId xmlns:a16="http://schemas.microsoft.com/office/drawing/2014/main" id="{65232152-4C44-2457-DBD8-0BCBACAFD8AA}"/>
              </a:ext>
            </a:extLst>
          </p:cNvPr>
          <p:cNvSpPr txBox="1"/>
          <p:nvPr/>
        </p:nvSpPr>
        <p:spPr>
          <a:xfrm>
            <a:off x="321733" y="6336145"/>
            <a:ext cx="342667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ro-RO"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https://webaim.org/</a:t>
            </a:r>
            <a:r>
              <a:rPr kumimoji="0" lang="ro-RO"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24975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CA9B4D91-13E1-71C1-9F66-16D31C62DEDC}"/>
              </a:ext>
            </a:extLst>
          </p:cNvPr>
          <p:cNvSpPr>
            <a:spLocks noGrp="1"/>
          </p:cNvSpPr>
          <p:nvPr>
            <p:ph type="title"/>
          </p:nvPr>
        </p:nvSpPr>
        <p:spPr>
          <a:xfrm>
            <a:off x="494260" y="1683144"/>
            <a:ext cx="2608863" cy="3491712"/>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Un </a:t>
            </a:r>
            <a:r>
              <a:rPr lang="en-GB" dirty="0" err="1">
                <a:latin typeface="Tahoma" panose="020B0604030504040204" pitchFamily="34" charset="0"/>
                <a:ea typeface="Tahoma" panose="020B0604030504040204" pitchFamily="34" charset="0"/>
                <a:cs typeface="Tahoma" panose="020B0604030504040204" pitchFamily="34" charset="0"/>
              </a:rPr>
              <a:t>proces</a:t>
            </a:r>
            <a:r>
              <a:rPr lang="en-GB" dirty="0">
                <a:latin typeface="Tahoma" panose="020B0604030504040204" pitchFamily="34" charset="0"/>
                <a:ea typeface="Tahoma" panose="020B0604030504040204" pitchFamily="34" charset="0"/>
                <a:cs typeface="Tahoma" panose="020B0604030504040204" pitchFamily="34" charset="0"/>
              </a:rPr>
              <a:t> de </a:t>
            </a:r>
            <a:r>
              <a:rPr lang="en-GB" dirty="0" err="1">
                <a:latin typeface="Tahoma" panose="020B0604030504040204" pitchFamily="34" charset="0"/>
                <a:ea typeface="Tahoma" panose="020B0604030504040204" pitchFamily="34" charset="0"/>
                <a:cs typeface="Tahoma" panose="020B0604030504040204" pitchFamily="34" charset="0"/>
              </a:rPr>
              <a:t>lucru</a:t>
            </a:r>
            <a:r>
              <a:rPr lang="en-GB" dirty="0">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a:extLst>
              <a:ext uri="{FF2B5EF4-FFF2-40B4-BE49-F238E27FC236}">
                <a16:creationId xmlns:a16="http://schemas.microsoft.com/office/drawing/2014/main" id="{C288EB60-BFDE-80A9-6306-7E30A0DBDB8D}"/>
              </a:ext>
            </a:extLst>
          </p:cNvPr>
          <p:cNvSpPr>
            <a:spLocks noGrp="1"/>
          </p:cNvSpPr>
          <p:nvPr>
            <p:ph idx="1"/>
          </p:nvPr>
        </p:nvSpPr>
        <p:spPr>
          <a:xfrm>
            <a:off x="4361606" y="1683143"/>
            <a:ext cx="6627377" cy="349171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e</a:t>
            </a:r>
            <a:r>
              <a:rPr lang="en-GB" dirty="0" err="1">
                <a:latin typeface="Tahoma" panose="020B0604030504040204" pitchFamily="34" charset="0"/>
                <a:ea typeface="Tahoma" panose="020B0604030504040204" pitchFamily="34" charset="0"/>
                <a:cs typeface="Tahoma" panose="020B0604030504040204" pitchFamily="34" charset="0"/>
              </a:rPr>
              <a:t>ste</a:t>
            </a:r>
            <a:r>
              <a:rPr lang="en-GB" dirty="0">
                <a:latin typeface="Tahoma" panose="020B0604030504040204" pitchFamily="34" charset="0"/>
                <a:ea typeface="Tahoma" panose="020B0604030504040204" pitchFamily="34" charset="0"/>
                <a:cs typeface="Tahoma" panose="020B0604030504040204" pitchFamily="34" charset="0"/>
              </a:rPr>
              <a:t> o </a:t>
            </a:r>
            <a:r>
              <a:rPr lang="en-GB" dirty="0" err="1">
                <a:latin typeface="Tahoma" panose="020B0604030504040204" pitchFamily="34" charset="0"/>
                <a:ea typeface="Tahoma" panose="020B0604030504040204" pitchFamily="34" charset="0"/>
                <a:cs typeface="Tahoma" panose="020B0604030504040204" pitchFamily="34" charset="0"/>
              </a:rPr>
              <a:t>structur</a:t>
            </a:r>
            <a:r>
              <a:rPr lang="ro-RO" dirty="0">
                <a:latin typeface="Tahoma" panose="020B0604030504040204" pitchFamily="34" charset="0"/>
                <a:ea typeface="Tahoma" panose="020B0604030504040204" pitchFamily="34" charset="0"/>
                <a:cs typeface="Tahoma" panose="020B0604030504040204" pitchFamily="34" charset="0"/>
              </a:rPr>
              <a:t>ă care ghidează desfășurarea activității</a:t>
            </a:r>
          </a:p>
          <a:p>
            <a:r>
              <a:rPr lang="ro-RO" dirty="0">
                <a:latin typeface="Tahoma" panose="020B0604030504040204" pitchFamily="34" charset="0"/>
                <a:ea typeface="Tahoma" panose="020B0604030504040204" pitchFamily="34" charset="0"/>
                <a:cs typeface="Tahoma" panose="020B0604030504040204" pitchFamily="34" charset="0"/>
              </a:rPr>
              <a:t>oferă fiabilitate, siguranță și consistență</a:t>
            </a:r>
          </a:p>
          <a:p>
            <a:r>
              <a:rPr lang="ro-RO" dirty="0">
                <a:latin typeface="Tahoma" panose="020B0604030504040204" pitchFamily="34" charset="0"/>
                <a:ea typeface="Tahoma" panose="020B0604030504040204" pitchFamily="34" charset="0"/>
                <a:cs typeface="Tahoma" panose="020B0604030504040204" pitchFamily="34" charset="0"/>
              </a:rPr>
              <a:t>este o premisă și o structură care permite învățarea</a:t>
            </a:r>
          </a:p>
          <a:p>
            <a:r>
              <a:rPr lang="ro-RO" dirty="0">
                <a:latin typeface="Tahoma" panose="020B0604030504040204" pitchFamily="34" charset="0"/>
                <a:ea typeface="Tahoma" panose="020B0604030504040204" pitchFamily="34" charset="0"/>
                <a:cs typeface="Tahoma" panose="020B0604030504040204" pitchFamily="34" charset="0"/>
              </a:rPr>
              <a:t>permite partajarea ideilor și a produselor realizate</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741900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470098" y="428625"/>
            <a:ext cx="6526045" cy="5945156"/>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Nu doar culoare pentru a comunica informații</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Culorile și semnificațiile acestora – element cheie pentru mulți utilizatori</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Esențialmente: să existe (și) alți indicatori, iar culoarea să fie un indicator secundar. Culoarea: informații complementare/adiționale, dar să nu fie singurul indicator. De exemplu: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link</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-urile să aibă culori diferite, dar să fie și subliniate.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Două exemple (cf. W. Grant)</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75976A0B-95F7-89BA-6B7F-6F304F86440D}"/>
              </a:ext>
            </a:extLst>
          </p:cNvPr>
          <p:cNvPicPr>
            <a:picLocks noChangeAspect="1"/>
          </p:cNvPicPr>
          <p:nvPr/>
        </p:nvPicPr>
        <p:blipFill>
          <a:blip r:embed="rId3"/>
          <a:stretch>
            <a:fillRect/>
          </a:stretch>
        </p:blipFill>
        <p:spPr>
          <a:xfrm>
            <a:off x="4545058" y="5215484"/>
            <a:ext cx="3265201" cy="1006437"/>
          </a:xfrm>
          <a:prstGeom prst="rect">
            <a:avLst/>
          </a:prstGeom>
        </p:spPr>
      </p:pic>
      <p:pic>
        <p:nvPicPr>
          <p:cNvPr id="11" name="Picture 10">
            <a:extLst>
              <a:ext uri="{FF2B5EF4-FFF2-40B4-BE49-F238E27FC236}">
                <a16:creationId xmlns:a16="http://schemas.microsoft.com/office/drawing/2014/main" id="{1F68964A-0FB0-BE89-9B1B-A396E997E145}"/>
              </a:ext>
            </a:extLst>
          </p:cNvPr>
          <p:cNvPicPr>
            <a:picLocks noChangeAspect="1"/>
          </p:cNvPicPr>
          <p:nvPr/>
        </p:nvPicPr>
        <p:blipFill>
          <a:blip r:embed="rId4"/>
          <a:stretch>
            <a:fillRect/>
          </a:stretch>
        </p:blipFill>
        <p:spPr>
          <a:xfrm>
            <a:off x="279400" y="5010150"/>
            <a:ext cx="3318563" cy="1519464"/>
          </a:xfrm>
          <a:prstGeom prst="rect">
            <a:avLst/>
          </a:prstGeom>
        </p:spPr>
      </p:pic>
      <p:pic>
        <p:nvPicPr>
          <p:cNvPr id="14" name="Picture 13">
            <a:extLst>
              <a:ext uri="{FF2B5EF4-FFF2-40B4-BE49-F238E27FC236}">
                <a16:creationId xmlns:a16="http://schemas.microsoft.com/office/drawing/2014/main" id="{9D61189A-24BE-3704-6A61-8E087F10E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23473" y="5170018"/>
            <a:ext cx="3731347" cy="1006437"/>
          </a:xfrm>
          <a:prstGeom prst="rect">
            <a:avLst/>
          </a:prstGeom>
        </p:spPr>
      </p:pic>
    </p:spTree>
    <p:extLst>
      <p:ext uri="{BB962C8B-B14F-4D97-AF65-F5344CB8AC3E}">
        <p14:creationId xmlns:p14="http://schemas.microsoft.com/office/powerpoint/2010/main" val="61859366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470098" y="428625"/>
            <a:ext cx="6526045" cy="5945156"/>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Nu anulați posibilitatea de mărire/micșorare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zoom</a:t>
            </a: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cu un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meta-tag</a:t>
            </a:r>
            <a:endPar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Există posibilitatea de a anihila scalarea unei pagini cu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meta tag</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Apar probleme legate de accesibilitate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Testare pe diverse dispozitive</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E87B03FB-0AAC-9F4F-A70F-1E836B692E20}"/>
              </a:ext>
            </a:extLst>
          </p:cNvPr>
          <p:cNvPicPr>
            <a:picLocks noChangeAspect="1"/>
          </p:cNvPicPr>
          <p:nvPr/>
        </p:nvPicPr>
        <p:blipFill>
          <a:blip r:embed="rId3"/>
          <a:stretch>
            <a:fillRect/>
          </a:stretch>
        </p:blipFill>
        <p:spPr>
          <a:xfrm>
            <a:off x="1195857" y="5170018"/>
            <a:ext cx="1314726" cy="1174488"/>
          </a:xfrm>
          <a:prstGeom prst="rect">
            <a:avLst/>
          </a:prstGeom>
        </p:spPr>
      </p:pic>
    </p:spTree>
    <p:extLst>
      <p:ext uri="{BB962C8B-B14F-4D97-AF65-F5344CB8AC3E}">
        <p14:creationId xmlns:p14="http://schemas.microsoft.com/office/powerpoint/2010/main" val="597280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54A9FDF-16C1-3F5D-9148-0B128278AD6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2012" y="1917263"/>
            <a:ext cx="6177951" cy="3351815"/>
          </a:xfrm>
        </p:spPr>
      </p:pic>
      <p:pic>
        <p:nvPicPr>
          <p:cNvPr id="8" name="Content Placeholder 7" descr="A diagram of a social needs&#10;&#10;Description automatically generated with medium confidence">
            <a:extLst>
              <a:ext uri="{FF2B5EF4-FFF2-40B4-BE49-F238E27FC236}">
                <a16:creationId xmlns:a16="http://schemas.microsoft.com/office/drawing/2014/main" id="{03403D51-435C-2E99-2CFF-DBA66F65B0FB}"/>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019636" y="1925010"/>
            <a:ext cx="4459047" cy="3344286"/>
          </a:xfrm>
        </p:spPr>
      </p:pic>
      <p:sp>
        <p:nvSpPr>
          <p:cNvPr id="9" name="TextBox 8">
            <a:extLst>
              <a:ext uri="{FF2B5EF4-FFF2-40B4-BE49-F238E27FC236}">
                <a16:creationId xmlns:a16="http://schemas.microsoft.com/office/drawing/2014/main" id="{C50A77A2-56B1-AF6C-227F-0DA67DEEA4D6}"/>
              </a:ext>
            </a:extLst>
          </p:cNvPr>
          <p:cNvSpPr txBox="1"/>
          <p:nvPr/>
        </p:nvSpPr>
        <p:spPr>
          <a:xfrm>
            <a:off x="819150" y="466725"/>
            <a:ext cx="8848725" cy="769441"/>
          </a:xfrm>
          <a:prstGeom prst="rect">
            <a:avLst/>
          </a:prstGeom>
          <a:noFill/>
        </p:spPr>
        <p:txBody>
          <a:bodyPr wrap="square" rtlCol="0">
            <a:spAutoFit/>
          </a:bodyPr>
          <a:lstStyle/>
          <a:p>
            <a:r>
              <a:rPr lang="ro-RO" sz="4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Despre modele mentale </a:t>
            </a:r>
            <a:r>
              <a:rPr lang="ro-RO" sz="4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endParaRPr lang="en-GB" sz="4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797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470098" y="428625"/>
            <a:ext cx="6526045" cy="5945156"/>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Elementele de navigare să aibă ordine logică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Tasta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Tab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permite deplasarea de la un item la altul în cadrul unui site (testare/focusul este variabil). Această funcționalitate este utilă pentru anumite categorii de utilizatori (probleme legate de accesibilitate)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Ordinea parcurgerii devine relevantă</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Câmpul de căutare: să fie accesat la început</a:t>
            </a: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E87B03FB-0AAC-9F4F-A70F-1E836B692E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4124" y="5054734"/>
            <a:ext cx="1899768" cy="1154288"/>
          </a:xfrm>
          <a:prstGeom prst="rect">
            <a:avLst/>
          </a:prstGeom>
        </p:spPr>
      </p:pic>
    </p:spTree>
    <p:extLst>
      <p:ext uri="{BB962C8B-B14F-4D97-AF65-F5344CB8AC3E}">
        <p14:creationId xmlns:p14="http://schemas.microsoft.com/office/powerpoint/2010/main" val="58929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470098" y="428625"/>
            <a:ext cx="6526045" cy="5945156"/>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Etichete clare pentru elementele de control</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Indicat clar ce este de completat, eventual pre-completat</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Din punct de vedere al logicii conținutului: eticheta deasupra câmpului de completat, aliniat în stânga</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Dispozitivele / tehnologiile ajutătoare de citire a ecranului se bazează pe etichete</a:t>
            </a:r>
          </a:p>
          <a:p>
            <a:pPr lvl="1">
              <a:buClrTx/>
              <a:buSzPct val="120000"/>
              <a:buFont typeface="Courier New" panose="02070309020205020404" pitchFamily="49" charset="0"/>
              <a:buChar char="o"/>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E87B03FB-0AAC-9F4F-A70F-1E836B692E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5128" y="4408104"/>
            <a:ext cx="2519113" cy="1847100"/>
          </a:xfrm>
          <a:prstGeom prst="rect">
            <a:avLst/>
          </a:prstGeom>
        </p:spPr>
      </p:pic>
    </p:spTree>
    <p:extLst>
      <p:ext uri="{BB962C8B-B14F-4D97-AF65-F5344CB8AC3E}">
        <p14:creationId xmlns:p14="http://schemas.microsoft.com/office/powerpoint/2010/main" val="995381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4300" i="1" cap="none" dirty="0">
                <a:solidFill>
                  <a:srgbClr val="FFFFFF"/>
                </a:solidFill>
                <a:latin typeface="Tahoma" panose="020B0604030504040204" pitchFamily="34" charset="0"/>
                <a:ea typeface="Tahoma" panose="020B0604030504040204" pitchFamily="34" charset="0"/>
                <a:cs typeface="Tahoma" panose="020B0604030504040204" pitchFamily="34" charset="0"/>
              </a:rPr>
              <a:t>Design </a:t>
            </a:r>
            <a: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t>accesibil</a:t>
            </a:r>
            <a:br>
              <a:rPr lang="ro-RO" sz="43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470098" y="428625"/>
            <a:ext cx="6526045" cy="5945156"/>
          </a:xfrm>
        </p:spPr>
        <p:txBody>
          <a:bodyPr anchor="ctr">
            <a:normAutofit/>
          </a:bodyPr>
          <a:lstStyle/>
          <a:p>
            <a:pPr>
              <a:buClrTx/>
            </a:pPr>
            <a:r>
              <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Dimensiunea zonelor de tip </a:t>
            </a:r>
            <a:r>
              <a:rPr lang="ro-RO" sz="24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tappable areas</a:t>
            </a:r>
            <a:endParaRPr lang="ro-RO" sz="24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Ținut cont de modul de funcționare: la atingerea cu degetul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3"/>
              </a:rPr>
              <a:t>Recomandări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Este un element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4"/>
              </a:rPr>
              <a:t>interactiv</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Există elemente de control native ce pot fi valorificate</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Recomandări pentru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5"/>
              </a:rPr>
              <a:t>Android</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6"/>
              </a:rPr>
              <a:t>iOS</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Elementele care urmează să fie accesate să nu fie direct adiacente, să existe spațiu suficient</a:t>
            </a:r>
          </a:p>
          <a:p>
            <a:pPr lvl="1">
              <a:buClrTx/>
              <a:buSzPct val="120000"/>
              <a:buFont typeface="Courier New" panose="02070309020205020404" pitchFamily="49" charset="0"/>
              <a:buChar char="o"/>
            </a:pPr>
            <a:r>
              <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Provocare: dispozitivele cu metode duale de </a:t>
            </a:r>
            <a:r>
              <a:rPr lang="ro-RO" sz="2000"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input</a:t>
            </a: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57200" lvl="1" indent="0">
              <a:buClrTx/>
              <a:buSzPct val="120000"/>
              <a:buNone/>
            </a:pPr>
            <a:endParaRPr lang="ro-RO" sz="20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Double Tap Gesture with solid fill">
            <a:extLst>
              <a:ext uri="{FF2B5EF4-FFF2-40B4-BE49-F238E27FC236}">
                <a16:creationId xmlns:a16="http://schemas.microsoft.com/office/drawing/2014/main" id="{E87B03FB-0AAC-9F4F-A70F-1E836B692E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91134" y="4408104"/>
            <a:ext cx="1847100" cy="1847100"/>
          </a:xfrm>
          <a:prstGeom prst="rect">
            <a:avLst/>
          </a:prstGeom>
        </p:spPr>
      </p:pic>
    </p:spTree>
    <p:extLst>
      <p:ext uri="{BB962C8B-B14F-4D97-AF65-F5344CB8AC3E}">
        <p14:creationId xmlns:p14="http://schemas.microsoft.com/office/powerpoint/2010/main" val="2908625547"/>
      </p:ext>
    </p:extLst>
  </p:cSld>
  <p:clrMapOvr>
    <a:masterClrMapping/>
  </p:clrMapOvr>
  <p:transition spd="slow">
    <p:wheel spokes="1"/>
  </p:transition>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ro-RO" sz="4800" cap="none" dirty="0">
                <a:latin typeface="Tahoma" panose="020B0604030504040204" pitchFamily="34" charset="0"/>
                <a:ea typeface="Tahoma" panose="020B0604030504040204" pitchFamily="34" charset="0"/>
                <a:cs typeface="Tahoma" panose="020B0604030504040204" pitchFamily="34" charset="0"/>
              </a:rPr>
              <a:t>Terminologie</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5" y="1380511"/>
            <a:ext cx="11380473" cy="307776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Consistență</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Sign in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Sign out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sau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Login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Logout</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Diferențiere între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Register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și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Sign in</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Standardizarea experienței de resetare a parolei</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Scriere ce se adresează unor ființe umane</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Verbe la diateza activă</a:t>
            </a:r>
          </a:p>
        </p:txBody>
      </p:sp>
    </p:spTree>
    <p:extLst>
      <p:ext uri="{BB962C8B-B14F-4D97-AF65-F5344CB8AC3E}">
        <p14:creationId xmlns:p14="http://schemas.microsoft.com/office/powerpoint/2010/main" val="2627690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mpact" panose="020B0806030902050204"/>
              <a:ea typeface="+mn-ea"/>
              <a:cs typeface="+mn-cs"/>
            </a:endParaRPr>
          </a:p>
        </p:txBody>
      </p:sp>
      <p:sp>
        <p:nvSpPr>
          <p:cNvPr id="1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useBgFill="1">
        <p:nvSpPr>
          <p:cNvPr id="123" name="Rectangle 122">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3922621" y="321367"/>
            <a:ext cx="10024288" cy="720823"/>
          </a:xfrm>
        </p:spPr>
        <p:txBody>
          <a:bodyPr vert="horz" lIns="91440" tIns="45720" rIns="91440" bIns="45720" rtlCol="0" anchor="b">
            <a:normAutofit fontScale="90000"/>
          </a:bodyPr>
          <a:lstStyle/>
          <a:p>
            <a:pPr algn="l"/>
            <a:r>
              <a:rPr lang="ro-RO" sz="4800" cap="none" dirty="0">
                <a:latin typeface="Tahoma" panose="020B0604030504040204" pitchFamily="34" charset="0"/>
                <a:ea typeface="Tahoma" panose="020B0604030504040204" pitchFamily="34" charset="0"/>
                <a:cs typeface="Tahoma" panose="020B0604030504040204" pitchFamily="34" charset="0"/>
              </a:rPr>
              <a:t>Așteptările clienților</a:t>
            </a:r>
            <a:endParaRPr lang="en-US" sz="3200" dirty="0"/>
          </a:p>
        </p:txBody>
      </p:sp>
      <p:sp>
        <p:nvSpPr>
          <p:cNvPr id="125" name="Rectangle 124">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7" name="Rectangle 126">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5" name="TextBox 4">
            <a:extLst>
              <a:ext uri="{FF2B5EF4-FFF2-40B4-BE49-F238E27FC236}">
                <a16:creationId xmlns:a16="http://schemas.microsoft.com/office/drawing/2014/main" id="{98F2A94A-0481-521E-3EB4-9E75519A989F}"/>
              </a:ext>
            </a:extLst>
          </p:cNvPr>
          <p:cNvSpPr txBox="1"/>
          <p:nvPr/>
        </p:nvSpPr>
        <p:spPr>
          <a:xfrm>
            <a:off x="256215" y="1380511"/>
            <a:ext cx="11380473" cy="412420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Căutare</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rezultatele cele mai relevante în partea de sus</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Valori implicite</a:t>
            </a:r>
            <a:endPar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Despre utilizarea dialogurilor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6"/>
              </a:rPr>
              <a:t>modale</a:t>
            </a:r>
            <a:endPar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Oferiți clienților experiența așteptată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7"/>
              </a:rPr>
              <a:t>practică / orizont de așteptare</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 interacțiune poate fi evidentă, ușoară, posibilă (ex. camera foto pe tel. mobil)</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Accesibilitate de pe dispozitivele mobile</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Orientare către client</a:t>
            </a:r>
            <a:r>
              <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respectarea regulilor de etică (</a:t>
            </a:r>
            <a:r>
              <a:rPr kumimoji="0" lang="ro-RO"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don</a:t>
            </a:r>
            <a:r>
              <a:rPr kumimoji="0" lang="en-GB" sz="24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 join the dark side</a:t>
            </a:r>
            <a:r>
              <a:rPr kumimoji="0" lang="en-GB"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342900" marR="0" lvl="0" indent="-3429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Simplitate</a:t>
            </a:r>
          </a:p>
        </p:txBody>
      </p:sp>
    </p:spTree>
    <p:extLst>
      <p:ext uri="{BB962C8B-B14F-4D97-AF65-F5344CB8AC3E}">
        <p14:creationId xmlns:p14="http://schemas.microsoft.com/office/powerpoint/2010/main" val="2476723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2023-2024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816263542"/>
      </p:ext>
    </p:extLst>
  </p:cSld>
  <p:clrMapOvr>
    <a:overrideClrMapping bg1="dk1" tx1="lt1" bg2="dk2" tx2="lt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7429378" y="5430983"/>
            <a:ext cx="4153022" cy="1173018"/>
          </a:xfrm>
        </p:spPr>
        <p:txBody>
          <a:bodyPr vert="horz" lIns="91440" tIns="45720" rIns="91440" bIns="45720" rtlCol="0" anchor="ctr">
            <a:normAutofit/>
          </a:bodyPr>
          <a:lstStyle/>
          <a:p>
            <a:r>
              <a:rPr lang="ro-RO" sz="4400" dirty="0">
                <a:solidFill>
                  <a:schemeClr val="tx1"/>
                </a:solidFill>
                <a:latin typeface="Tahoma" panose="020B0604030504040204" pitchFamily="34" charset="0"/>
                <a:ea typeface="Tahoma" panose="020B0604030504040204" pitchFamily="34" charset="0"/>
                <a:cs typeface="Tahoma" panose="020B0604030504040204" pitchFamily="34" charset="0"/>
              </a:rPr>
              <a:t>7. </a:t>
            </a:r>
            <a:r>
              <a:rPr lang="en-GB" sz="4400" dirty="0" err="1">
                <a:solidFill>
                  <a:schemeClr val="tx1"/>
                </a:solidFill>
                <a:latin typeface="Tahoma" panose="020B0604030504040204" pitchFamily="34" charset="0"/>
                <a:ea typeface="Tahoma" panose="020B0604030504040204" pitchFamily="34" charset="0"/>
                <a:cs typeface="Tahoma" panose="020B0604030504040204" pitchFamily="34" charset="0"/>
              </a:rPr>
              <a:t>Evaluarea</a:t>
            </a:r>
            <a:r>
              <a:rPr lang="en-GB" sz="4400" dirty="0">
                <a:solidFill>
                  <a:schemeClr val="tx1"/>
                </a:solidFill>
                <a:latin typeface="Tahoma" panose="020B0604030504040204" pitchFamily="34" charset="0"/>
                <a:ea typeface="Tahoma" panose="020B0604030504040204" pitchFamily="34" charset="0"/>
                <a:cs typeface="Tahoma" panose="020B0604030504040204" pitchFamily="34" charset="0"/>
              </a:rPr>
              <a:t> UX</a:t>
            </a:r>
            <a:endParaRPr lang="en-US"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3248987" y="2551252"/>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197773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339725" y="4365419"/>
            <a:ext cx="11969750" cy="1073627"/>
          </a:xfrm>
        </p:spPr>
        <p:txBody>
          <a:bodyPr vert="horz" lIns="91440" tIns="45720" rIns="91440" bIns="45720" rtlCol="0" anchor="b">
            <a:normAutofit/>
          </a:bodyPr>
          <a:lstStyle/>
          <a:p>
            <a:pPr lvl="0" algn="ctr"/>
            <a:r>
              <a:rPr lang="ro-RO" sz="5600" dirty="0">
                <a:latin typeface="Tahoma" panose="020B0604030504040204" pitchFamily="34" charset="0"/>
                <a:ea typeface="Tahoma" panose="020B0604030504040204" pitchFamily="34" charset="0"/>
                <a:cs typeface="Tahoma" panose="020B0604030504040204" pitchFamily="34" charset="0"/>
              </a:rPr>
              <a:t>7</a:t>
            </a:r>
            <a:r>
              <a:rPr lang="en-US" sz="5600" dirty="0">
                <a:latin typeface="Tahoma" panose="020B0604030504040204" pitchFamily="34" charset="0"/>
                <a:ea typeface="Tahoma" panose="020B0604030504040204" pitchFamily="34" charset="0"/>
                <a:cs typeface="Tahoma" panose="020B0604030504040204" pitchFamily="34" charset="0"/>
              </a:rPr>
              <a:t>.1 </a:t>
            </a:r>
            <a:r>
              <a:rPr lang="en-GB" sz="5600" dirty="0" err="1">
                <a:latin typeface="Tahoma" panose="020B0604030504040204" pitchFamily="34" charset="0"/>
                <a:ea typeface="Tahoma" panose="020B0604030504040204" pitchFamily="34" charset="0"/>
                <a:cs typeface="Tahoma" panose="020B0604030504040204" pitchFamily="34" charset="0"/>
              </a:rPr>
              <a:t>Metode</a:t>
            </a:r>
            <a:r>
              <a:rPr lang="en-GB" sz="5600" dirty="0">
                <a:latin typeface="Tahoma" panose="020B0604030504040204" pitchFamily="34" charset="0"/>
                <a:ea typeface="Tahoma" panose="020B0604030504040204" pitchFamily="34" charset="0"/>
                <a:cs typeface="Tahoma" panose="020B0604030504040204" pitchFamily="34" charset="0"/>
              </a:rPr>
              <a:t> de </a:t>
            </a:r>
            <a:r>
              <a:rPr lang="en-GB" sz="5600" dirty="0" err="1">
                <a:latin typeface="Tahoma" panose="020B0604030504040204" pitchFamily="34" charset="0"/>
                <a:ea typeface="Tahoma" panose="020B0604030504040204" pitchFamily="34" charset="0"/>
                <a:cs typeface="Tahoma" panose="020B0604030504040204" pitchFamily="34" charset="0"/>
              </a:rPr>
              <a:t>evaluare</a:t>
            </a:r>
            <a:r>
              <a:rPr lang="en-GB" sz="5600" dirty="0">
                <a:latin typeface="Tahoma" panose="020B0604030504040204" pitchFamily="34" charset="0"/>
                <a:ea typeface="Tahoma" panose="020B0604030504040204" pitchFamily="34" charset="0"/>
                <a:cs typeface="Tahoma" panose="020B0604030504040204" pitchFamily="34" charset="0"/>
              </a:rPr>
              <a:t> – </a:t>
            </a:r>
            <a:r>
              <a:rPr lang="en-GB" sz="5600" dirty="0" err="1">
                <a:latin typeface="Tahoma" panose="020B0604030504040204" pitchFamily="34" charset="0"/>
                <a:ea typeface="Tahoma" panose="020B0604030504040204" pitchFamily="34" charset="0"/>
                <a:cs typeface="Tahoma" panose="020B0604030504040204" pitchFamily="34" charset="0"/>
              </a:rPr>
              <a:t>generalit</a:t>
            </a:r>
            <a:r>
              <a:rPr lang="ro-RO" sz="5600" dirty="0">
                <a:latin typeface="Tahoma" panose="020B0604030504040204" pitchFamily="34" charset="0"/>
                <a:ea typeface="Tahoma" panose="020B0604030504040204" pitchFamily="34" charset="0"/>
                <a:cs typeface="Tahoma" panose="020B0604030504040204" pitchFamily="34" charset="0"/>
              </a:rPr>
              <a:t>ăți</a:t>
            </a:r>
            <a:endParaRPr lang="en-US" sz="56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t="37920" r="-2" b="33007"/>
          <a:stretch/>
        </p:blipFill>
        <p:spPr>
          <a:xfrm rot="43200000">
            <a:off x="691547" y="691546"/>
            <a:ext cx="10805789" cy="2874505"/>
          </a:xfrm>
          <a:prstGeom prst="rect">
            <a:avLst/>
          </a:prstGeom>
        </p:spPr>
      </p:pic>
    </p:spTree>
    <p:extLst>
      <p:ext uri="{BB962C8B-B14F-4D97-AF65-F5344CB8AC3E}">
        <p14:creationId xmlns:p14="http://schemas.microsoft.com/office/powerpoint/2010/main" val="2721196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5B2D-178F-815B-D1B3-2B60A8E09DEB}"/>
              </a:ext>
            </a:extLst>
          </p:cNvPr>
          <p:cNvSpPr>
            <a:spLocks noGrp="1"/>
          </p:cNvSpPr>
          <p:nvPr>
            <p:ph type="title"/>
          </p:nvPr>
        </p:nvSpPr>
        <p:spPr/>
        <p:txBody>
          <a:bodyPr/>
          <a:lstStyle/>
          <a:p>
            <a:r>
              <a:rPr lang="ro-RO" dirty="0">
                <a:latin typeface="Tahoma" panose="020B0604030504040204" pitchFamily="34" charset="0"/>
                <a:ea typeface="Tahoma" panose="020B0604030504040204" pitchFamily="34" charset="0"/>
                <a:cs typeface="Tahoma" panose="020B0604030504040204" pitchFamily="34" charset="0"/>
              </a:rPr>
              <a:t>Paranteză istorică. </a:t>
            </a:r>
            <a:br>
              <a:rPr lang="ro-RO" dirty="0">
                <a:latin typeface="Tahoma" panose="020B0604030504040204" pitchFamily="34" charset="0"/>
                <a:ea typeface="Tahoma" panose="020B0604030504040204" pitchFamily="34" charset="0"/>
                <a:cs typeface="Tahoma" panose="020B0604030504040204" pitchFamily="34" charset="0"/>
              </a:rPr>
            </a:br>
            <a:r>
              <a:rPr lang="ro-RO" dirty="0">
                <a:latin typeface="Tahoma" panose="020B0604030504040204" pitchFamily="34" charset="0"/>
                <a:ea typeface="Tahoma" panose="020B0604030504040204" pitchFamily="34" charset="0"/>
                <a:cs typeface="Tahoma" panose="020B0604030504040204" pitchFamily="34" charset="0"/>
              </a:rPr>
              <a:t>În anii 70 a apărut modelul în cascadă.</a:t>
            </a:r>
            <a:br>
              <a:rPr lang="ro-RO" dirty="0">
                <a:latin typeface="Tahoma" panose="020B0604030504040204" pitchFamily="34" charset="0"/>
                <a:ea typeface="Tahoma" panose="020B0604030504040204" pitchFamily="34" charset="0"/>
                <a:cs typeface="Tahoma" panose="020B0604030504040204" pitchFamily="34" charset="0"/>
              </a:rPr>
            </a:b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Content Placeholder 3">
            <a:extLst>
              <a:ext uri="{FF2B5EF4-FFF2-40B4-BE49-F238E27FC236}">
                <a16:creationId xmlns:a16="http://schemas.microsoft.com/office/drawing/2014/main" id="{FBC29049-BBB9-B3DA-1CA4-0897E908E904}"/>
              </a:ext>
            </a:extLst>
          </p:cNvPr>
          <p:cNvGraphicFramePr>
            <a:graphicFrameLocks noGrp="1"/>
          </p:cNvGraphicFramePr>
          <p:nvPr>
            <p:ph idx="1"/>
            <p:extLst>
              <p:ext uri="{D42A27DB-BD31-4B8C-83A1-F6EECF244321}">
                <p14:modId xmlns:p14="http://schemas.microsoft.com/office/powerpoint/2010/main" val="56460085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751B181-5E74-5FEF-9075-EB968202B2DB}"/>
              </a:ext>
            </a:extLst>
          </p:cNvPr>
          <p:cNvSpPr txBox="1"/>
          <p:nvPr/>
        </p:nvSpPr>
        <p:spPr>
          <a:xfrm>
            <a:off x="3579779" y="477506"/>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Cerințe sistem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62B76EF6-D0B0-B6EB-8478-9A227B1E12FC}"/>
              </a:ext>
            </a:extLst>
          </p:cNvPr>
          <p:cNvSpPr txBox="1"/>
          <p:nvPr/>
        </p:nvSpPr>
        <p:spPr>
          <a:xfrm>
            <a:off x="4763765" y="1202947"/>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Cerințe software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1A43EF8-48BD-3EEC-172F-C47497BFCA56}"/>
              </a:ext>
            </a:extLst>
          </p:cNvPr>
          <p:cNvSpPr txBox="1"/>
          <p:nvPr/>
        </p:nvSpPr>
        <p:spPr>
          <a:xfrm>
            <a:off x="6025830" y="1909895"/>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Analiză</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830BB61-63F5-B8C4-32CC-3887DEF02429}"/>
              </a:ext>
            </a:extLst>
          </p:cNvPr>
          <p:cNvSpPr txBox="1"/>
          <p:nvPr/>
        </p:nvSpPr>
        <p:spPr>
          <a:xfrm>
            <a:off x="7219741" y="2608656"/>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Design program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61D545F5-9A17-0D90-85C2-6B382897D0A5}"/>
              </a:ext>
            </a:extLst>
          </p:cNvPr>
          <p:cNvSpPr txBox="1"/>
          <p:nvPr/>
        </p:nvSpPr>
        <p:spPr>
          <a:xfrm>
            <a:off x="8521971" y="3263211"/>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Cod</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3CDE7E8B-F257-4D15-7920-6C6A00CE8710}"/>
              </a:ext>
            </a:extLst>
          </p:cNvPr>
          <p:cNvSpPr txBox="1"/>
          <p:nvPr/>
        </p:nvSpPr>
        <p:spPr>
          <a:xfrm>
            <a:off x="9787601" y="3915734"/>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Testare</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FDCBB144-8D4E-97D0-5B2E-5236DECE7D32}"/>
              </a:ext>
            </a:extLst>
          </p:cNvPr>
          <p:cNvSpPr txBox="1"/>
          <p:nvPr/>
        </p:nvSpPr>
        <p:spPr>
          <a:xfrm>
            <a:off x="10893023" y="4584984"/>
            <a:ext cx="1254868" cy="646331"/>
          </a:xfrm>
          <a:prstGeom prst="rect">
            <a:avLst/>
          </a:prstGeom>
          <a:solidFill>
            <a:schemeClr val="accent1">
              <a:lumMod val="20000"/>
              <a:lumOff val="80000"/>
            </a:schemeClr>
          </a:solidFill>
          <a:ln>
            <a:solidFill>
              <a:schemeClr val="tx1"/>
            </a:solidFill>
          </a:ln>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Operare</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Arrow: Curved Right 10">
            <a:extLst>
              <a:ext uri="{FF2B5EF4-FFF2-40B4-BE49-F238E27FC236}">
                <a16:creationId xmlns:a16="http://schemas.microsoft.com/office/drawing/2014/main" id="{13EEDA2F-F556-70CA-7DBB-58930043032A}"/>
              </a:ext>
            </a:extLst>
          </p:cNvPr>
          <p:cNvSpPr/>
          <p:nvPr/>
        </p:nvSpPr>
        <p:spPr>
          <a:xfrm rot="20155471">
            <a:off x="4288739" y="1108060"/>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Curved Right 11">
            <a:extLst>
              <a:ext uri="{FF2B5EF4-FFF2-40B4-BE49-F238E27FC236}">
                <a16:creationId xmlns:a16="http://schemas.microsoft.com/office/drawing/2014/main" id="{D16E2DE4-D04C-61A8-0F66-4654C4E8DD4D}"/>
              </a:ext>
            </a:extLst>
          </p:cNvPr>
          <p:cNvSpPr/>
          <p:nvPr/>
        </p:nvSpPr>
        <p:spPr>
          <a:xfrm rot="20155471">
            <a:off x="5648280" y="1758760"/>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Arrow: Curved Right 12">
            <a:extLst>
              <a:ext uri="{FF2B5EF4-FFF2-40B4-BE49-F238E27FC236}">
                <a16:creationId xmlns:a16="http://schemas.microsoft.com/office/drawing/2014/main" id="{07ABCD44-16FC-B7A0-96B2-039EB144A351}"/>
              </a:ext>
            </a:extLst>
          </p:cNvPr>
          <p:cNvSpPr/>
          <p:nvPr/>
        </p:nvSpPr>
        <p:spPr>
          <a:xfrm rot="20155471">
            <a:off x="7032790" y="2488463"/>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Box 13">
            <a:extLst>
              <a:ext uri="{FF2B5EF4-FFF2-40B4-BE49-F238E27FC236}">
                <a16:creationId xmlns:a16="http://schemas.microsoft.com/office/drawing/2014/main" id="{1DEC36B5-D8F7-4F66-EBFD-367518362CAD}"/>
              </a:ext>
            </a:extLst>
          </p:cNvPr>
          <p:cNvSpPr txBox="1"/>
          <p:nvPr/>
        </p:nvSpPr>
        <p:spPr>
          <a:xfrm>
            <a:off x="5029200" y="5615251"/>
            <a:ext cx="2529191" cy="369332"/>
          </a:xfrm>
          <a:prstGeom prst="rect">
            <a:avLst/>
          </a:prstGeom>
          <a:noFill/>
        </p:spPr>
        <p:txBody>
          <a:bodyPr wrap="square" rtlCol="0">
            <a:spAutoFit/>
          </a:bodyPr>
          <a:lstStyle/>
          <a:p>
            <a:r>
              <a:rPr lang="ro-RO" dirty="0">
                <a:latin typeface="Tahoma" panose="020B0604030504040204" pitchFamily="34" charset="0"/>
                <a:ea typeface="Tahoma" panose="020B0604030504040204" pitchFamily="34" charset="0"/>
                <a:cs typeface="Tahoma" panose="020B0604030504040204" pitchFamily="34" charset="0"/>
              </a:rPr>
              <a:t>Sursa: cf. Royce, 1970</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5" name="Arrow: Curved Right 14">
            <a:extLst>
              <a:ext uri="{FF2B5EF4-FFF2-40B4-BE49-F238E27FC236}">
                <a16:creationId xmlns:a16="http://schemas.microsoft.com/office/drawing/2014/main" id="{6B349755-D4A3-9C2B-B401-6197A1FE58A7}"/>
              </a:ext>
            </a:extLst>
          </p:cNvPr>
          <p:cNvSpPr/>
          <p:nvPr/>
        </p:nvSpPr>
        <p:spPr>
          <a:xfrm rot="20155471">
            <a:off x="8377422" y="3103864"/>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Right 15">
            <a:extLst>
              <a:ext uri="{FF2B5EF4-FFF2-40B4-BE49-F238E27FC236}">
                <a16:creationId xmlns:a16="http://schemas.microsoft.com/office/drawing/2014/main" id="{2480F950-A920-E1E5-1F35-8D69DD1D9211}"/>
              </a:ext>
            </a:extLst>
          </p:cNvPr>
          <p:cNvSpPr/>
          <p:nvPr/>
        </p:nvSpPr>
        <p:spPr>
          <a:xfrm rot="20155471">
            <a:off x="9554392" y="3862037"/>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Arrow: Curved Right 16">
            <a:extLst>
              <a:ext uri="{FF2B5EF4-FFF2-40B4-BE49-F238E27FC236}">
                <a16:creationId xmlns:a16="http://schemas.microsoft.com/office/drawing/2014/main" id="{DF1CE0F0-EB69-7AC3-D269-01D24E215FAC}"/>
              </a:ext>
            </a:extLst>
          </p:cNvPr>
          <p:cNvSpPr/>
          <p:nvPr/>
        </p:nvSpPr>
        <p:spPr>
          <a:xfrm rot="20155471">
            <a:off x="10736217" y="4480980"/>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urved Right 17">
            <a:extLst>
              <a:ext uri="{FF2B5EF4-FFF2-40B4-BE49-F238E27FC236}">
                <a16:creationId xmlns:a16="http://schemas.microsoft.com/office/drawing/2014/main" id="{F4E4CD69-DCA2-ABD7-C9EA-8DA95AB0144C}"/>
              </a:ext>
            </a:extLst>
          </p:cNvPr>
          <p:cNvSpPr/>
          <p:nvPr/>
        </p:nvSpPr>
        <p:spPr>
          <a:xfrm rot="7934954">
            <a:off x="6308045" y="1009700"/>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urved Right 18">
            <a:extLst>
              <a:ext uri="{FF2B5EF4-FFF2-40B4-BE49-F238E27FC236}">
                <a16:creationId xmlns:a16="http://schemas.microsoft.com/office/drawing/2014/main" id="{1F0BD890-52B6-AA79-FFA0-5695D654239F}"/>
              </a:ext>
            </a:extLst>
          </p:cNvPr>
          <p:cNvSpPr/>
          <p:nvPr/>
        </p:nvSpPr>
        <p:spPr>
          <a:xfrm rot="7934954">
            <a:off x="5066764" y="517196"/>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urved Right 19">
            <a:extLst>
              <a:ext uri="{FF2B5EF4-FFF2-40B4-BE49-F238E27FC236}">
                <a16:creationId xmlns:a16="http://schemas.microsoft.com/office/drawing/2014/main" id="{15829AD0-3FE2-0846-9C6F-4A8C525E60B3}"/>
              </a:ext>
            </a:extLst>
          </p:cNvPr>
          <p:cNvSpPr/>
          <p:nvPr/>
        </p:nvSpPr>
        <p:spPr>
          <a:xfrm rot="7934954">
            <a:off x="7459554" y="1637000"/>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urved Right 20">
            <a:extLst>
              <a:ext uri="{FF2B5EF4-FFF2-40B4-BE49-F238E27FC236}">
                <a16:creationId xmlns:a16="http://schemas.microsoft.com/office/drawing/2014/main" id="{C9CCE7B0-CB5A-2387-667E-FC21CF677C1C}"/>
              </a:ext>
            </a:extLst>
          </p:cNvPr>
          <p:cNvSpPr/>
          <p:nvPr/>
        </p:nvSpPr>
        <p:spPr>
          <a:xfrm rot="7934954">
            <a:off x="8746584" y="2311415"/>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Arrow: Curved Right 21">
            <a:extLst>
              <a:ext uri="{FF2B5EF4-FFF2-40B4-BE49-F238E27FC236}">
                <a16:creationId xmlns:a16="http://schemas.microsoft.com/office/drawing/2014/main" id="{E8D22B22-1A92-990E-F1A1-793EEB5EB330}"/>
              </a:ext>
            </a:extLst>
          </p:cNvPr>
          <p:cNvSpPr/>
          <p:nvPr/>
        </p:nvSpPr>
        <p:spPr>
          <a:xfrm rot="7934954">
            <a:off x="10033614" y="3078293"/>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Arrow: Curved Right 22">
            <a:extLst>
              <a:ext uri="{FF2B5EF4-FFF2-40B4-BE49-F238E27FC236}">
                <a16:creationId xmlns:a16="http://schemas.microsoft.com/office/drawing/2014/main" id="{00C7E9EE-203C-E4AE-5AC8-D598CA457F5D}"/>
              </a:ext>
            </a:extLst>
          </p:cNvPr>
          <p:cNvSpPr/>
          <p:nvPr/>
        </p:nvSpPr>
        <p:spPr>
          <a:xfrm rot="7934954">
            <a:off x="11261123" y="3746478"/>
            <a:ext cx="414395" cy="1032827"/>
          </a:xfrm>
          <a:prstGeom prst="curvedRightArrow">
            <a:avLst>
              <a:gd name="adj1" fmla="val 651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282634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7EDC-DF4A-652E-637E-577C77DEE268}"/>
              </a:ext>
            </a:extLst>
          </p:cNvPr>
          <p:cNvSpPr>
            <a:spLocks noGrp="1"/>
          </p:cNvSpPr>
          <p:nvPr>
            <p:ph type="title"/>
          </p:nvPr>
        </p:nvSpPr>
        <p:spPr>
          <a:xfrm>
            <a:off x="1401184" y="491837"/>
            <a:ext cx="10018713" cy="644236"/>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Considerații generale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C94F22-93AA-8A9C-CBD2-4BED7E908CA0}"/>
              </a:ext>
            </a:extLst>
          </p:cNvPr>
          <p:cNvSpPr>
            <a:spLocks noGrp="1"/>
          </p:cNvSpPr>
          <p:nvPr>
            <p:ph idx="1"/>
          </p:nvPr>
        </p:nvSpPr>
        <p:spPr/>
        <p:txBody>
          <a:bodyPr>
            <a:normAutofit fontScale="92500" lnSpcReduction="10000"/>
          </a:bodyPr>
          <a:lstStyle/>
          <a:p>
            <a:r>
              <a:rPr lang="ro-RO" dirty="0">
                <a:latin typeface="Tahoma" panose="020B0604030504040204" pitchFamily="34" charset="0"/>
                <a:ea typeface="Tahoma" panose="020B0604030504040204" pitchFamily="34" charset="0"/>
                <a:cs typeface="Tahoma" panose="020B0604030504040204" pitchFamily="34" charset="0"/>
              </a:rPr>
              <a:t>Nu este </a:t>
            </a:r>
            <a:r>
              <a:rPr lang="ro-RO" i="1" dirty="0">
                <a:latin typeface="Tahoma" panose="020B0604030504040204" pitchFamily="34" charset="0"/>
                <a:ea typeface="Tahoma" panose="020B0604030504040204" pitchFamily="34" charset="0"/>
                <a:cs typeface="Tahoma" panose="020B0604030504040204" pitchFamily="34" charset="0"/>
              </a:rPr>
              <a:t>user testing</a:t>
            </a:r>
            <a:r>
              <a:rPr lang="ro-RO" dirty="0">
                <a:latin typeface="Tahoma" panose="020B0604030504040204" pitchFamily="34" charset="0"/>
                <a:ea typeface="Tahoma" panose="020B0604030504040204" pitchFamily="34" charset="0"/>
                <a:cs typeface="Tahoma" panose="020B0604030504040204" pitchFamily="34" charset="0"/>
              </a:rPr>
              <a:t>, ci evaluarea </a:t>
            </a:r>
            <a:r>
              <a:rPr lang="ro-RO" i="1" dirty="0">
                <a:latin typeface="Tahoma" panose="020B0604030504040204" pitchFamily="34" charset="0"/>
                <a:ea typeface="Tahoma" panose="020B0604030504040204" pitchFamily="34" charset="0"/>
                <a:cs typeface="Tahoma" panose="020B0604030504040204" pitchFamily="34" charset="0"/>
              </a:rPr>
              <a:t>UX design</a:t>
            </a:r>
            <a:r>
              <a:rPr lang="ro-RO" dirty="0">
                <a:latin typeface="Tahoma" panose="020B0604030504040204" pitchFamily="34" charset="0"/>
                <a:ea typeface="Tahoma" panose="020B0604030504040204" pitchFamily="34" charset="0"/>
                <a:cs typeface="Tahoma" panose="020B0604030504040204" pitchFamily="34" charset="0"/>
              </a:rPr>
              <a:t>.</a:t>
            </a:r>
          </a:p>
          <a:p>
            <a:r>
              <a:rPr lang="ro-RO" dirty="0">
                <a:latin typeface="Tahoma" panose="020B0604030504040204" pitchFamily="34" charset="0"/>
                <a:ea typeface="Tahoma" panose="020B0604030504040204" pitchFamily="34" charset="0"/>
                <a:cs typeface="Tahoma" panose="020B0604030504040204" pitchFamily="34" charset="0"/>
              </a:rPr>
              <a:t>Utilizatorul este implicat, însă în calitate de participant, nu de subiect.</a:t>
            </a:r>
          </a:p>
          <a:p>
            <a:r>
              <a:rPr lang="ro-RO" dirty="0">
                <a:latin typeface="Tahoma" panose="020B0604030504040204" pitchFamily="34" charset="0"/>
                <a:ea typeface="Tahoma" panose="020B0604030504040204" pitchFamily="34" charset="0"/>
                <a:cs typeface="Tahoma" panose="020B0604030504040204" pitchFamily="34" charset="0"/>
              </a:rPr>
              <a:t>Presupune aplicarea unor metode (nivel înalt) și tehnici (pas specific) adecvate (delimitarea nu este extrem de riguroasă). Sunt diverse, pot fi alese în funcție de scopul urmărit.</a:t>
            </a:r>
          </a:p>
          <a:p>
            <a:r>
              <a:rPr lang="ro-RO" dirty="0">
                <a:latin typeface="Tahoma" panose="020B0604030504040204" pitchFamily="34" charset="0"/>
                <a:ea typeface="Tahoma" panose="020B0604030504040204" pitchFamily="34" charset="0"/>
                <a:cs typeface="Tahoma" panose="020B0604030504040204" pitchFamily="34" charset="0"/>
              </a:rPr>
              <a:t>Utilizabilitatea nu este direct măsurabilă, pot fi utilizați indicatori (de exemplu timpul de execuție, numărul de erori), pot fi utilizate chestionare. </a:t>
            </a:r>
          </a:p>
          <a:p>
            <a:r>
              <a:rPr lang="ro-RO" dirty="0">
                <a:latin typeface="Tahoma" panose="020B0604030504040204" pitchFamily="34" charset="0"/>
                <a:ea typeface="Tahoma" panose="020B0604030504040204" pitchFamily="34" charset="0"/>
                <a:cs typeface="Tahoma" panose="020B0604030504040204" pitchFamily="34" charset="0"/>
              </a:rPr>
              <a:t>Rigoare/acuratețe </a:t>
            </a:r>
            <a:r>
              <a:rPr lang="ro-RO" i="1" dirty="0">
                <a:latin typeface="Tahoma" panose="020B0604030504040204" pitchFamily="34" charset="0"/>
                <a:ea typeface="Tahoma" panose="020B0604030504040204" pitchFamily="34" charset="0"/>
                <a:cs typeface="Tahoma" panose="020B0604030504040204" pitchFamily="34" charset="0"/>
              </a:rPr>
              <a:t>versus </a:t>
            </a:r>
            <a:r>
              <a:rPr lang="ro-RO" dirty="0">
                <a:latin typeface="Tahoma" panose="020B0604030504040204" pitchFamily="34" charset="0"/>
                <a:ea typeface="Tahoma" panose="020B0604030504040204" pitchFamily="34" charset="0"/>
                <a:cs typeface="Tahoma" panose="020B0604030504040204" pitchFamily="34" charset="0"/>
              </a:rPr>
              <a:t>rapididate/viteză.</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ED1B64B-251E-446A-A285-6626C4E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37" name="Group 36">
            <a:extLst>
              <a:ext uri="{FF2B5EF4-FFF2-40B4-BE49-F238E27FC236}">
                <a16:creationId xmlns:a16="http://schemas.microsoft.com/office/drawing/2014/main" id="{CD02B5D1-60D4-4D5B-AFD9-C986E2274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8" name="Freeform 6">
              <a:extLst>
                <a:ext uri="{FF2B5EF4-FFF2-40B4-BE49-F238E27FC236}">
                  <a16:creationId xmlns:a16="http://schemas.microsoft.com/office/drawing/2014/main" id="{54E16489-5A93-4D86-AAAD-52DB55A8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9" name="Freeform 7">
              <a:extLst>
                <a:ext uri="{FF2B5EF4-FFF2-40B4-BE49-F238E27FC236}">
                  <a16:creationId xmlns:a16="http://schemas.microsoft.com/office/drawing/2014/main" id="{BC99456E-7EAD-49F1-B2FE-C2C561C0B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0" name="Freeform 8">
              <a:extLst>
                <a:ext uri="{FF2B5EF4-FFF2-40B4-BE49-F238E27FC236}">
                  <a16:creationId xmlns:a16="http://schemas.microsoft.com/office/drawing/2014/main" id="{922702DF-10E7-4320-B99B-75D2EE97F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Freeform 9">
              <a:extLst>
                <a:ext uri="{FF2B5EF4-FFF2-40B4-BE49-F238E27FC236}">
                  <a16:creationId xmlns:a16="http://schemas.microsoft.com/office/drawing/2014/main" id="{1EFA49A8-FE55-4D51-B1C9-11F13FFB7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2" name="Freeform 10">
              <a:extLst>
                <a:ext uri="{FF2B5EF4-FFF2-40B4-BE49-F238E27FC236}">
                  <a16:creationId xmlns:a16="http://schemas.microsoft.com/office/drawing/2014/main" id="{4C63B37C-8CEE-4A72-AFD8-3C2DBD37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3" name="Freeform 11">
              <a:extLst>
                <a:ext uri="{FF2B5EF4-FFF2-40B4-BE49-F238E27FC236}">
                  <a16:creationId xmlns:a16="http://schemas.microsoft.com/office/drawing/2014/main" id="{31245F86-6106-4758-A825-71AC9D6F9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AC79639C-B809-90DC-53BE-93B53283ACF5}"/>
              </a:ext>
            </a:extLst>
          </p:cNvPr>
          <p:cNvSpPr>
            <a:spLocks noGrp="1"/>
          </p:cNvSpPr>
          <p:nvPr>
            <p:ph type="title"/>
          </p:nvPr>
        </p:nvSpPr>
        <p:spPr>
          <a:xfrm>
            <a:off x="1484312" y="1284051"/>
            <a:ext cx="2812385" cy="3723836"/>
          </a:xfrm>
        </p:spPr>
        <p:txBody>
          <a:bodyPr>
            <a:normAutofit/>
          </a:bodyPr>
          <a:lstStyle/>
          <a:p>
            <a:r>
              <a:rPr lang="ro-RO" sz="3600" dirty="0">
                <a:solidFill>
                  <a:srgbClr val="000000"/>
                </a:solidFill>
                <a:latin typeface="Tahoma" panose="020B0604030504040204" pitchFamily="34" charset="0"/>
                <a:ea typeface="Tahoma" panose="020B0604030504040204" pitchFamily="34" charset="0"/>
                <a:cs typeface="Tahoma" panose="020B0604030504040204" pitchFamily="34" charset="0"/>
              </a:rPr>
              <a:t>Tipuri de evaluare</a:t>
            </a:r>
            <a:endParaRPr lang="en-GB" sz="3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45" name="Rounded Rectangle 16">
            <a:extLst>
              <a:ext uri="{FF2B5EF4-FFF2-40B4-BE49-F238E27FC236}">
                <a16:creationId xmlns:a16="http://schemas.microsoft.com/office/drawing/2014/main" id="{A27AE693-58E8-48BC-8ED0-568ABFEAB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aphicFrame>
        <p:nvGraphicFramePr>
          <p:cNvPr id="31" name="Content Placeholder 2">
            <a:extLst>
              <a:ext uri="{FF2B5EF4-FFF2-40B4-BE49-F238E27FC236}">
                <a16:creationId xmlns:a16="http://schemas.microsoft.com/office/drawing/2014/main" id="{05E17597-4022-8F98-5DCC-CFC275A39E83}"/>
              </a:ext>
            </a:extLst>
          </p:cNvPr>
          <p:cNvGraphicFramePr>
            <a:graphicFrameLocks noGrp="1"/>
          </p:cNvGraphicFramePr>
          <p:nvPr>
            <p:ph idx="1"/>
          </p:nvPr>
        </p:nvGraphicFramePr>
        <p:xfrm>
          <a:off x="4941201" y="992181"/>
          <a:ext cx="6237359" cy="456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986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4E2C-D42F-3004-9652-CB92369DF825}"/>
              </a:ext>
            </a:extLst>
          </p:cNvPr>
          <p:cNvSpPr>
            <a:spLocks noGrp="1"/>
          </p:cNvSpPr>
          <p:nvPr>
            <p:ph type="title"/>
          </p:nvPr>
        </p:nvSpPr>
        <p:spPr>
          <a:xfrm>
            <a:off x="1484312" y="685801"/>
            <a:ext cx="9165216" cy="551872"/>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Chestionare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55658DD3-B97B-6445-5489-68D4066C6830}"/>
              </a:ext>
            </a:extLst>
          </p:cNvPr>
          <p:cNvSpPr>
            <a:spLocks noGrp="1"/>
          </p:cNvSpPr>
          <p:nvPr>
            <p:ph idx="1"/>
          </p:nvPr>
        </p:nvSpPr>
        <p:spPr>
          <a:xfrm>
            <a:off x="1484312" y="1551709"/>
            <a:ext cx="10018713" cy="4849091"/>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Q</a:t>
            </a:r>
            <a:r>
              <a:rPr lang="fr-FR" dirty="0" err="1">
                <a:latin typeface="Tahoma" panose="020B0604030504040204" pitchFamily="34" charset="0"/>
                <a:ea typeface="Tahoma" panose="020B0604030504040204" pitchFamily="34" charset="0"/>
                <a:cs typeface="Tahoma" panose="020B0604030504040204" pitchFamily="34" charset="0"/>
              </a:rPr>
              <a:t>uestionnaire</a:t>
            </a:r>
            <a:r>
              <a:rPr lang="fr-FR" dirty="0">
                <a:latin typeface="Tahoma" panose="020B0604030504040204" pitchFamily="34" charset="0"/>
                <a:ea typeface="Tahoma" panose="020B0604030504040204" pitchFamily="34" charset="0"/>
                <a:cs typeface="Tahoma" panose="020B0604030504040204" pitchFamily="34" charset="0"/>
              </a:rPr>
              <a:t> for </a:t>
            </a:r>
            <a:r>
              <a:rPr lang="ro-RO" dirty="0">
                <a:latin typeface="Tahoma" panose="020B0604030504040204" pitchFamily="34" charset="0"/>
                <a:ea typeface="Tahoma" panose="020B0604030504040204" pitchFamily="34" charset="0"/>
                <a:cs typeface="Tahoma" panose="020B0604030504040204" pitchFamily="34" charset="0"/>
              </a:rPr>
              <a:t>U</a:t>
            </a:r>
            <a:r>
              <a:rPr lang="fr-FR" dirty="0" err="1">
                <a:latin typeface="Tahoma" panose="020B0604030504040204" pitchFamily="34" charset="0"/>
                <a:ea typeface="Tahoma" panose="020B0604030504040204" pitchFamily="34" charset="0"/>
                <a:cs typeface="Tahoma" panose="020B0604030504040204" pitchFamily="34" charset="0"/>
              </a:rPr>
              <a:t>ser</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I</a:t>
            </a:r>
            <a:r>
              <a:rPr lang="fr-FR" dirty="0" err="1">
                <a:latin typeface="Tahoma" panose="020B0604030504040204" pitchFamily="34" charset="0"/>
                <a:ea typeface="Tahoma" panose="020B0604030504040204" pitchFamily="34" charset="0"/>
                <a:cs typeface="Tahoma" panose="020B0604030504040204" pitchFamily="34" charset="0"/>
              </a:rPr>
              <a:t>nterface</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S</a:t>
            </a:r>
            <a:r>
              <a:rPr lang="fr-FR" dirty="0" err="1">
                <a:latin typeface="Tahoma" panose="020B0604030504040204" pitchFamily="34" charset="0"/>
                <a:ea typeface="Tahoma" panose="020B0604030504040204" pitchFamily="34" charset="0"/>
                <a:cs typeface="Tahoma" panose="020B0604030504040204" pitchFamily="34" charset="0"/>
              </a:rPr>
              <a:t>atisfaction</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QUIS</a:t>
            </a:r>
            <a:r>
              <a:rPr lang="fr-FR"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2"/>
              </a:rPr>
              <a:t>Chin et al., 1988 </a:t>
            </a:r>
            <a:r>
              <a:rPr lang="en-GB" dirty="0">
                <a:latin typeface="Tahoma" panose="020B0604030504040204" pitchFamily="34" charset="0"/>
                <a:ea typeface="Tahoma" panose="020B0604030504040204" pitchFamily="34" charset="0"/>
                <a:cs typeface="Tahoma" panose="020B0604030504040204" pitchFamily="34" charset="0"/>
              </a:rPr>
              <a:t> </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3"/>
              </a:rPr>
              <a:t>http://intranet.di.unisa.it/~delmal/research/usability/TLT.pdf</a:t>
            </a:r>
            <a:r>
              <a:rPr lang="ro-RO" dirty="0">
                <a:latin typeface="Tahoma" panose="020B0604030504040204" pitchFamily="34" charset="0"/>
                <a:ea typeface="Tahoma" panose="020B0604030504040204" pitchFamily="34" charset="0"/>
                <a:cs typeface="Tahoma" panose="020B0604030504040204" pitchFamily="34" charset="0"/>
              </a:rPr>
              <a:t> </a:t>
            </a:r>
          </a:p>
          <a:p>
            <a:r>
              <a:rPr lang="ro-RO" dirty="0">
                <a:latin typeface="Tahoma" panose="020B0604030504040204" pitchFamily="34" charset="0"/>
                <a:ea typeface="Tahoma" panose="020B0604030504040204" pitchFamily="34" charset="0"/>
                <a:cs typeface="Tahoma" panose="020B0604030504040204" pitchFamily="34" charset="0"/>
              </a:rPr>
              <a:t>System Usability Scale (SUS)</a:t>
            </a:r>
            <a:endParaRPr lang="en-GB"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4"/>
              </a:rPr>
              <a:t>Brooke, 1996</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5"/>
              </a:rPr>
              <a:t>https://www.usability.gov/how-to-and-tools/methods/system-usability-scale.html</a:t>
            </a:r>
            <a:endParaRPr lang="ro-RO"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Alte referințe:</a:t>
            </a:r>
          </a:p>
          <a:p>
            <a:pPr lvl="1">
              <a:buFont typeface="Courier New" panose="02070309020205020404" pitchFamily="49" charset="0"/>
              <a:buChar char="o"/>
            </a:pPr>
            <a:r>
              <a:rPr lang="ro-RO" i="1" dirty="0">
                <a:latin typeface="Tahoma" panose="020B0604030504040204" pitchFamily="34" charset="0"/>
                <a:ea typeface="Tahoma" panose="020B0604030504040204" pitchFamily="34" charset="0"/>
                <a:cs typeface="Tahoma" panose="020B0604030504040204" pitchFamily="34" charset="0"/>
                <a:hlinkClick r:id="rId6"/>
              </a:rPr>
              <a:t>Usability Test Observation Form </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7"/>
              </a:rPr>
              <a:t>https://www.nngroup.com/articles/usability-testing-101/</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8"/>
              </a:rPr>
              <a:t>https://ux.princeton.edu/document/30</a:t>
            </a:r>
            <a:r>
              <a:rPr lang="ro-RO" dirty="0">
                <a:latin typeface="Tahoma" panose="020B0604030504040204" pitchFamily="34" charset="0"/>
                <a:ea typeface="Tahoma" panose="020B0604030504040204" pitchFamily="34" charset="0"/>
                <a:cs typeface="Tahoma" panose="020B0604030504040204" pitchFamily="34" charset="0"/>
              </a:rPr>
              <a:t> </a:t>
            </a:r>
          </a:p>
          <a:p>
            <a:pPr lvl="1">
              <a:buFont typeface="Courier New" panose="02070309020205020404" pitchFamily="49" charset="0"/>
              <a:buChar char="o"/>
            </a:pPr>
            <a:endParaRPr lang="ro-RO"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0037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3A7E8D1-E893-D1C4-11FE-DD81D3773D7F}"/>
              </a:ext>
            </a:extLst>
          </p:cNvPr>
          <p:cNvSpPr>
            <a:spLocks noGrp="1"/>
          </p:cNvSpPr>
          <p:nvPr>
            <p:ph type="title"/>
          </p:nvPr>
        </p:nvSpPr>
        <p:spPr>
          <a:xfrm>
            <a:off x="3618200" y="852055"/>
            <a:ext cx="7257455" cy="1752599"/>
          </a:xfrm>
        </p:spPr>
        <p:txBody>
          <a:bodyPr>
            <a:normAutofit/>
          </a:bodyPr>
          <a:lstStyle/>
          <a:p>
            <a:r>
              <a:rPr lang="ro-RO" sz="3600" dirty="0">
                <a:latin typeface="Tahoma" panose="020B0604030504040204" pitchFamily="34" charset="0"/>
                <a:ea typeface="Tahoma" panose="020B0604030504040204" pitchFamily="34" charset="0"/>
                <a:cs typeface="Tahoma" panose="020B0604030504040204" pitchFamily="34" charset="0"/>
              </a:rPr>
              <a:t>Exemple</a:t>
            </a:r>
            <a:endParaRPr lang="en-GB" sz="3600" dirty="0">
              <a:latin typeface="Tahoma" panose="020B0604030504040204" pitchFamily="34" charset="0"/>
              <a:ea typeface="Tahoma" panose="020B0604030504040204" pitchFamily="34" charset="0"/>
              <a:cs typeface="Tahoma" panose="020B0604030504040204" pitchFamily="34" charset="0"/>
            </a:endParaRP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1E6E5E46-30B8-5ECA-A950-0C9E129C6782}"/>
              </a:ext>
            </a:extLst>
          </p:cNvPr>
          <p:cNvSpPr>
            <a:spLocks noGrp="1"/>
          </p:cNvSpPr>
          <p:nvPr>
            <p:ph idx="1"/>
          </p:nvPr>
        </p:nvSpPr>
        <p:spPr>
          <a:xfrm>
            <a:off x="3613237" y="2839605"/>
            <a:ext cx="7200236" cy="2712842"/>
          </a:xfrm>
        </p:spPr>
        <p:txBody>
          <a:bodyPr anchor="t">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Obiectivă, cantitativă: măsurarea performanței de utilizare (de exemplu timpul de execuție a unei sarcini).</a:t>
            </a:r>
          </a:p>
          <a:p>
            <a:r>
              <a:rPr lang="ro-RO" sz="1800" dirty="0">
                <a:latin typeface="Tahoma" panose="020B0604030504040204" pitchFamily="34" charset="0"/>
                <a:ea typeface="Tahoma" panose="020B0604030504040204" pitchFamily="34" charset="0"/>
                <a:cs typeface="Tahoma" panose="020B0604030504040204" pitchFamily="34" charset="0"/>
              </a:rPr>
              <a:t>Obiectivă, calitativă: descrierea unei probleme de </a:t>
            </a:r>
            <a:r>
              <a:rPr lang="ro-RO" sz="1800" i="1" dirty="0">
                <a:latin typeface="Tahoma" panose="020B0604030504040204" pitchFamily="34" charset="0"/>
                <a:ea typeface="Tahoma" panose="020B0604030504040204" pitchFamily="34" charset="0"/>
                <a:cs typeface="Tahoma" panose="020B0604030504040204" pitchFamily="34" charset="0"/>
              </a:rPr>
              <a:t>design</a:t>
            </a:r>
            <a:r>
              <a:rPr lang="ro-RO" sz="1800" dirty="0">
                <a:latin typeface="Tahoma" panose="020B0604030504040204" pitchFamily="34" charset="0"/>
                <a:ea typeface="Tahoma" panose="020B0604030504040204" pitchFamily="34" charset="0"/>
                <a:cs typeface="Tahoma" panose="020B0604030504040204" pitchFamily="34" charset="0"/>
              </a:rPr>
              <a:t> sau de utilizabilitate observate.</a:t>
            </a:r>
          </a:p>
          <a:p>
            <a:r>
              <a:rPr lang="ro-RO" sz="1800" dirty="0">
                <a:latin typeface="Tahoma" panose="020B0604030504040204" pitchFamily="34" charset="0"/>
                <a:ea typeface="Tahoma" panose="020B0604030504040204" pitchFamily="34" charset="0"/>
                <a:cs typeface="Tahoma" panose="020B0604030504040204" pitchFamily="34" charset="0"/>
              </a:rPr>
              <a:t>Subiectivă, cantitativă: măsurarea opiniilor (de exemplu scoruri în chestionare).</a:t>
            </a:r>
          </a:p>
          <a:p>
            <a:r>
              <a:rPr lang="ro-RO" sz="1800" dirty="0">
                <a:latin typeface="Tahoma" panose="020B0604030504040204" pitchFamily="34" charset="0"/>
                <a:ea typeface="Tahoma" panose="020B0604030504040204" pitchFamily="34" charset="0"/>
                <a:cs typeface="Tahoma" panose="020B0604030504040204" pitchFamily="34" charset="0"/>
              </a:rPr>
              <a:t>Subiectivă, calitativă: descrierea unei probleme de </a:t>
            </a:r>
            <a:r>
              <a:rPr lang="ro-RO" sz="1800" i="1" dirty="0">
                <a:latin typeface="Tahoma" panose="020B0604030504040204" pitchFamily="34" charset="0"/>
                <a:ea typeface="Tahoma" panose="020B0604030504040204" pitchFamily="34" charset="0"/>
                <a:cs typeface="Tahoma" panose="020B0604030504040204" pitchFamily="34" charset="0"/>
              </a:rPr>
              <a:t>design</a:t>
            </a:r>
            <a:r>
              <a:rPr lang="ro-RO" sz="1800" dirty="0">
                <a:latin typeface="Tahoma" panose="020B0604030504040204" pitchFamily="34" charset="0"/>
                <a:ea typeface="Tahoma" panose="020B0604030504040204" pitchFamily="34" charset="0"/>
                <a:cs typeface="Tahoma" panose="020B0604030504040204" pitchFamily="34" charset="0"/>
              </a:rPr>
              <a:t> sau de utilizabilitate experimentate de utilizator.</a:t>
            </a:r>
          </a:p>
        </p:txBody>
      </p:sp>
    </p:spTree>
    <p:extLst>
      <p:ext uri="{BB962C8B-B14F-4D97-AF65-F5344CB8AC3E}">
        <p14:creationId xmlns:p14="http://schemas.microsoft.com/office/powerpoint/2010/main" val="1840356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F3CC-724B-1B02-BA96-74E1ADBB46B3}"/>
              </a:ext>
            </a:extLst>
          </p:cNvPr>
          <p:cNvSpPr>
            <a:spLocks noGrp="1"/>
          </p:cNvSpPr>
          <p:nvPr>
            <p:ph type="title"/>
          </p:nvPr>
        </p:nvSpPr>
        <p:spPr>
          <a:xfrm>
            <a:off x="1484311" y="685801"/>
            <a:ext cx="10018713" cy="1152236"/>
          </a:xfrm>
        </p:spPr>
        <p:txBody>
          <a:bodyPr/>
          <a:lstStyle/>
          <a:p>
            <a:r>
              <a:rPr lang="ro-RO" dirty="0">
                <a:latin typeface="Tahoma" panose="020B0604030504040204" pitchFamily="34" charset="0"/>
                <a:ea typeface="Tahoma" panose="020B0604030504040204" pitchFamily="34" charset="0"/>
                <a:cs typeface="Tahoma" panose="020B0604030504040204" pitchFamily="34" charset="0"/>
              </a:rPr>
              <a:t>Formativ </a:t>
            </a:r>
            <a:r>
              <a:rPr lang="ro-RO" i="1" dirty="0">
                <a:latin typeface="Tahoma" panose="020B0604030504040204" pitchFamily="34" charset="0"/>
                <a:ea typeface="Tahoma" panose="020B0604030504040204" pitchFamily="34" charset="0"/>
                <a:cs typeface="Tahoma" panose="020B0604030504040204" pitchFamily="34" charset="0"/>
              </a:rPr>
              <a:t>versus </a:t>
            </a:r>
            <a:r>
              <a:rPr lang="ro-RO" dirty="0">
                <a:latin typeface="Tahoma" panose="020B0604030504040204" pitchFamily="34" charset="0"/>
                <a:ea typeface="Tahoma" panose="020B0604030504040204" pitchFamily="34" charset="0"/>
                <a:cs typeface="Tahoma" panose="020B0604030504040204" pitchFamily="34" charset="0"/>
              </a:rPr>
              <a:t>sumativ</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3276778-6DA5-3EAC-89C1-685B8C0860FA}"/>
              </a:ext>
            </a:extLst>
          </p:cNvPr>
          <p:cNvSpPr>
            <a:spLocks noGrp="1"/>
          </p:cNvSpPr>
          <p:nvPr>
            <p:ph idx="1"/>
          </p:nvPr>
        </p:nvSpPr>
        <p:spPr>
          <a:xfrm>
            <a:off x="1133036" y="1838038"/>
            <a:ext cx="8297291" cy="3990108"/>
          </a:xfrm>
        </p:spPr>
        <p:txBody>
          <a:bodyPr>
            <a:normAutofit fontScale="85000" lnSpcReduction="20000"/>
          </a:bodyPr>
          <a:lstStyle/>
          <a:p>
            <a:r>
              <a:rPr lang="ro-RO" dirty="0">
                <a:latin typeface="Tahoma" panose="020B0604030504040204" pitchFamily="34" charset="0"/>
                <a:ea typeface="Tahoma" panose="020B0604030504040204" pitchFamily="34" charset="0"/>
                <a:cs typeface="Tahoma" panose="020B0604030504040204" pitchFamily="34" charset="0"/>
              </a:rPr>
              <a:t>Evaluarea formativă are ca obiectiv realizarea / detalierea unui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 utilizând date calitative, în scopul identificării și rezolvării problemelor: </a:t>
            </a:r>
            <a:r>
              <a:rPr lang="ro-RO" b="1" dirty="0">
                <a:latin typeface="Tahoma" panose="020B0604030504040204" pitchFamily="34" charset="0"/>
                <a:ea typeface="Tahoma" panose="020B0604030504040204" pitchFamily="34" charset="0"/>
                <a:cs typeface="Tahoma" panose="020B0604030504040204" pitchFamily="34" charset="0"/>
              </a:rPr>
              <a:t>soluționarea unor probleme și rafinarea </a:t>
            </a:r>
            <a:r>
              <a:rPr lang="ro-RO" b="1" i="1" dirty="0">
                <a:latin typeface="Tahoma" panose="020B0604030504040204" pitchFamily="34" charset="0"/>
                <a:ea typeface="Tahoma" panose="020B0604030504040204" pitchFamily="34" charset="0"/>
                <a:cs typeface="Tahoma" panose="020B0604030504040204" pitchFamily="34" charset="0"/>
              </a:rPr>
              <a:t>design</a:t>
            </a:r>
            <a:r>
              <a:rPr lang="ro-RO" b="1" dirty="0">
                <a:latin typeface="Tahoma" panose="020B0604030504040204" pitchFamily="34" charset="0"/>
                <a:ea typeface="Tahoma" panose="020B0604030504040204" pitchFamily="34" charset="0"/>
                <a:cs typeface="Tahoma" panose="020B0604030504040204" pitchFamily="34" charset="0"/>
              </a:rPr>
              <a:t>-ului.</a:t>
            </a:r>
            <a:endParaRPr lang="ro-RO"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Evaluarea sumativă are ca scop de a rezuma / concluziona (</a:t>
            </a:r>
            <a:r>
              <a:rPr lang="ro-RO" i="1" dirty="0">
                <a:latin typeface="Tahoma" panose="020B0604030504040204" pitchFamily="34" charset="0"/>
                <a:ea typeface="Tahoma" panose="020B0604030504040204" pitchFamily="34" charset="0"/>
                <a:cs typeface="Tahoma" panose="020B0604030504040204" pitchFamily="34" charset="0"/>
              </a:rPr>
              <a:t>sum up</a:t>
            </a:r>
            <a:r>
              <a:rPr lang="ro-RO" dirty="0">
                <a:latin typeface="Tahoma" panose="020B0604030504040204" pitchFamily="34" charset="0"/>
                <a:ea typeface="Tahoma" panose="020B0604030504040204" pitchFamily="34" charset="0"/>
                <a:cs typeface="Tahoma" panose="020B0604030504040204" pitchFamily="34" charset="0"/>
              </a:rPr>
              <a:t>)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ul: </a:t>
            </a:r>
            <a:r>
              <a:rPr lang="ro-RO" b="1" dirty="0">
                <a:latin typeface="Tahoma" panose="020B0604030504040204" pitchFamily="34" charset="0"/>
                <a:ea typeface="Tahoma" panose="020B0604030504040204" pitchFamily="34" charset="0"/>
                <a:cs typeface="Tahoma" panose="020B0604030504040204" pitchFamily="34" charset="0"/>
              </a:rPr>
              <a:t>apreciere/evaluare a succesului unei soluții de </a:t>
            </a:r>
            <a:r>
              <a:rPr lang="ro-RO" b="1" i="1" dirty="0">
                <a:latin typeface="Tahoma" panose="020B0604030504040204" pitchFamily="34" charset="0"/>
                <a:ea typeface="Tahoma" panose="020B0604030504040204" pitchFamily="34" charset="0"/>
                <a:cs typeface="Tahoma" panose="020B0604030504040204" pitchFamily="34" charset="0"/>
              </a:rPr>
              <a:t>design.</a:t>
            </a:r>
            <a:endParaRPr lang="ro-RO" i="1"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Evaluarea sumativă poate fi formal sumativă (bazată pe rezultate statistic semnificative) și informal sumativă (nu este bazată pe rezultate statistic semnificative). </a:t>
            </a:r>
          </a:p>
          <a:p>
            <a:r>
              <a:rPr lang="ro-RO" b="1" dirty="0">
                <a:latin typeface="Tahoma" panose="020B0604030504040204" pitchFamily="34" charset="0"/>
                <a:ea typeface="Tahoma" panose="020B0604030504040204" pitchFamily="34" charset="0"/>
                <a:cs typeface="Tahoma" panose="020B0604030504040204" pitchFamily="34" charset="0"/>
              </a:rPr>
              <a:t>În </a:t>
            </a:r>
            <a:r>
              <a:rPr lang="ro-RO" b="1" i="1" dirty="0">
                <a:latin typeface="Tahoma" panose="020B0604030504040204" pitchFamily="34" charset="0"/>
                <a:ea typeface="Tahoma" panose="020B0604030504040204" pitchFamily="34" charset="0"/>
                <a:cs typeface="Tahoma" panose="020B0604030504040204" pitchFamily="34" charset="0"/>
              </a:rPr>
              <a:t>UX design: </a:t>
            </a:r>
            <a:r>
              <a:rPr lang="ro-RO" b="1" dirty="0">
                <a:latin typeface="Tahoma" panose="020B0604030504040204" pitchFamily="34" charset="0"/>
                <a:ea typeface="Tahoma" panose="020B0604030504040204" pitchFamily="34" charset="0"/>
                <a:cs typeface="Tahoma" panose="020B0604030504040204" pitchFamily="34" charset="0"/>
              </a:rPr>
              <a:t>formativ + informal sumativ.</a:t>
            </a:r>
          </a:p>
          <a:p>
            <a:r>
              <a:rPr lang="en-GB" i="1" dirty="0">
                <a:latin typeface="Tahoma" panose="020B0604030504040204" pitchFamily="34" charset="0"/>
                <a:ea typeface="Tahoma" panose="020B0604030504040204" pitchFamily="34" charset="0"/>
                <a:cs typeface="Tahoma" panose="020B0604030504040204" pitchFamily="34" charset="0"/>
              </a:rPr>
              <a:t>“When the cook tastes the</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soup, that’s formative; when the guests taste the soup, that’s summative”</a:t>
            </a:r>
            <a:r>
              <a:rPr lang="ro-RO" i="1"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(Stake,</a:t>
            </a:r>
            <a:r>
              <a:rPr lang="ro-RO"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2004</a:t>
            </a:r>
            <a:r>
              <a:rPr lang="ro-RO"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744C80F-4D52-8CB0-21B6-359B724CEA42}"/>
              </a:ext>
            </a:extLst>
          </p:cNvPr>
          <p:cNvPicPr>
            <a:picLocks noChangeAspect="1"/>
          </p:cNvPicPr>
          <p:nvPr/>
        </p:nvPicPr>
        <p:blipFill>
          <a:blip r:embed="rId2"/>
          <a:stretch>
            <a:fillRect/>
          </a:stretch>
        </p:blipFill>
        <p:spPr>
          <a:xfrm>
            <a:off x="9337964" y="1820021"/>
            <a:ext cx="2854036" cy="3918149"/>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65F4B9C0-D1D8-14D5-6EFF-D4932E3AD6B6}"/>
                  </a:ext>
                </a:extLst>
              </p:cNvPr>
              <p:cNvGraphicFramePr>
                <a:graphicFrameLocks noChangeAspect="1"/>
              </p:cNvGraphicFramePr>
              <p:nvPr/>
            </p:nvGraphicFramePr>
            <p:xfrm>
              <a:off x="6817303" y="4363605"/>
              <a:ext cx="600363" cy="337704"/>
            </p:xfrm>
            <a:graphic>
              <a:graphicData uri="http://schemas.microsoft.com/office/powerpoint/2016/slidezoom">
                <pslz:sldZm>
                  <pslz:sldZmObj sldId="528" cId="2623928092">
                    <pslz:zmPr id="{CD6C41D5-D08F-4983-BBBC-EB78B2C027E2}" returnToParent="0" transitionDur="1000">
                      <p166:blipFill xmlns:p166="http://schemas.microsoft.com/office/powerpoint/2016/6/main">
                        <a:blip r:embed="rId3"/>
                        <a:stretch>
                          <a:fillRect/>
                        </a:stretch>
                      </p166:blipFill>
                      <p166:spPr xmlns:p166="http://schemas.microsoft.com/office/powerpoint/2016/6/main">
                        <a:xfrm>
                          <a:off x="0" y="0"/>
                          <a:ext cx="600363" cy="337704"/>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65F4B9C0-D1D8-14D5-6EFF-D4932E3AD6B6}"/>
                  </a:ext>
                </a:extLst>
              </p:cNvPr>
              <p:cNvPicPr>
                <a:picLocks noGrp="1" noRot="1" noChangeAspect="1" noMove="1" noResize="1" noEditPoints="1" noAdjustHandles="1" noChangeArrowheads="1" noChangeShapeType="1"/>
              </p:cNvPicPr>
              <p:nvPr/>
            </p:nvPicPr>
            <p:blipFill>
              <a:blip r:embed="rId5"/>
              <a:stretch>
                <a:fillRect/>
              </a:stretch>
            </p:blipFill>
            <p:spPr>
              <a:xfrm>
                <a:off x="6817303" y="4363605"/>
                <a:ext cx="600363" cy="337704"/>
              </a:xfrm>
              <a:prstGeom prst="rect">
                <a:avLst/>
              </a:prstGeom>
              <a:ln w="3175">
                <a:solidFill>
                  <a:prstClr val="ltGray"/>
                </a:solidFill>
              </a:ln>
            </p:spPr>
          </p:pic>
        </mc:Fallback>
      </mc:AlternateContent>
    </p:spTree>
    <p:extLst>
      <p:ext uri="{BB962C8B-B14F-4D97-AF65-F5344CB8AC3E}">
        <p14:creationId xmlns:p14="http://schemas.microsoft.com/office/powerpoint/2010/main" val="337115683"/>
      </p:ext>
    </p:extLst>
  </p:cSld>
  <p:clrMapOvr>
    <a:masterClrMapping/>
  </p:clrMapOvr>
  <p:transition spd="slow">
    <p:randomBar dir="vert"/>
  </p:transition>
</p:sld>
</file>

<file path=ppt/slides/slide2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9"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0"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1"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useBgFill="1">
        <p:nvSpPr>
          <p:cNvPr id="23" name="Rectangle 22">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5" name="Freeform: Shape 24">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Freeform: Shape 26">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9" name="Freeform: Shape 28">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1" name="Freeform: Shape 30">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0E93E08E-339B-915A-4713-3ABC8E4C58EC}"/>
              </a:ext>
            </a:extLst>
          </p:cNvPr>
          <p:cNvPicPr>
            <a:picLocks noChangeAspect="1"/>
          </p:cNvPicPr>
          <p:nvPr/>
        </p:nvPicPr>
        <p:blipFill>
          <a:blip r:embed="rId3"/>
          <a:stretch>
            <a:fillRect/>
          </a:stretch>
        </p:blipFill>
        <p:spPr>
          <a:xfrm>
            <a:off x="804124" y="90021"/>
            <a:ext cx="10869098" cy="6858000"/>
          </a:xfrm>
          <a:prstGeom prst="rect">
            <a:avLst/>
          </a:prstGeom>
        </p:spPr>
      </p:pic>
      <p:sp>
        <p:nvSpPr>
          <p:cNvPr id="6" name="TextBox 5">
            <a:extLst>
              <a:ext uri="{FF2B5EF4-FFF2-40B4-BE49-F238E27FC236}">
                <a16:creationId xmlns:a16="http://schemas.microsoft.com/office/drawing/2014/main" id="{86E0EB99-F7C0-647D-DF02-A0AA50CB5407}"/>
              </a:ext>
            </a:extLst>
          </p:cNvPr>
          <p:cNvSpPr txBox="1"/>
          <p:nvPr/>
        </p:nvSpPr>
        <p:spPr>
          <a:xfrm>
            <a:off x="5819036" y="6614090"/>
            <a:ext cx="249221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23928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F3CC-724B-1B02-BA96-74E1ADBB46B3}"/>
              </a:ext>
            </a:extLst>
          </p:cNvPr>
          <p:cNvSpPr>
            <a:spLocks noGrp="1"/>
          </p:cNvSpPr>
          <p:nvPr>
            <p:ph type="title"/>
          </p:nvPr>
        </p:nvSpPr>
        <p:spPr>
          <a:xfrm>
            <a:off x="1484311" y="685801"/>
            <a:ext cx="10018713" cy="1152236"/>
          </a:xfrm>
        </p:spPr>
        <p:txBody>
          <a:bodyPr/>
          <a:lstStyle/>
          <a:p>
            <a:r>
              <a:rPr lang="ro-RO" dirty="0">
                <a:latin typeface="Tahoma" panose="020B0604030504040204" pitchFamily="34" charset="0"/>
                <a:ea typeface="Tahoma" panose="020B0604030504040204" pitchFamily="34" charset="0"/>
                <a:cs typeface="Tahoma" panose="020B0604030504040204" pitchFamily="34" charset="0"/>
              </a:rPr>
              <a:t>Formativ </a:t>
            </a:r>
            <a:r>
              <a:rPr lang="ro-RO" i="1" dirty="0">
                <a:latin typeface="Tahoma" panose="020B0604030504040204" pitchFamily="34" charset="0"/>
                <a:ea typeface="Tahoma" panose="020B0604030504040204" pitchFamily="34" charset="0"/>
                <a:cs typeface="Tahoma" panose="020B0604030504040204" pitchFamily="34" charset="0"/>
              </a:rPr>
              <a:t>versus </a:t>
            </a:r>
            <a:r>
              <a:rPr lang="ro-RO" dirty="0">
                <a:latin typeface="Tahoma" panose="020B0604030504040204" pitchFamily="34" charset="0"/>
                <a:ea typeface="Tahoma" panose="020B0604030504040204" pitchFamily="34" charset="0"/>
                <a:cs typeface="Tahoma" panose="020B0604030504040204" pitchFamily="34" charset="0"/>
              </a:rPr>
              <a:t>sumativ</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3276778-6DA5-3EAC-89C1-685B8C0860FA}"/>
              </a:ext>
            </a:extLst>
          </p:cNvPr>
          <p:cNvSpPr>
            <a:spLocks noGrp="1"/>
          </p:cNvSpPr>
          <p:nvPr>
            <p:ph idx="1"/>
          </p:nvPr>
        </p:nvSpPr>
        <p:spPr>
          <a:xfrm>
            <a:off x="1133036" y="1838038"/>
            <a:ext cx="8297291" cy="3990108"/>
          </a:xfrm>
        </p:spPr>
        <p:txBody>
          <a:bodyPr>
            <a:normAutofit fontScale="85000" lnSpcReduction="20000"/>
          </a:bodyPr>
          <a:lstStyle/>
          <a:p>
            <a:r>
              <a:rPr lang="ro-RO" dirty="0">
                <a:latin typeface="Tahoma" panose="020B0604030504040204" pitchFamily="34" charset="0"/>
                <a:ea typeface="Tahoma" panose="020B0604030504040204" pitchFamily="34" charset="0"/>
                <a:cs typeface="Tahoma" panose="020B0604030504040204" pitchFamily="34" charset="0"/>
              </a:rPr>
              <a:t>Evaluarea formativă are ca obiectiv realizarea / detalierea unui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 utilizând date calitative, în scopul identificării și rezolvării problemelor: </a:t>
            </a:r>
            <a:r>
              <a:rPr lang="ro-RO" b="1" dirty="0">
                <a:latin typeface="Tahoma" panose="020B0604030504040204" pitchFamily="34" charset="0"/>
                <a:ea typeface="Tahoma" panose="020B0604030504040204" pitchFamily="34" charset="0"/>
                <a:cs typeface="Tahoma" panose="020B0604030504040204" pitchFamily="34" charset="0"/>
              </a:rPr>
              <a:t>soluționarea unor probleme și rafinarea </a:t>
            </a:r>
            <a:r>
              <a:rPr lang="ro-RO" b="1" i="1" dirty="0">
                <a:latin typeface="Tahoma" panose="020B0604030504040204" pitchFamily="34" charset="0"/>
                <a:ea typeface="Tahoma" panose="020B0604030504040204" pitchFamily="34" charset="0"/>
                <a:cs typeface="Tahoma" panose="020B0604030504040204" pitchFamily="34" charset="0"/>
              </a:rPr>
              <a:t>design</a:t>
            </a:r>
            <a:r>
              <a:rPr lang="ro-RO" b="1" dirty="0">
                <a:latin typeface="Tahoma" panose="020B0604030504040204" pitchFamily="34" charset="0"/>
                <a:ea typeface="Tahoma" panose="020B0604030504040204" pitchFamily="34" charset="0"/>
                <a:cs typeface="Tahoma" panose="020B0604030504040204" pitchFamily="34" charset="0"/>
              </a:rPr>
              <a:t>-ului.</a:t>
            </a:r>
            <a:endParaRPr lang="ro-RO"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Evaluarea sumativă are ca scop de a rezuma / concluziona (</a:t>
            </a:r>
            <a:r>
              <a:rPr lang="ro-RO" i="1" dirty="0">
                <a:latin typeface="Tahoma" panose="020B0604030504040204" pitchFamily="34" charset="0"/>
                <a:ea typeface="Tahoma" panose="020B0604030504040204" pitchFamily="34" charset="0"/>
                <a:cs typeface="Tahoma" panose="020B0604030504040204" pitchFamily="34" charset="0"/>
              </a:rPr>
              <a:t>sum up</a:t>
            </a:r>
            <a:r>
              <a:rPr lang="ro-RO" dirty="0">
                <a:latin typeface="Tahoma" panose="020B0604030504040204" pitchFamily="34" charset="0"/>
                <a:ea typeface="Tahoma" panose="020B0604030504040204" pitchFamily="34" charset="0"/>
                <a:cs typeface="Tahoma" panose="020B0604030504040204" pitchFamily="34" charset="0"/>
              </a:rPr>
              <a:t>)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ul: </a:t>
            </a:r>
            <a:r>
              <a:rPr lang="ro-RO" b="1" dirty="0">
                <a:latin typeface="Tahoma" panose="020B0604030504040204" pitchFamily="34" charset="0"/>
                <a:ea typeface="Tahoma" panose="020B0604030504040204" pitchFamily="34" charset="0"/>
                <a:cs typeface="Tahoma" panose="020B0604030504040204" pitchFamily="34" charset="0"/>
              </a:rPr>
              <a:t>apreciere/evaluare a succesului unei soluții de </a:t>
            </a:r>
            <a:r>
              <a:rPr lang="ro-RO" b="1" i="1" dirty="0">
                <a:latin typeface="Tahoma" panose="020B0604030504040204" pitchFamily="34" charset="0"/>
                <a:ea typeface="Tahoma" panose="020B0604030504040204" pitchFamily="34" charset="0"/>
                <a:cs typeface="Tahoma" panose="020B0604030504040204" pitchFamily="34" charset="0"/>
              </a:rPr>
              <a:t>design.</a:t>
            </a:r>
            <a:endParaRPr lang="ro-RO" i="1"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Evaluarea sumativă poate fi formal sumativă (bazată pe rezultate statistic semnificative) și informal sumativă (nu este bazată pe rezultate statistic semnificative). </a:t>
            </a:r>
          </a:p>
          <a:p>
            <a:r>
              <a:rPr lang="ro-RO" b="1" dirty="0">
                <a:latin typeface="Tahoma" panose="020B0604030504040204" pitchFamily="34" charset="0"/>
                <a:ea typeface="Tahoma" panose="020B0604030504040204" pitchFamily="34" charset="0"/>
                <a:cs typeface="Tahoma" panose="020B0604030504040204" pitchFamily="34" charset="0"/>
              </a:rPr>
              <a:t>În </a:t>
            </a:r>
            <a:r>
              <a:rPr lang="ro-RO" b="1" i="1" dirty="0">
                <a:latin typeface="Tahoma" panose="020B0604030504040204" pitchFamily="34" charset="0"/>
                <a:ea typeface="Tahoma" panose="020B0604030504040204" pitchFamily="34" charset="0"/>
                <a:cs typeface="Tahoma" panose="020B0604030504040204" pitchFamily="34" charset="0"/>
              </a:rPr>
              <a:t>UX design: </a:t>
            </a:r>
            <a:r>
              <a:rPr lang="ro-RO" b="1" dirty="0">
                <a:latin typeface="Tahoma" panose="020B0604030504040204" pitchFamily="34" charset="0"/>
                <a:ea typeface="Tahoma" panose="020B0604030504040204" pitchFamily="34" charset="0"/>
                <a:cs typeface="Tahoma" panose="020B0604030504040204" pitchFamily="34" charset="0"/>
              </a:rPr>
              <a:t>formativ + informal sumativ.</a:t>
            </a:r>
          </a:p>
          <a:p>
            <a:r>
              <a:rPr lang="en-GB" i="1" dirty="0">
                <a:latin typeface="Tahoma" panose="020B0604030504040204" pitchFamily="34" charset="0"/>
                <a:ea typeface="Tahoma" panose="020B0604030504040204" pitchFamily="34" charset="0"/>
                <a:cs typeface="Tahoma" panose="020B0604030504040204" pitchFamily="34" charset="0"/>
              </a:rPr>
              <a:t>“When the cook tastes the</a:t>
            </a:r>
            <a:r>
              <a:rPr lang="ro-RO" i="1"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soup, that’s formative; when the guests taste the soup, that’s summative”</a:t>
            </a:r>
            <a:r>
              <a:rPr lang="ro-RO" i="1"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(Stake,</a:t>
            </a:r>
            <a:r>
              <a:rPr lang="ro-RO"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2004</a:t>
            </a:r>
            <a:r>
              <a:rPr lang="ro-RO"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744C80F-4D52-8CB0-21B6-359B724CEA42}"/>
              </a:ext>
            </a:extLst>
          </p:cNvPr>
          <p:cNvPicPr>
            <a:picLocks noChangeAspect="1"/>
          </p:cNvPicPr>
          <p:nvPr/>
        </p:nvPicPr>
        <p:blipFill>
          <a:blip r:embed="rId2"/>
          <a:stretch>
            <a:fillRect/>
          </a:stretch>
        </p:blipFill>
        <p:spPr>
          <a:xfrm>
            <a:off x="9337964" y="1820021"/>
            <a:ext cx="2854036" cy="3918149"/>
          </a:xfrm>
          <a:prstGeom prst="rect">
            <a:avLst/>
          </a:prstGeom>
        </p:spPr>
      </p:pic>
    </p:spTree>
    <p:extLst>
      <p:ext uri="{BB962C8B-B14F-4D97-AF65-F5344CB8AC3E}">
        <p14:creationId xmlns:p14="http://schemas.microsoft.com/office/powerpoint/2010/main" val="16072058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6"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8"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9"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0"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32" name="Rectangle 31">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Rectangle 33">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2E17A55-AFD7-D4EC-DB15-25CA6703EC64}"/>
              </a:ext>
            </a:extLst>
          </p:cNvPr>
          <p:cNvSpPr>
            <a:spLocks noGrp="1"/>
          </p:cNvSpPr>
          <p:nvPr>
            <p:ph type="title"/>
          </p:nvPr>
        </p:nvSpPr>
        <p:spPr>
          <a:xfrm>
            <a:off x="678951" y="121596"/>
            <a:ext cx="10167389" cy="1045723"/>
          </a:xfrm>
        </p:spPr>
        <p:txBody>
          <a:bodyPr>
            <a:noAutofit/>
          </a:bodyPr>
          <a:lstStyle/>
          <a:p>
            <a:r>
              <a:rPr lang="ro-RO" sz="3600" cap="none" dirty="0">
                <a:latin typeface="Tahoma" panose="020B0604030504040204" pitchFamily="34" charset="0"/>
                <a:ea typeface="Tahoma" panose="020B0604030504040204" pitchFamily="34" charset="0"/>
                <a:cs typeface="Tahoma" panose="020B0604030504040204" pitchFamily="34" charset="0"/>
              </a:rPr>
              <a:t>Metode de evaluare</a:t>
            </a:r>
            <a:endParaRPr lang="en-GB" sz="4000" i="1" cap="none"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9" name="Content Placeholder 2">
            <a:extLst>
              <a:ext uri="{FF2B5EF4-FFF2-40B4-BE49-F238E27FC236}">
                <a16:creationId xmlns:a16="http://schemas.microsoft.com/office/drawing/2014/main" id="{E460616F-1326-B292-012F-8B87ECB39225}"/>
              </a:ext>
            </a:extLst>
          </p:cNvPr>
          <p:cNvGraphicFramePr>
            <a:graphicFrameLocks noGrp="1"/>
          </p:cNvGraphicFramePr>
          <p:nvPr>
            <p:ph idx="1"/>
          </p:nvPr>
        </p:nvGraphicFramePr>
        <p:xfrm>
          <a:off x="685800" y="1791856"/>
          <a:ext cx="10396883" cy="3582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2254082"/>
      </p:ext>
    </p:extLst>
  </p:cSld>
  <p:clrMapOvr>
    <a:masterClrMapping/>
  </p:clrMapOvr>
  <p:transition spd="slow">
    <p:randomBar dir="vert"/>
  </p:transition>
</p:sld>
</file>

<file path=ppt/slides/slide26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181100" y="1247774"/>
            <a:ext cx="6880223" cy="1809751"/>
          </a:xfrm>
        </p:spPr>
        <p:txBody>
          <a:bodyPr vert="horz" lIns="91440" tIns="45720" rIns="91440" bIns="45720" rtlCol="0" anchor="b">
            <a:normAutofit/>
          </a:bodyPr>
          <a:lstStyle/>
          <a:p>
            <a:pPr lvl="0" algn="r">
              <a:lnSpc>
                <a:spcPct val="90000"/>
              </a:lnSpc>
            </a:pPr>
            <a:r>
              <a:rPr lang="ro-RO" sz="6000" dirty="0">
                <a:latin typeface="Tahoma" panose="020B0604030504040204" pitchFamily="34" charset="0"/>
                <a:ea typeface="Tahoma" panose="020B0604030504040204" pitchFamily="34" charset="0"/>
                <a:cs typeface="Tahoma" panose="020B0604030504040204" pitchFamily="34" charset="0"/>
              </a:rPr>
              <a:t>7</a:t>
            </a:r>
            <a:r>
              <a:rPr lang="en-US" sz="6000" dirty="0">
                <a:latin typeface="Tahoma" panose="020B0604030504040204" pitchFamily="34" charset="0"/>
                <a:ea typeface="Tahoma" panose="020B0604030504040204" pitchFamily="34" charset="0"/>
                <a:cs typeface="Tahoma" panose="020B0604030504040204" pitchFamily="34" charset="0"/>
              </a:rPr>
              <a:t>.2 </a:t>
            </a:r>
            <a:r>
              <a:rPr lang="en-US" sz="6000" dirty="0" err="1">
                <a:latin typeface="Tahoma" panose="020B0604030504040204" pitchFamily="34" charset="0"/>
                <a:ea typeface="Tahoma" panose="020B0604030504040204" pitchFamily="34" charset="0"/>
                <a:cs typeface="Tahoma" panose="020B0604030504040204" pitchFamily="34" charset="0"/>
              </a:rPr>
              <a:t>Evaluarea</a:t>
            </a:r>
            <a:r>
              <a:rPr lang="en-US" sz="6000" dirty="0">
                <a:latin typeface="Tahoma" panose="020B0604030504040204" pitchFamily="34" charset="0"/>
                <a:ea typeface="Tahoma" panose="020B0604030504040204" pitchFamily="34" charset="0"/>
                <a:cs typeface="Tahoma" panose="020B0604030504040204" pitchFamily="34" charset="0"/>
              </a:rPr>
              <a:t> </a:t>
            </a:r>
            <a:r>
              <a:rPr lang="en-US" sz="6000" dirty="0" err="1">
                <a:latin typeface="Tahoma" panose="020B0604030504040204" pitchFamily="34" charset="0"/>
                <a:ea typeface="Tahoma" panose="020B0604030504040204" pitchFamily="34" charset="0"/>
                <a:cs typeface="Tahoma" panose="020B0604030504040204" pitchFamily="34" charset="0"/>
              </a:rPr>
              <a:t>empirică</a:t>
            </a:r>
            <a:r>
              <a:rPr lang="en-US" sz="6000" dirty="0">
                <a:latin typeface="Tahoma" panose="020B0604030504040204" pitchFamily="34" charset="0"/>
                <a:ea typeface="Tahoma" panose="020B0604030504040204" pitchFamily="34" charset="0"/>
                <a:cs typeface="Tahoma" panose="020B0604030504040204" pitchFamily="34" charset="0"/>
              </a:rPr>
              <a:t> – </a:t>
            </a:r>
            <a:r>
              <a:rPr lang="en-US" sz="6000" dirty="0" err="1">
                <a:latin typeface="Tahoma" panose="020B0604030504040204" pitchFamily="34" charset="0"/>
                <a:ea typeface="Tahoma" panose="020B0604030504040204" pitchFamily="34" charset="0"/>
                <a:cs typeface="Tahoma" panose="020B0604030504040204" pitchFamily="34" charset="0"/>
              </a:rPr>
              <a:t>pregătiri</a:t>
            </a:r>
            <a:endParaRPr lang="en-US" sz="6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l="26527" r="19252" b="2"/>
          <a:stretch/>
        </p:blipFill>
        <p:spPr>
          <a:xfrm rot="43200000">
            <a:off x="8127998" y="10"/>
            <a:ext cx="4064001" cy="6857990"/>
          </a:xfrm>
          <a:prstGeom prst="rect">
            <a:avLst/>
          </a:prstGeom>
        </p:spPr>
      </p:pic>
    </p:spTree>
    <p:extLst>
      <p:ext uri="{BB962C8B-B14F-4D97-AF65-F5344CB8AC3E}">
        <p14:creationId xmlns:p14="http://schemas.microsoft.com/office/powerpoint/2010/main" val="3091395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CB04704-B62C-1DCD-AA19-9C13995F29BF}"/>
              </a:ext>
            </a:extLst>
          </p:cNvPr>
          <p:cNvSpPr>
            <a:spLocks noGrp="1"/>
          </p:cNvSpPr>
          <p:nvPr>
            <p:ph type="title"/>
          </p:nvPr>
        </p:nvSpPr>
        <p:spPr>
          <a:xfrm>
            <a:off x="496112" y="685801"/>
            <a:ext cx="2743200" cy="5105400"/>
          </a:xfrm>
        </p:spPr>
        <p:txBody>
          <a:bodyPr>
            <a:normAutofit/>
          </a:bodyPr>
          <a:lstStyle/>
          <a:p>
            <a:pPr algn="l"/>
            <a:r>
              <a:rPr lang="ro-RO" sz="4400" dirty="0">
                <a:solidFill>
                  <a:srgbClr val="FFFFFF"/>
                </a:solidFill>
                <a:latin typeface="Tahoma" panose="020B0604030504040204" pitchFamily="34" charset="0"/>
                <a:ea typeface="Tahoma" panose="020B0604030504040204" pitchFamily="34" charset="0"/>
                <a:cs typeface="Tahoma" panose="020B0604030504040204" pitchFamily="34" charset="0"/>
              </a:rPr>
              <a:t>Plan de evaluare</a:t>
            </a:r>
            <a:endParaRPr lang="en-GB" sz="4400"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nvGrpSpPr>
          <p:cNvPr id="2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3" name="Content Placeholder 2">
            <a:extLst>
              <a:ext uri="{FF2B5EF4-FFF2-40B4-BE49-F238E27FC236}">
                <a16:creationId xmlns:a16="http://schemas.microsoft.com/office/drawing/2014/main" id="{1464B31E-27EE-F86C-5537-194445526DE5}"/>
              </a:ext>
            </a:extLst>
          </p:cNvPr>
          <p:cNvSpPr>
            <a:spLocks noGrp="1"/>
          </p:cNvSpPr>
          <p:nvPr>
            <p:ph sz="quarter" idx="13"/>
          </p:nvPr>
        </p:nvSpPr>
        <p:spPr>
          <a:xfrm>
            <a:off x="5117106" y="685801"/>
            <a:ext cx="6385918" cy="5105400"/>
          </a:xfrm>
        </p:spPr>
        <p:txBody>
          <a:bodyP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Obiectivele evaluării. Pot include aspecte legate de scop și rigoare,         nivelurile piramidei necesităților umane, tipurile de date colectate, etc. </a:t>
            </a:r>
          </a:p>
          <a:p>
            <a:r>
              <a:rPr lang="ro-RO" sz="2000" dirty="0">
                <a:latin typeface="Tahoma" panose="020B0604030504040204" pitchFamily="34" charset="0"/>
                <a:ea typeface="Tahoma" panose="020B0604030504040204" pitchFamily="34" charset="0"/>
                <a:cs typeface="Tahoma" panose="020B0604030504040204" pitchFamily="34" charset="0"/>
              </a:rPr>
              <a:t>Utilizatorii implicați, metodele vizate.</a:t>
            </a:r>
          </a:p>
          <a:p>
            <a:r>
              <a:rPr lang="ro-RO" sz="2000" dirty="0">
                <a:latin typeface="Tahoma" panose="020B0604030504040204" pitchFamily="34" charset="0"/>
                <a:ea typeface="Tahoma" panose="020B0604030504040204" pitchFamily="34" charset="0"/>
                <a:cs typeface="Tahoma" panose="020B0604030504040204" pitchFamily="34" charset="0"/>
              </a:rPr>
              <a:t>Activități, plan.</a:t>
            </a:r>
          </a:p>
          <a:p>
            <a:r>
              <a:rPr lang="ro-RO" sz="2000" dirty="0">
                <a:latin typeface="Tahoma" panose="020B0604030504040204" pitchFamily="34" charset="0"/>
                <a:ea typeface="Tahoma" panose="020B0604030504040204" pitchFamily="34" charset="0"/>
                <a:cs typeface="Tahoma" panose="020B0604030504040204" pitchFamily="34" charset="0"/>
              </a:rPr>
              <a:t>Personal responsabil.</a:t>
            </a:r>
          </a:p>
          <a:p>
            <a:pPr marL="0" indent="0">
              <a:buNone/>
            </a:pPr>
            <a:endParaRPr lang="en-GB" sz="20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5E43E05-8CE1-2E77-F22B-F460193479BE}"/>
                  </a:ext>
                </a:extLst>
              </p:cNvPr>
              <p:cNvGraphicFramePr>
                <a:graphicFrameLocks noChangeAspect="1"/>
              </p:cNvGraphicFramePr>
              <p:nvPr/>
            </p:nvGraphicFramePr>
            <p:xfrm>
              <a:off x="7284031" y="2202296"/>
              <a:ext cx="519569" cy="292258"/>
            </p:xfrm>
            <a:graphic>
              <a:graphicData uri="http://schemas.microsoft.com/office/powerpoint/2016/slidezoom">
                <pslz:sldZm>
                  <pslz:sldZmObj sldId="533" cId="292416778">
                    <pslz:zmPr id="{11AE2E6F-318F-4D4F-BD32-9758F39D3898}" returnToParent="0" transitionDur="1000">
                      <p166:blipFill xmlns:p166="http://schemas.microsoft.com/office/powerpoint/2016/6/main">
                        <a:blip r:embed="rId3"/>
                        <a:stretch>
                          <a:fillRect/>
                        </a:stretch>
                      </p166:blipFill>
                      <p166:spPr xmlns:p166="http://schemas.microsoft.com/office/powerpoint/2016/6/main">
                        <a:xfrm>
                          <a:off x="0" y="0"/>
                          <a:ext cx="519569" cy="292258"/>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35E43E05-8CE1-2E77-F22B-F460193479BE}"/>
                  </a:ext>
                </a:extLst>
              </p:cNvPr>
              <p:cNvPicPr>
                <a:picLocks noGrp="1" noRot="1" noChangeAspect="1" noMove="1" noResize="1" noEditPoints="1" noAdjustHandles="1" noChangeArrowheads="1" noChangeShapeType="1"/>
              </p:cNvPicPr>
              <p:nvPr/>
            </p:nvPicPr>
            <p:blipFill>
              <a:blip r:embed="rId5"/>
              <a:stretch>
                <a:fillRect/>
              </a:stretch>
            </p:blipFill>
            <p:spPr>
              <a:xfrm>
                <a:off x="7284031" y="2202296"/>
                <a:ext cx="519569" cy="292258"/>
              </a:xfrm>
              <a:prstGeom prst="rect">
                <a:avLst/>
              </a:prstGeom>
              <a:ln w="3175">
                <a:solidFill>
                  <a:prstClr val="ltGray"/>
                </a:solidFill>
              </a:ln>
            </p:spPr>
          </p:pic>
        </mc:Fallback>
      </mc:AlternateContent>
    </p:spTree>
    <p:extLst>
      <p:ext uri="{BB962C8B-B14F-4D97-AF65-F5344CB8AC3E}">
        <p14:creationId xmlns:p14="http://schemas.microsoft.com/office/powerpoint/2010/main" val="3933116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111AFC6D-D012-7176-6710-A8149034C1AB}"/>
              </a:ext>
            </a:extLst>
          </p:cNvPr>
          <p:cNvSpPr>
            <a:spLocks noGrp="1"/>
          </p:cNvSpPr>
          <p:nvPr>
            <p:ph type="title"/>
          </p:nvPr>
        </p:nvSpPr>
        <p:spPr>
          <a:xfrm>
            <a:off x="2818120" y="217922"/>
            <a:ext cx="7257455" cy="801254"/>
          </a:xfrm>
        </p:spPr>
        <p:txBody>
          <a:bodyPr>
            <a:normAutofit/>
          </a:bodyPr>
          <a:lstStyle/>
          <a:p>
            <a:r>
              <a:rPr lang="ro-RO" sz="4400" dirty="0">
                <a:latin typeface="Tahoma" panose="020B0604030504040204" pitchFamily="34" charset="0"/>
                <a:ea typeface="Tahoma" panose="020B0604030504040204" pitchFamily="34" charset="0"/>
                <a:cs typeface="Tahoma" panose="020B0604030504040204" pitchFamily="34" charset="0"/>
              </a:rPr>
              <a:t>Scop și rigoare</a:t>
            </a:r>
            <a:endParaRPr lang="en-GB" sz="4400" dirty="0">
              <a:latin typeface="Tahoma" panose="020B0604030504040204" pitchFamily="34" charset="0"/>
              <a:ea typeface="Tahoma" panose="020B0604030504040204" pitchFamily="34" charset="0"/>
              <a:cs typeface="Tahoma" panose="020B0604030504040204" pitchFamily="34" charset="0"/>
            </a:endParaRP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aphicFrame>
        <p:nvGraphicFramePr>
          <p:cNvPr id="36" name="Content Placeholder 2">
            <a:extLst>
              <a:ext uri="{FF2B5EF4-FFF2-40B4-BE49-F238E27FC236}">
                <a16:creationId xmlns:a16="http://schemas.microsoft.com/office/drawing/2014/main" id="{CA4695D2-0324-55D8-6B84-36A947A1FAD2}"/>
              </a:ext>
            </a:extLst>
          </p:cNvPr>
          <p:cNvGraphicFramePr>
            <a:graphicFrameLocks noGrp="1"/>
          </p:cNvGraphicFramePr>
          <p:nvPr>
            <p:ph sz="quarter" idx="13"/>
          </p:nvPr>
        </p:nvGraphicFramePr>
        <p:xfrm>
          <a:off x="3180050" y="1976582"/>
          <a:ext cx="7633423" cy="4234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4167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8895775" y="1123837"/>
            <a:ext cx="2947482" cy="460118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De actualitate: modelul de tip </a:t>
            </a:r>
            <a:r>
              <a:rPr lang="ro-RO" i="1">
                <a:latin typeface="Tahoma" panose="020B0604030504040204" pitchFamily="34" charset="0"/>
                <a:ea typeface="Tahoma" panose="020B0604030504040204" pitchFamily="34" charset="0"/>
                <a:cs typeface="Tahoma" panose="020B0604030504040204" pitchFamily="34" charset="0"/>
              </a:rPr>
              <a:t>wheel</a:t>
            </a:r>
            <a:r>
              <a:rPr lang="ro-RO">
                <a:latin typeface="Tahoma" panose="020B0604030504040204" pitchFamily="34" charset="0"/>
                <a:ea typeface="Tahoma" panose="020B0604030504040204" pitchFamily="34" charset="0"/>
                <a:cs typeface="Tahoma" panose="020B0604030504040204" pitchFamily="34" charset="0"/>
              </a:rPr>
              <a:t> (proces ciclic)</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7" name="Content Placeholder 6">
            <a:extLst>
              <a:ext uri="{FF2B5EF4-FFF2-40B4-BE49-F238E27FC236}">
                <a16:creationId xmlns:a16="http://schemas.microsoft.com/office/drawing/2014/main" id="{94476DC5-604F-93C3-FD5A-1F644B33402E}"/>
              </a:ext>
            </a:extLst>
          </p:cNvPr>
          <p:cNvGraphicFramePr>
            <a:graphicFrameLocks noGrp="1"/>
          </p:cNvGraphicFramePr>
          <p:nvPr>
            <p:ph idx="1"/>
            <p:extLst>
              <p:ext uri="{D42A27DB-BD31-4B8C-83A1-F6EECF244321}">
                <p14:modId xmlns:p14="http://schemas.microsoft.com/office/powerpoint/2010/main" val="3833021287"/>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477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CB04704-B62C-1DCD-AA19-9C13995F29BF}"/>
              </a:ext>
            </a:extLst>
          </p:cNvPr>
          <p:cNvSpPr>
            <a:spLocks noGrp="1"/>
          </p:cNvSpPr>
          <p:nvPr>
            <p:ph type="title"/>
          </p:nvPr>
        </p:nvSpPr>
        <p:spPr>
          <a:xfrm>
            <a:off x="496112" y="685801"/>
            <a:ext cx="2743200" cy="5105400"/>
          </a:xfrm>
        </p:spPr>
        <p:txBody>
          <a:bodyPr>
            <a:normAutofit/>
          </a:bodyPr>
          <a:lstStyle/>
          <a:p>
            <a:pPr algn="l"/>
            <a:r>
              <a:rPr lang="ro-RO" sz="4400" dirty="0">
                <a:solidFill>
                  <a:srgbClr val="FFFFFF"/>
                </a:solidFill>
                <a:latin typeface="Tahoma" panose="020B0604030504040204" pitchFamily="34" charset="0"/>
                <a:ea typeface="Tahoma" panose="020B0604030504040204" pitchFamily="34" charset="0"/>
                <a:cs typeface="Tahoma" panose="020B0604030504040204" pitchFamily="34" charset="0"/>
              </a:rPr>
              <a:t>Plan de evaluare</a:t>
            </a:r>
            <a:endParaRPr lang="en-GB" sz="4400"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nvGrpSpPr>
          <p:cNvPr id="2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3" name="Content Placeholder 2">
            <a:extLst>
              <a:ext uri="{FF2B5EF4-FFF2-40B4-BE49-F238E27FC236}">
                <a16:creationId xmlns:a16="http://schemas.microsoft.com/office/drawing/2014/main" id="{1464B31E-27EE-F86C-5537-194445526DE5}"/>
              </a:ext>
            </a:extLst>
          </p:cNvPr>
          <p:cNvSpPr>
            <a:spLocks noGrp="1"/>
          </p:cNvSpPr>
          <p:nvPr>
            <p:ph sz="quarter" idx="13"/>
          </p:nvPr>
        </p:nvSpPr>
        <p:spPr>
          <a:xfrm>
            <a:off x="5117106" y="685801"/>
            <a:ext cx="6385918" cy="5105400"/>
          </a:xfrm>
        </p:spPr>
        <p:txBody>
          <a:bodyP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Obiectivele evaluării. Pot include aspecte legate de scop și rigoare, nivelurile piramidei necesităților umane, tipurile de date colectate, etc. </a:t>
            </a:r>
          </a:p>
          <a:p>
            <a:r>
              <a:rPr lang="ro-RO" sz="2000" dirty="0">
                <a:latin typeface="Tahoma" panose="020B0604030504040204" pitchFamily="34" charset="0"/>
                <a:ea typeface="Tahoma" panose="020B0604030504040204" pitchFamily="34" charset="0"/>
                <a:cs typeface="Tahoma" panose="020B0604030504040204" pitchFamily="34" charset="0"/>
              </a:rPr>
              <a:t>Utilizatorii implicați, metodele vizate.</a:t>
            </a:r>
          </a:p>
          <a:p>
            <a:r>
              <a:rPr lang="ro-RO" sz="2000" dirty="0">
                <a:latin typeface="Tahoma" panose="020B0604030504040204" pitchFamily="34" charset="0"/>
                <a:ea typeface="Tahoma" panose="020B0604030504040204" pitchFamily="34" charset="0"/>
                <a:cs typeface="Tahoma" panose="020B0604030504040204" pitchFamily="34" charset="0"/>
              </a:rPr>
              <a:t>Activități, plan.</a:t>
            </a:r>
          </a:p>
          <a:p>
            <a:r>
              <a:rPr lang="ro-RO" sz="2000" dirty="0">
                <a:latin typeface="Tahoma" panose="020B0604030504040204" pitchFamily="34" charset="0"/>
                <a:ea typeface="Tahoma" panose="020B0604030504040204" pitchFamily="34" charset="0"/>
                <a:cs typeface="Tahoma" panose="020B0604030504040204" pitchFamily="34" charset="0"/>
              </a:rPr>
              <a:t>Personal responsabil.</a:t>
            </a:r>
          </a:p>
          <a:p>
            <a:pPr marL="0" indent="0">
              <a:buNone/>
            </a:pPr>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6922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DE47280D-9DF4-4EC0-870E-F5799F7AD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0" name="Freeform 37">
            <a:extLst>
              <a:ext uri="{FF2B5EF4-FFF2-40B4-BE49-F238E27FC236}">
                <a16:creationId xmlns:a16="http://schemas.microsoft.com/office/drawing/2014/main" id="{7ED3A13C-2CCC-4715-A54F-87795E0CE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2"/>
            <a:ext cx="8005382" cy="6857999"/>
          </a:xfrm>
          <a:custGeom>
            <a:avLst/>
            <a:gdLst>
              <a:gd name="connsiteX0" fmla="*/ 0 w 8005382"/>
              <a:gd name="connsiteY0" fmla="*/ 0 h 6857999"/>
              <a:gd name="connsiteX1" fmla="*/ 7723450 w 8005382"/>
              <a:gd name="connsiteY1" fmla="*/ 0 h 6857999"/>
              <a:gd name="connsiteX2" fmla="*/ 6859850 w 8005382"/>
              <a:gd name="connsiteY2" fmla="*/ 5223932 h 6857999"/>
              <a:gd name="connsiteX3" fmla="*/ 8005382 w 8005382"/>
              <a:gd name="connsiteY3" fmla="*/ 6857999 h 6857999"/>
              <a:gd name="connsiteX4" fmla="*/ 0 w 800538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382" h="6857999">
                <a:moveTo>
                  <a:pt x="0" y="0"/>
                </a:moveTo>
                <a:lnTo>
                  <a:pt x="7723450" y="0"/>
                </a:lnTo>
                <a:lnTo>
                  <a:pt x="6859850" y="5223932"/>
                </a:lnTo>
                <a:lnTo>
                  <a:pt x="8005382" y="6857999"/>
                </a:lnTo>
                <a:lnTo>
                  <a:pt x="0" y="6857999"/>
                </a:lnTo>
                <a:close/>
              </a:path>
            </a:pathLst>
          </a:custGeom>
          <a:ln>
            <a:noFill/>
          </a:ln>
          <a:effectLst/>
        </p:spPr>
        <p:style>
          <a:lnRef idx="1">
            <a:schemeClr val="accent1"/>
          </a:lnRef>
          <a:fillRef idx="1003">
            <a:schemeClr val="l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FB6C0892-83F6-4C98-B806-06627C73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42930" y="0"/>
            <a:ext cx="2436813" cy="6858001"/>
            <a:chOff x="1320800" y="0"/>
            <a:chExt cx="2436813" cy="6858001"/>
          </a:xfrm>
        </p:grpSpPr>
        <p:sp>
          <p:nvSpPr>
            <p:cNvPr id="13" name="Freeform 6">
              <a:extLst>
                <a:ext uri="{FF2B5EF4-FFF2-40B4-BE49-F238E27FC236}">
                  <a16:creationId xmlns:a16="http://schemas.microsoft.com/office/drawing/2014/main" id="{76E9889C-BAC7-429B-86C0-2D7736A39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7">
              <a:extLst>
                <a:ext uri="{FF2B5EF4-FFF2-40B4-BE49-F238E27FC236}">
                  <a16:creationId xmlns:a16="http://schemas.microsoft.com/office/drawing/2014/main" id="{B84616D5-1F3D-4B55-BA27-B53B56376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8">
              <a:extLst>
                <a:ext uri="{FF2B5EF4-FFF2-40B4-BE49-F238E27FC236}">
                  <a16:creationId xmlns:a16="http://schemas.microsoft.com/office/drawing/2014/main" id="{D6883E9B-59DA-4777-AC43-55F9164D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9">
              <a:extLst>
                <a:ext uri="{FF2B5EF4-FFF2-40B4-BE49-F238E27FC236}">
                  <a16:creationId xmlns:a16="http://schemas.microsoft.com/office/drawing/2014/main" id="{F5442FF4-005F-4930-92FB-6594E29C4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0">
              <a:extLst>
                <a:ext uri="{FF2B5EF4-FFF2-40B4-BE49-F238E27FC236}">
                  <a16:creationId xmlns:a16="http://schemas.microsoft.com/office/drawing/2014/main" id="{648BA981-E918-4543-BE19-51E03C571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11">
              <a:extLst>
                <a:ext uri="{FF2B5EF4-FFF2-40B4-BE49-F238E27FC236}">
                  <a16:creationId xmlns:a16="http://schemas.microsoft.com/office/drawing/2014/main" id="{03A6AFED-BD81-4CCC-AADE-1E8923376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8341910" y="1023257"/>
            <a:ext cx="3235083" cy="4767943"/>
          </a:xfrm>
          <a:effectLst/>
        </p:spPr>
        <p:txBody>
          <a:bodyPr anchor="ctr">
            <a:normAutofit/>
          </a:bodyPr>
          <a:lstStyle/>
          <a:p>
            <a:pPr algn="l"/>
            <a:r>
              <a:rPr lang="ro-RO" dirty="0">
                <a:solidFill>
                  <a:srgbClr val="000000"/>
                </a:solidFill>
                <a:latin typeface="Tahoma" panose="020B0604030504040204" pitchFamily="34" charset="0"/>
                <a:ea typeface="Tahoma" panose="020B0604030504040204" pitchFamily="34" charset="0"/>
                <a:cs typeface="Tahoma" panose="020B0604030504040204" pitchFamily="34" charset="0"/>
              </a:rPr>
              <a:t>Roluri în evaluarea empirică</a:t>
            </a:r>
            <a:endParaRPr lang="en-GB"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693035" y="1023257"/>
            <a:ext cx="5968515" cy="4767944"/>
          </a:xfrm>
        </p:spPr>
        <p:txBody>
          <a:bodyPr anchor="ctr">
            <a:normAutofit/>
          </a:bodyPr>
          <a:lstStyle/>
          <a:p>
            <a:r>
              <a:rPr lang="ro-RO" sz="3200" dirty="0">
                <a:latin typeface="Tahoma" panose="020B0604030504040204" pitchFamily="34" charset="0"/>
                <a:ea typeface="Tahoma" panose="020B0604030504040204" pitchFamily="34" charset="0"/>
                <a:cs typeface="Tahoma" panose="020B0604030504040204" pitchFamily="34" charset="0"/>
              </a:rPr>
              <a:t>Lider (facilitator).</a:t>
            </a:r>
          </a:p>
          <a:p>
            <a:r>
              <a:rPr lang="ro-RO" sz="3200" dirty="0">
                <a:latin typeface="Tahoma" panose="020B0604030504040204" pitchFamily="34" charset="0"/>
                <a:ea typeface="Tahoma" panose="020B0604030504040204" pitchFamily="34" charset="0"/>
                <a:cs typeface="Tahoma" panose="020B0604030504040204" pitchFamily="34" charset="0"/>
              </a:rPr>
              <a:t>Executant al prototipului.</a:t>
            </a:r>
          </a:p>
          <a:p>
            <a:r>
              <a:rPr lang="ro-RO" sz="3200" dirty="0">
                <a:latin typeface="Tahoma" panose="020B0604030504040204" pitchFamily="34" charset="0"/>
                <a:ea typeface="Tahoma" panose="020B0604030504040204" pitchFamily="34" charset="0"/>
                <a:cs typeface="Tahoma" panose="020B0604030504040204" pitchFamily="34" charset="0"/>
              </a:rPr>
              <a:t>Colectori de date cantitative.</a:t>
            </a:r>
          </a:p>
          <a:p>
            <a:r>
              <a:rPr lang="ro-RO" sz="3200" dirty="0">
                <a:latin typeface="Tahoma" panose="020B0604030504040204" pitchFamily="34" charset="0"/>
                <a:ea typeface="Tahoma" panose="020B0604030504040204" pitchFamily="34" charset="0"/>
                <a:cs typeface="Tahoma" panose="020B0604030504040204" pitchFamily="34" charset="0"/>
              </a:rPr>
              <a:t>Colectori de date calitative</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82716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1484311" y="685800"/>
            <a:ext cx="10018713" cy="118533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Alte elemente</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1484311" y="1998133"/>
            <a:ext cx="6855356" cy="3793067"/>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Pregătirea unor sarcini (</a:t>
            </a:r>
            <a:r>
              <a:rPr lang="ro-RO" i="1" dirty="0">
                <a:latin typeface="Tahoma" panose="020B0604030504040204" pitchFamily="34" charset="0"/>
                <a:ea typeface="Tahoma" panose="020B0604030504040204" pitchFamily="34" charset="0"/>
                <a:cs typeface="Tahoma" panose="020B0604030504040204" pitchFamily="34" charset="0"/>
              </a:rPr>
              <a:t>tasks</a:t>
            </a:r>
            <a:r>
              <a:rPr lang="ro-RO" dirty="0">
                <a:latin typeface="Tahoma" panose="020B0604030504040204" pitchFamily="34" charset="0"/>
                <a:ea typeface="Tahoma" panose="020B0604030504040204" pitchFamily="34" charset="0"/>
                <a:cs typeface="Tahoma" panose="020B0604030504040204" pitchFamily="34" charset="0"/>
              </a:rPr>
              <a:t>), valori de prag, etc. Pot exista și abordări exploratorii.</a:t>
            </a:r>
          </a:p>
          <a:p>
            <a:r>
              <a:rPr lang="ro-RO" dirty="0">
                <a:latin typeface="Tahoma" panose="020B0604030504040204" pitchFamily="34" charset="0"/>
                <a:ea typeface="Tahoma" panose="020B0604030504040204" pitchFamily="34" charset="0"/>
                <a:cs typeface="Tahoma" panose="020B0604030504040204" pitchFamily="34" charset="0"/>
              </a:rPr>
              <a:t>Selectarea și recrutarea participanților. </a:t>
            </a:r>
          </a:p>
          <a:p>
            <a:r>
              <a:rPr lang="ro-RO" dirty="0">
                <a:latin typeface="Tahoma" panose="020B0604030504040204" pitchFamily="34" charset="0"/>
                <a:ea typeface="Tahoma" panose="020B0604030504040204" pitchFamily="34" charset="0"/>
                <a:cs typeface="Tahoma" panose="020B0604030504040204" pitchFamily="34" charset="0"/>
              </a:rPr>
              <a:t>Pregătirea documentelor (instrucțiuni pentru participanți, declarații, etc.), a materialelor. </a:t>
            </a:r>
          </a:p>
          <a:p>
            <a:r>
              <a:rPr lang="ro-RO" dirty="0">
                <a:latin typeface="Tahoma" panose="020B0604030504040204" pitchFamily="34" charset="0"/>
                <a:ea typeface="Tahoma" panose="020B0604030504040204" pitchFamily="34" charset="0"/>
                <a:cs typeface="Tahoma" panose="020B0604030504040204" pitchFamily="34" charset="0"/>
              </a:rPr>
              <a:t>Pregătirea cadrului în care va avea loc evaluarea, a programului.</a:t>
            </a:r>
          </a:p>
        </p:txBody>
      </p:sp>
      <p:pic>
        <p:nvPicPr>
          <p:cNvPr id="29" name="Picture 28" descr="Adults writing and consulting textbooks">
            <a:extLst>
              <a:ext uri="{FF2B5EF4-FFF2-40B4-BE49-F238E27FC236}">
                <a16:creationId xmlns:a16="http://schemas.microsoft.com/office/drawing/2014/main" id="{689126AC-C329-928B-7940-B0AE7BD2E935}"/>
              </a:ext>
            </a:extLst>
          </p:cNvPr>
          <p:cNvPicPr>
            <a:picLocks noChangeAspect="1"/>
          </p:cNvPicPr>
          <p:nvPr/>
        </p:nvPicPr>
        <p:blipFill rotWithShape="1">
          <a:blip r:embed="rId3">
            <a:extLst>
              <a:ext uri="{28A0092B-C50C-407E-A947-70E740481C1C}">
                <a14:useLocalDpi xmlns:a14="http://schemas.microsoft.com/office/drawing/2010/main" val="0"/>
              </a:ext>
            </a:extLst>
          </a:blip>
          <a:srcRect l="4386" r="4387" b="1"/>
          <a:stretch/>
        </p:blipFill>
        <p:spPr>
          <a:xfrm>
            <a:off x="8636000" y="2655930"/>
            <a:ext cx="3200399" cy="23416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255941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useBgFill="1">
        <p:nvSpPr>
          <p:cNvPr id="17" name="Rectangle 16">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9" name="Group 18">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1"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2"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3"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4"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5"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5112300" y="648930"/>
            <a:ext cx="6390723" cy="3347337"/>
          </a:xfrm>
        </p:spPr>
        <p:txBody>
          <a:bodyPr vert="horz" lIns="91440" tIns="45720" rIns="91440" bIns="45720" rtlCol="0" anchor="b">
            <a:normAutofit/>
          </a:bodyPr>
          <a:lstStyle/>
          <a:p>
            <a:pPr lvl="0" algn="r"/>
            <a:r>
              <a:rPr lang="ro-RO" sz="6000" dirty="0">
                <a:latin typeface="Tahoma" panose="020B0604030504040204" pitchFamily="34" charset="0"/>
                <a:ea typeface="Tahoma" panose="020B0604030504040204" pitchFamily="34" charset="0"/>
                <a:cs typeface="Tahoma" panose="020B0604030504040204" pitchFamily="34" charset="0"/>
              </a:rPr>
              <a:t>7</a:t>
            </a:r>
            <a:r>
              <a:rPr lang="en-US" sz="6000" dirty="0">
                <a:latin typeface="Tahoma" panose="020B0604030504040204" pitchFamily="34" charset="0"/>
                <a:ea typeface="Tahoma" panose="020B0604030504040204" pitchFamily="34" charset="0"/>
                <a:cs typeface="Tahoma" panose="020B0604030504040204" pitchFamily="34" charset="0"/>
              </a:rPr>
              <a:t>.3.</a:t>
            </a:r>
            <a:r>
              <a:rPr lang="ro-RO" sz="6000" dirty="0">
                <a:latin typeface="Tahoma" panose="020B0604030504040204" pitchFamily="34" charset="0"/>
                <a:ea typeface="Tahoma" panose="020B0604030504040204" pitchFamily="34" charset="0"/>
                <a:cs typeface="Tahoma" panose="020B0604030504040204" pitchFamily="34" charset="0"/>
              </a:rPr>
              <a:t>Metode și t</a:t>
            </a:r>
            <a:r>
              <a:rPr lang="en-US" sz="6000" dirty="0" err="1">
                <a:latin typeface="Tahoma" panose="020B0604030504040204" pitchFamily="34" charset="0"/>
                <a:ea typeface="Tahoma" panose="020B0604030504040204" pitchFamily="34" charset="0"/>
                <a:cs typeface="Tahoma" panose="020B0604030504040204" pitchFamily="34" charset="0"/>
              </a:rPr>
              <a:t>ehnici</a:t>
            </a:r>
            <a:r>
              <a:rPr lang="en-US" sz="6000" dirty="0">
                <a:latin typeface="Tahoma" panose="020B0604030504040204" pitchFamily="34" charset="0"/>
                <a:ea typeface="Tahoma" panose="020B0604030504040204" pitchFamily="34" charset="0"/>
                <a:cs typeface="Tahoma" panose="020B0604030504040204" pitchFamily="34" charset="0"/>
              </a:rPr>
              <a:t> de </a:t>
            </a:r>
            <a:r>
              <a:rPr lang="en-US" sz="6000" dirty="0" err="1">
                <a:latin typeface="Tahoma" panose="020B0604030504040204" pitchFamily="34" charset="0"/>
                <a:ea typeface="Tahoma" panose="020B0604030504040204" pitchFamily="34" charset="0"/>
                <a:cs typeface="Tahoma" panose="020B0604030504040204" pitchFamily="34" charset="0"/>
              </a:rPr>
              <a:t>evaluare</a:t>
            </a:r>
            <a:r>
              <a:rPr lang="en-US" sz="6000" dirty="0">
                <a:latin typeface="Tahoma" panose="020B0604030504040204" pitchFamily="34" charset="0"/>
                <a:ea typeface="Tahoma" panose="020B0604030504040204" pitchFamily="34" charset="0"/>
                <a:cs typeface="Tahoma" panose="020B0604030504040204" pitchFamily="34" charset="0"/>
              </a:rPr>
              <a:t> </a:t>
            </a:r>
            <a:r>
              <a:rPr lang="en-US" sz="6000" dirty="0" err="1">
                <a:latin typeface="Tahoma" panose="020B0604030504040204" pitchFamily="34" charset="0"/>
                <a:ea typeface="Tahoma" panose="020B0604030504040204" pitchFamily="34" charset="0"/>
                <a:cs typeface="Tahoma" panose="020B0604030504040204" pitchFamily="34" charset="0"/>
              </a:rPr>
              <a:t>empirică</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
        <p:nvSpPr>
          <p:cNvPr id="27"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t="955" r="4" b="4"/>
          <a:stretch/>
        </p:blipFill>
        <p:spPr>
          <a:xfrm rot="43200000">
            <a:off x="977551" y="1771123"/>
            <a:ext cx="3341190" cy="3027992"/>
          </a:xfrm>
          <a:prstGeom prst="rect">
            <a:avLst/>
          </a:prstGeom>
        </p:spPr>
      </p:pic>
    </p:spTree>
    <p:extLst>
      <p:ext uri="{BB962C8B-B14F-4D97-AF65-F5344CB8AC3E}">
        <p14:creationId xmlns:p14="http://schemas.microsoft.com/office/powerpoint/2010/main" val="36770067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pic>
        <p:nvPicPr>
          <p:cNvPr id="8" name="Picture 7" descr="Group of students working in library">
            <a:extLst>
              <a:ext uri="{FF2B5EF4-FFF2-40B4-BE49-F238E27FC236}">
                <a16:creationId xmlns:a16="http://schemas.microsoft.com/office/drawing/2014/main" id="{D7BFFC78-ED96-7068-0576-C4E09A70B055}"/>
              </a:ext>
            </a:extLst>
          </p:cNvPr>
          <p:cNvPicPr>
            <a:picLocks noChangeAspect="1"/>
          </p:cNvPicPr>
          <p:nvPr/>
        </p:nvPicPr>
        <p:blipFill rotWithShape="1">
          <a:blip r:embed="rId3">
            <a:duotone>
              <a:schemeClr val="bg2">
                <a:shade val="45000"/>
                <a:satMod val="135000"/>
              </a:schemeClr>
              <a:prstClr val="white"/>
            </a:duotone>
            <a:alphaModFix amt="35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grpSp>
        <p:nvGrpSpPr>
          <p:cNvPr id="51" name="Group 50">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2"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3"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4"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5"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6"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7"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2486025" y="1322069"/>
            <a:ext cx="9065479" cy="4560571"/>
          </a:xfrm>
        </p:spPr>
        <p:txBody>
          <a:bodyPr vert="horz" lIns="91440" tIns="45720" rIns="91440" bIns="45720" rtlCol="0" anchor="b">
            <a:normAutofit fontScale="90000"/>
          </a:bodyPr>
          <a:lstStyle/>
          <a:p>
            <a:pPr algn="r">
              <a:lnSpc>
                <a:spcPct val="90000"/>
              </a:lnSpc>
            </a:pPr>
            <a:r>
              <a:rPr lang="ro-RO" sz="4400" dirty="0">
                <a:latin typeface="Tahoma" panose="020B0604030504040204" pitchFamily="34" charset="0"/>
                <a:ea typeface="Tahoma" panose="020B0604030504040204" pitchFamily="34" charset="0"/>
                <a:cs typeface="Tahoma" panose="020B0604030504040204" pitchFamily="34" charset="0"/>
              </a:rPr>
              <a:t>Pregătirea participanților.</a:t>
            </a:r>
            <a:br>
              <a:rPr lang="ro-RO" sz="4400" dirty="0">
                <a:latin typeface="Tahoma" panose="020B0604030504040204" pitchFamily="34" charset="0"/>
                <a:ea typeface="Tahoma" panose="020B0604030504040204" pitchFamily="34" charset="0"/>
                <a:cs typeface="Tahoma" panose="020B0604030504040204" pitchFamily="34" charset="0"/>
              </a:rPr>
            </a:br>
            <a:br>
              <a:rPr lang="ro-RO" sz="4400" dirty="0">
                <a:latin typeface="Tahoma" panose="020B0604030504040204" pitchFamily="34" charset="0"/>
                <a:ea typeface="Tahoma" panose="020B0604030504040204" pitchFamily="34" charset="0"/>
                <a:cs typeface="Tahoma" panose="020B0604030504040204" pitchFamily="34" charset="0"/>
              </a:rPr>
            </a:br>
            <a:r>
              <a:rPr lang="ro-RO" sz="4400" dirty="0">
                <a:latin typeface="Tahoma" panose="020B0604030504040204" pitchFamily="34" charset="0"/>
                <a:ea typeface="Tahoma" panose="020B0604030504040204" pitchFamily="34" charset="0"/>
                <a:cs typeface="Tahoma" panose="020B0604030504040204" pitchFamily="34" charset="0"/>
              </a:rPr>
              <a:t>Protocol pentru echipa de </a:t>
            </a:r>
            <a:r>
              <a:rPr lang="ro-RO" sz="4400" i="1" dirty="0">
                <a:latin typeface="Tahoma" panose="020B0604030504040204" pitchFamily="34" charset="0"/>
                <a:ea typeface="Tahoma" panose="020B0604030504040204" pitchFamily="34" charset="0"/>
                <a:cs typeface="Tahoma" panose="020B0604030504040204" pitchFamily="34" charset="0"/>
              </a:rPr>
              <a:t>design.</a:t>
            </a:r>
            <a:br>
              <a:rPr lang="ro-RO" sz="4400" i="1" dirty="0">
                <a:latin typeface="Tahoma" panose="020B0604030504040204" pitchFamily="34" charset="0"/>
                <a:ea typeface="Tahoma" panose="020B0604030504040204" pitchFamily="34" charset="0"/>
                <a:cs typeface="Tahoma" panose="020B0604030504040204" pitchFamily="34" charset="0"/>
              </a:rPr>
            </a:br>
            <a:br>
              <a:rPr lang="ro-RO" sz="4400" i="1" dirty="0">
                <a:latin typeface="Tahoma" panose="020B0604030504040204" pitchFamily="34" charset="0"/>
                <a:ea typeface="Tahoma" panose="020B0604030504040204" pitchFamily="34" charset="0"/>
                <a:cs typeface="Tahoma" panose="020B0604030504040204" pitchFamily="34" charset="0"/>
              </a:rPr>
            </a:br>
            <a:r>
              <a:rPr lang="ro-RO" sz="4400" dirty="0">
                <a:latin typeface="Tahoma" panose="020B0604030504040204" pitchFamily="34" charset="0"/>
                <a:ea typeface="Tahoma" panose="020B0604030504040204" pitchFamily="34" charset="0"/>
                <a:cs typeface="Tahoma" panose="020B0604030504040204" pitchFamily="34" charset="0"/>
              </a:rPr>
              <a:t>Coordonarea unei sesiuni de evaluare.</a:t>
            </a:r>
            <a:br>
              <a:rPr lang="ro-RO" sz="4400" dirty="0">
                <a:latin typeface="Tahoma" panose="020B0604030504040204" pitchFamily="34" charset="0"/>
                <a:ea typeface="Tahoma" panose="020B0604030504040204" pitchFamily="34" charset="0"/>
                <a:cs typeface="Tahoma" panose="020B0604030504040204" pitchFamily="34" charset="0"/>
              </a:rPr>
            </a:br>
            <a:br>
              <a:rPr lang="ro-RO" sz="4400" dirty="0">
                <a:latin typeface="Tahoma" panose="020B0604030504040204" pitchFamily="34" charset="0"/>
                <a:ea typeface="Tahoma" panose="020B0604030504040204" pitchFamily="34" charset="0"/>
                <a:cs typeface="Tahoma" panose="020B0604030504040204" pitchFamily="34" charset="0"/>
              </a:rPr>
            </a:br>
            <a:r>
              <a:rPr lang="ro-RO" sz="4400" dirty="0">
                <a:latin typeface="Tahoma" panose="020B0604030504040204" pitchFamily="34" charset="0"/>
                <a:ea typeface="Tahoma" panose="020B0604030504040204" pitchFamily="34" charset="0"/>
                <a:cs typeface="Tahoma" panose="020B0604030504040204" pitchFamily="34" charset="0"/>
              </a:rPr>
              <a:t>Ce se evaluează? (gradul de înțelegere, dacă este adecvat conceptul propus)  </a:t>
            </a:r>
            <a:r>
              <a:rPr lang="en-US" sz="2900" dirty="0"/>
              <a:t> </a:t>
            </a:r>
          </a:p>
        </p:txBody>
      </p:sp>
      <p:sp>
        <p:nvSpPr>
          <p:cNvPr id="2" name="TextBox 1">
            <a:extLst>
              <a:ext uri="{FF2B5EF4-FFF2-40B4-BE49-F238E27FC236}">
                <a16:creationId xmlns:a16="http://schemas.microsoft.com/office/drawing/2014/main" id="{1541F27B-9E4E-F2BA-1FBC-CBA8861E1D13}"/>
              </a:ext>
            </a:extLst>
          </p:cNvPr>
          <p:cNvSpPr txBox="1"/>
          <p:nvPr/>
        </p:nvSpPr>
        <p:spPr>
          <a:xfrm>
            <a:off x="2127230" y="152400"/>
            <a:ext cx="7702570" cy="7848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4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Elemente preliminarii</a:t>
            </a:r>
            <a:endParaRPr kumimoji="0" lang="en-GB" sz="4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08808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234440" y="309842"/>
            <a:ext cx="11064240" cy="1151965"/>
          </a:xfrm>
        </p:spPr>
        <p:txBody>
          <a:bodyPr>
            <a:noAutofit/>
          </a:bodyPr>
          <a:lstStyle/>
          <a:p>
            <a:r>
              <a:rPr lang="ro-RO" dirty="0">
                <a:latin typeface="Tahoma" panose="020B0604030504040204" pitchFamily="34" charset="0"/>
                <a:ea typeface="Tahoma" panose="020B0604030504040204" pitchFamily="34" charset="0"/>
                <a:cs typeface="Tahoma" panose="020B0604030504040204" pitchFamily="34" charset="0"/>
              </a:rPr>
              <a:t>Evaluare: tehnici empirice de colectare a datelor</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762000" y="2078991"/>
          <a:ext cx="11247120" cy="3605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1EEC2CD-87F3-A49D-FC17-2AA851F8B9BE}"/>
                  </a:ext>
                </a:extLst>
              </p:cNvPr>
              <p:cNvGraphicFramePr>
                <a:graphicFrameLocks noChangeAspect="1"/>
              </p:cNvGraphicFramePr>
              <p:nvPr/>
            </p:nvGraphicFramePr>
            <p:xfrm>
              <a:off x="11051309" y="2248478"/>
              <a:ext cx="757382" cy="426027"/>
            </p:xfrm>
            <a:graphic>
              <a:graphicData uri="http://schemas.microsoft.com/office/powerpoint/2016/slidezoom">
                <pslz:sldZm>
                  <pslz:sldZmObj sldId="540" cId="563479697">
                    <pslz:zmPr id="{221F5BA9-528B-405F-8F58-FEC511E0EE99}" returnToParent="0" transitionDur="1000">
                      <p166:blipFill xmlns:p166="http://schemas.microsoft.com/office/powerpoint/2016/6/main">
                        <a:blip r:embed="rId8"/>
                        <a:stretch>
                          <a:fillRect/>
                        </a:stretch>
                      </p166:blipFill>
                      <p166:spPr xmlns:p166="http://schemas.microsoft.com/office/powerpoint/2016/6/main">
                        <a:xfrm>
                          <a:off x="0" y="0"/>
                          <a:ext cx="757382" cy="426027"/>
                        </a:xfrm>
                        <a:prstGeom prst="rect">
                          <a:avLst/>
                        </a:prstGeom>
                        <a:ln w="3175">
                          <a:solidFill>
                            <a:prstClr val="ltGray"/>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C1EEC2CD-87F3-A49D-FC17-2AA851F8B9BE}"/>
                  </a:ext>
                </a:extLst>
              </p:cNvPr>
              <p:cNvPicPr>
                <a:picLocks noGrp="1" noRot="1" noChangeAspect="1" noMove="1" noResize="1" noEditPoints="1" noAdjustHandles="1" noChangeArrowheads="1" noChangeShapeType="1"/>
              </p:cNvPicPr>
              <p:nvPr/>
            </p:nvPicPr>
            <p:blipFill>
              <a:blip r:embed="rId10"/>
              <a:stretch>
                <a:fillRect/>
              </a:stretch>
            </p:blipFill>
            <p:spPr>
              <a:xfrm>
                <a:off x="11051309" y="2248478"/>
                <a:ext cx="757382" cy="426027"/>
              </a:xfrm>
              <a:prstGeom prst="rect">
                <a:avLst/>
              </a:prstGeom>
              <a:ln w="3175">
                <a:solidFill>
                  <a:prstClr val="ltGray"/>
                </a:solidFill>
              </a:ln>
            </p:spPr>
          </p:pic>
        </mc:Fallback>
      </mc:AlternateContent>
    </p:spTree>
    <p:extLst>
      <p:ext uri="{BB962C8B-B14F-4D97-AF65-F5344CB8AC3E}">
        <p14:creationId xmlns:p14="http://schemas.microsoft.com/office/powerpoint/2010/main" val="1003436931"/>
      </p:ext>
    </p:extLst>
  </p:cSld>
  <p:clrMapOvr>
    <a:masterClrMapping/>
  </p:clrMapOvr>
  <p:transition spd="slow">
    <p:wheel spokes="1"/>
  </p:transition>
</p:sld>
</file>

<file path=ppt/slides/slide2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3E70-B4C2-ADDD-85A1-6912EFF53129}"/>
              </a:ext>
            </a:extLst>
          </p:cNvPr>
          <p:cNvSpPr>
            <a:spLocks noGrp="1"/>
          </p:cNvSpPr>
          <p:nvPr>
            <p:ph type="title"/>
          </p:nvPr>
        </p:nvSpPr>
        <p:spPr>
          <a:xfrm>
            <a:off x="1484311" y="685800"/>
            <a:ext cx="10018713" cy="118533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Performanța utilizatorului</a:t>
            </a:r>
            <a:endParaRPr lang="en-GB">
              <a:latin typeface="Tahoma" panose="020B0604030504040204" pitchFamily="34" charset="0"/>
              <a:ea typeface="Tahoma" panose="020B0604030504040204" pitchFamily="34" charset="0"/>
              <a:cs typeface="Tahoma" panose="020B0604030504040204" pitchFamily="34" charset="0"/>
            </a:endParaRPr>
          </a:p>
        </p:txBody>
      </p:sp>
      <p:pic>
        <p:nvPicPr>
          <p:cNvPr id="24" name="Picture 23" descr="Clock with solid fill">
            <a:extLst>
              <a:ext uri="{FF2B5EF4-FFF2-40B4-BE49-F238E27FC236}">
                <a16:creationId xmlns:a16="http://schemas.microsoft.com/office/drawing/2014/main" id="{86D7DF52-1148-5F1C-7D02-50E1A3164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366" r="11366"/>
          <a:stretch/>
        </p:blipFill>
        <p:spPr>
          <a:xfrm>
            <a:off x="1064307" y="2133213"/>
            <a:ext cx="2720881" cy="352135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AA5C70D4-0E6C-C32E-B559-3860363523B1}"/>
              </a:ext>
            </a:extLst>
          </p:cNvPr>
          <p:cNvSpPr>
            <a:spLocks noGrp="1"/>
          </p:cNvSpPr>
          <p:nvPr>
            <p:ph idx="1"/>
          </p:nvPr>
        </p:nvSpPr>
        <p:spPr>
          <a:xfrm>
            <a:off x="4233333" y="1998133"/>
            <a:ext cx="7272868" cy="3793067"/>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Evaluare pe baza unor valori de referință, eventual simultan cu alte elemente.</a:t>
            </a:r>
          </a:p>
          <a:p>
            <a:r>
              <a:rPr lang="ro-RO" dirty="0">
                <a:latin typeface="Tahoma" panose="020B0604030504040204" pitchFamily="34" charset="0"/>
                <a:ea typeface="Tahoma" panose="020B0604030504040204" pitchFamily="34" charset="0"/>
                <a:cs typeface="Tahoma" panose="020B0604030504040204" pitchFamily="34" charset="0"/>
              </a:rPr>
              <a:t>Măsurarea timpului de execuție a unor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 ale sistemului.</a:t>
            </a:r>
          </a:p>
          <a:p>
            <a:r>
              <a:rPr lang="ro-RO" dirty="0">
                <a:latin typeface="Tahoma" panose="020B0604030504040204" pitchFamily="34" charset="0"/>
                <a:ea typeface="Tahoma" panose="020B0604030504040204" pitchFamily="34" charset="0"/>
                <a:cs typeface="Tahoma" panose="020B0604030504040204" pitchFamily="34" charset="0"/>
              </a:rPr>
              <a:t> Numărarea erorilor utilizatorului (erori reale!)</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347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234440" y="309842"/>
            <a:ext cx="11064240" cy="1151965"/>
          </a:xfrm>
        </p:spPr>
        <p:txBody>
          <a:bodyPr>
            <a:noAutofit/>
          </a:bodyPr>
          <a:lstStyle/>
          <a:p>
            <a:r>
              <a:rPr lang="ro-RO" dirty="0">
                <a:latin typeface="Tahoma" panose="020B0604030504040204" pitchFamily="34" charset="0"/>
                <a:ea typeface="Tahoma" panose="020B0604030504040204" pitchFamily="34" charset="0"/>
                <a:cs typeface="Tahoma" panose="020B0604030504040204" pitchFamily="34" charset="0"/>
              </a:rPr>
              <a:t>Evaluare: tehnici empirice de colectare a datelor</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762000" y="2078991"/>
          <a:ext cx="11247120" cy="3605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4C0BC8C-4C62-4BB4-EDB5-0FD79D557970}"/>
                  </a:ext>
                </a:extLst>
              </p:cNvPr>
              <p:cNvGraphicFramePr>
                <a:graphicFrameLocks noChangeAspect="1"/>
              </p:cNvGraphicFramePr>
              <p:nvPr/>
            </p:nvGraphicFramePr>
            <p:xfrm>
              <a:off x="11584247" y="3580420"/>
              <a:ext cx="535709" cy="301336"/>
            </p:xfrm>
            <a:graphic>
              <a:graphicData uri="http://schemas.microsoft.com/office/powerpoint/2016/slidezoom">
                <pslz:sldZm>
                  <pslz:sldZmObj sldId="542" cId="274669313">
                    <pslz:zmPr id="{ADD44CC8-D7EC-4F76-93B5-7FD898421DC6}" returnToParent="0" transitionDur="1000">
                      <p166:blipFill xmlns:p166="http://schemas.microsoft.com/office/powerpoint/2016/6/main">
                        <a:blip r:embed="rId8"/>
                        <a:stretch>
                          <a:fillRect/>
                        </a:stretch>
                      </p166:blipFill>
                      <p166:spPr xmlns:p166="http://schemas.microsoft.com/office/powerpoint/2016/6/main">
                        <a:xfrm>
                          <a:off x="0" y="0"/>
                          <a:ext cx="535709" cy="301336"/>
                        </a:xfrm>
                        <a:prstGeom prst="rect">
                          <a:avLst/>
                        </a:prstGeom>
                        <a:ln w="3175">
                          <a:solidFill>
                            <a:prstClr val="ltGray"/>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54C0BC8C-4C62-4BB4-EDB5-0FD79D557970}"/>
                  </a:ext>
                </a:extLst>
              </p:cNvPr>
              <p:cNvPicPr>
                <a:picLocks noGrp="1" noRot="1" noChangeAspect="1" noMove="1" noResize="1" noEditPoints="1" noAdjustHandles="1" noChangeArrowheads="1" noChangeShapeType="1"/>
              </p:cNvPicPr>
              <p:nvPr/>
            </p:nvPicPr>
            <p:blipFill>
              <a:blip r:embed="rId10"/>
              <a:stretch>
                <a:fillRect/>
              </a:stretch>
            </p:blipFill>
            <p:spPr>
              <a:xfrm>
                <a:off x="11584247" y="3580420"/>
                <a:ext cx="535709" cy="301336"/>
              </a:xfrm>
              <a:prstGeom prst="rect">
                <a:avLst/>
              </a:prstGeom>
              <a:ln w="3175">
                <a:solidFill>
                  <a:prstClr val="ltGray"/>
                </a:solidFill>
              </a:ln>
            </p:spPr>
          </p:pic>
        </mc:Fallback>
      </mc:AlternateContent>
    </p:spTree>
    <p:extLst>
      <p:ext uri="{BB962C8B-B14F-4D97-AF65-F5344CB8AC3E}">
        <p14:creationId xmlns:p14="http://schemas.microsoft.com/office/powerpoint/2010/main" val="11054776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45" name="Group 4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4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4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grpSp>
        <p:nvGrpSpPr>
          <p:cNvPr id="49" name="Group 4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33B989D3-BBFB-E20B-6FFF-6A8DCEBD3B70}"/>
              </a:ext>
            </a:extLst>
          </p:cNvPr>
          <p:cNvSpPr>
            <a:spLocks noGrp="1"/>
          </p:cNvSpPr>
          <p:nvPr>
            <p:ph type="title"/>
          </p:nvPr>
        </p:nvSpPr>
        <p:spPr>
          <a:xfrm>
            <a:off x="3665537" y="155474"/>
            <a:ext cx="8431213" cy="1413933"/>
          </a:xfrm>
        </p:spPr>
        <p:txBody>
          <a:bodyPr>
            <a:normAutofit/>
          </a:bodyPr>
          <a:lstStyle/>
          <a:p>
            <a:r>
              <a:rPr lang="ro-RO" b="0" dirty="0">
                <a:latin typeface="Tahoma" panose="020B0604030504040204" pitchFamily="34" charset="0"/>
                <a:ea typeface="Tahoma" panose="020B0604030504040204" pitchFamily="34" charset="0"/>
                <a:cs typeface="Tahoma" panose="020B0604030504040204" pitchFamily="34" charset="0"/>
              </a:rPr>
              <a:t>Identificarea unor incidente critice </a:t>
            </a:r>
            <a:endParaRPr lang="en-GB" dirty="0"/>
          </a:p>
        </p:txBody>
      </p:sp>
      <p:pic>
        <p:nvPicPr>
          <p:cNvPr id="22" name="Picture 21" descr="Desk with stethoscope and computer keyboard">
            <a:extLst>
              <a:ext uri="{FF2B5EF4-FFF2-40B4-BE49-F238E27FC236}">
                <a16:creationId xmlns:a16="http://schemas.microsoft.com/office/drawing/2014/main" id="{E7175679-A071-89D0-1078-EAA8D0B9B427}"/>
              </a:ext>
            </a:extLst>
          </p:cNvPr>
          <p:cNvPicPr>
            <a:picLocks noChangeAspect="1"/>
          </p:cNvPicPr>
          <p:nvPr/>
        </p:nvPicPr>
        <p:blipFill rotWithShape="1">
          <a:blip r:embed="rId3">
            <a:extLst>
              <a:ext uri="{28A0092B-C50C-407E-A947-70E740481C1C}">
                <a14:useLocalDpi xmlns:a14="http://schemas.microsoft.com/office/drawing/2010/main" val="0"/>
              </a:ext>
            </a:extLst>
          </a:blip>
          <a:srcRect l="60502" r="5830"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B54EC255-D37D-7A7C-824D-11CACF5B30BE}"/>
              </a:ext>
            </a:extLst>
          </p:cNvPr>
          <p:cNvSpPr>
            <a:spLocks noGrp="1"/>
          </p:cNvSpPr>
          <p:nvPr>
            <p:ph idx="1"/>
          </p:nvPr>
        </p:nvSpPr>
        <p:spPr>
          <a:xfrm>
            <a:off x="3843867" y="2048933"/>
            <a:ext cx="7659156" cy="3742267"/>
          </a:xfrm>
        </p:spPr>
        <p:txBody>
          <a:bodyPr>
            <a:normAutofit/>
          </a:bodyPr>
          <a:lstStyle/>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Eveniment/dificultate/neplăcere legată de experiența de utilizare observat(e) în timpul executării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-urilor. Poate indica o problemă a conceptului </a:t>
            </a:r>
            <a:r>
              <a:rPr lang="ro-RO" i="1" dirty="0">
                <a:latin typeface="Tahoma" panose="020B0604030504040204" pitchFamily="34" charset="0"/>
                <a:ea typeface="Tahoma" panose="020B0604030504040204" pitchFamily="34" charset="0"/>
                <a:cs typeface="Tahoma" panose="020B0604030504040204" pitchFamily="34" charset="0"/>
              </a:rPr>
              <a:t>UX design. </a:t>
            </a:r>
            <a:endParaRPr lang="ro-RO" dirty="0">
              <a:latin typeface="Tahoma" panose="020B0604030504040204" pitchFamily="34" charset="0"/>
              <a:ea typeface="Tahoma" panose="020B0604030504040204" pitchFamily="34" charset="0"/>
              <a:cs typeface="Tahoma" panose="020B0604030504040204" pitchFamily="34" charset="0"/>
            </a:endParaRPr>
          </a:p>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Înregistrare: Ce caracteristică este implicată? Ce încerca să facă participantul? Ce a făcut greșit/ce nu a funcționat? Ce parte a conceptului de </a:t>
            </a:r>
            <a:r>
              <a:rPr lang="ro-RO" i="1" dirty="0">
                <a:latin typeface="Tahoma" panose="020B0604030504040204" pitchFamily="34" charset="0"/>
                <a:ea typeface="Tahoma" panose="020B0604030504040204" pitchFamily="34" charset="0"/>
                <a:cs typeface="Tahoma" panose="020B0604030504040204" pitchFamily="34" charset="0"/>
              </a:rPr>
              <a:t>design </a:t>
            </a:r>
            <a:r>
              <a:rPr lang="ro-RO" dirty="0">
                <a:latin typeface="Tahoma" panose="020B0604030504040204" pitchFamily="34" charset="0"/>
                <a:ea typeface="Tahoma" panose="020B0604030504040204" pitchFamily="34" charset="0"/>
                <a:cs typeface="Tahoma" panose="020B0604030504040204" pitchFamily="34" charset="0"/>
              </a:rPr>
              <a:t> a cauzat problema? ... Și alte elemente.</a:t>
            </a:r>
          </a:p>
          <a:p>
            <a:pPr>
              <a:lnSpc>
                <a:spcPct val="90000"/>
              </a:lnSpc>
            </a:pPr>
            <a:r>
              <a:rPr lang="ro-RO" dirty="0">
                <a:latin typeface="Tahoma" panose="020B0604030504040204" pitchFamily="34" charset="0"/>
                <a:ea typeface="Tahoma" panose="020B0604030504040204" pitchFamily="34" charset="0"/>
                <a:cs typeface="Tahoma" panose="020B0604030504040204" pitchFamily="34" charset="0"/>
              </a:rPr>
              <a:t>Tehnică utilizată ca alternativă.</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4669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234440" y="309842"/>
            <a:ext cx="11064240" cy="1151965"/>
          </a:xfrm>
        </p:spPr>
        <p:txBody>
          <a:bodyPr>
            <a:noAutofit/>
          </a:bodyPr>
          <a:lstStyle/>
          <a:p>
            <a:r>
              <a:rPr lang="ro-RO" dirty="0">
                <a:latin typeface="Tahoma" panose="020B0604030504040204" pitchFamily="34" charset="0"/>
                <a:ea typeface="Tahoma" panose="020B0604030504040204" pitchFamily="34" charset="0"/>
                <a:cs typeface="Tahoma" panose="020B0604030504040204" pitchFamily="34" charset="0"/>
              </a:rPr>
              <a:t>Evaluare: tehnici empirice de colectare a datelor</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762000" y="2078991"/>
          <a:ext cx="11247120" cy="3605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F4E153C-EEF3-AA78-BFC5-408820C59F2C}"/>
                  </a:ext>
                </a:extLst>
              </p:cNvPr>
              <p:cNvGraphicFramePr>
                <a:graphicFrameLocks noChangeAspect="1"/>
              </p:cNvGraphicFramePr>
              <p:nvPr/>
            </p:nvGraphicFramePr>
            <p:xfrm>
              <a:off x="10797309" y="4123459"/>
              <a:ext cx="1126836" cy="633845"/>
            </p:xfrm>
            <a:graphic>
              <a:graphicData uri="http://schemas.microsoft.com/office/powerpoint/2016/slidezoom">
                <pslz:sldZm>
                  <pslz:sldZmObj sldId="544" cId="2081367533">
                    <pslz:zmPr id="{46654CA1-D3CE-4E25-871B-5D1A567BA26F}" returnToParent="0" transitionDur="1000">
                      <p166:blipFill xmlns:p166="http://schemas.microsoft.com/office/powerpoint/2016/6/main">
                        <a:blip r:embed="rId8"/>
                        <a:stretch>
                          <a:fillRect/>
                        </a:stretch>
                      </p166:blipFill>
                      <p166:spPr xmlns:p166="http://schemas.microsoft.com/office/powerpoint/2016/6/main">
                        <a:xfrm>
                          <a:off x="0" y="0"/>
                          <a:ext cx="1126836" cy="633845"/>
                        </a:xfrm>
                        <a:prstGeom prst="rect">
                          <a:avLst/>
                        </a:prstGeom>
                        <a:ln w="3175">
                          <a:solidFill>
                            <a:prstClr val="ltGray"/>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1F4E153C-EEF3-AA78-BFC5-408820C59F2C}"/>
                  </a:ext>
                </a:extLst>
              </p:cNvPr>
              <p:cNvPicPr>
                <a:picLocks noGrp="1" noRot="1" noChangeAspect="1" noMove="1" noResize="1" noEditPoints="1" noAdjustHandles="1" noChangeArrowheads="1" noChangeShapeType="1"/>
              </p:cNvPicPr>
              <p:nvPr/>
            </p:nvPicPr>
            <p:blipFill>
              <a:blip r:embed="rId10"/>
              <a:stretch>
                <a:fillRect/>
              </a:stretch>
            </p:blipFill>
            <p:spPr>
              <a:xfrm>
                <a:off x="10797309" y="4123459"/>
                <a:ext cx="1126836" cy="633845"/>
              </a:xfrm>
              <a:prstGeom prst="rect">
                <a:avLst/>
              </a:prstGeom>
              <a:ln w="3175">
                <a:solidFill>
                  <a:prstClr val="ltGray"/>
                </a:solidFill>
              </a:ln>
            </p:spPr>
          </p:pic>
        </mc:Fallback>
      </mc:AlternateContent>
    </p:spTree>
    <p:extLst>
      <p:ext uri="{BB962C8B-B14F-4D97-AF65-F5344CB8AC3E}">
        <p14:creationId xmlns:p14="http://schemas.microsoft.com/office/powerpoint/2010/main" val="355982923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B1C6B366-603D-F2CB-073A-0D8BD7B9D250}"/>
              </a:ext>
            </a:extLst>
          </p:cNvPr>
          <p:cNvSpPr>
            <a:spLocks noGrp="1"/>
          </p:cNvSpPr>
          <p:nvPr>
            <p:ph type="title"/>
          </p:nvPr>
        </p:nvSpPr>
        <p:spPr>
          <a:xfrm>
            <a:off x="289249" y="1765861"/>
            <a:ext cx="4016116" cy="3370343"/>
          </a:xfrm>
        </p:spPr>
        <p:txBody>
          <a:bodyPr vert="horz" lIns="91440" tIns="45720" rIns="91440" bIns="45720" rtlCol="0" anchor="ctr">
            <a:normAutofit fontScale="90000"/>
          </a:bodyPr>
          <a:lstStyle/>
          <a:p>
            <a:r>
              <a:rPr lang="ro-RO" sz="3600" dirty="0">
                <a:latin typeface="Tahoma" panose="020B0604030504040204" pitchFamily="34" charset="0"/>
                <a:ea typeface="Tahoma" panose="020B0604030504040204" pitchFamily="34" charset="0"/>
                <a:cs typeface="Tahoma" panose="020B0604030504040204" pitchFamily="34" charset="0"/>
              </a:rPr>
              <a:t>The </a:t>
            </a:r>
            <a:r>
              <a:rPr lang="ro-RO" sz="3600" i="1" dirty="0">
                <a:latin typeface="Tahoma" panose="020B0604030504040204" pitchFamily="34" charset="0"/>
                <a:ea typeface="Tahoma" panose="020B0604030504040204" pitchFamily="34" charset="0"/>
                <a:cs typeface="Tahoma" panose="020B0604030504040204" pitchFamily="34" charset="0"/>
              </a:rPr>
              <a:t>Wheel. </a:t>
            </a:r>
            <a:br>
              <a:rPr lang="ro-RO" sz="3600" i="1" dirty="0">
                <a:latin typeface="Tahoma" panose="020B0604030504040204" pitchFamily="34" charset="0"/>
                <a:ea typeface="Tahoma" panose="020B0604030504040204" pitchFamily="34" charset="0"/>
                <a:cs typeface="Tahoma" panose="020B0604030504040204" pitchFamily="34" charset="0"/>
              </a:rPr>
            </a:br>
            <a:r>
              <a:rPr lang="ro-RO" sz="3600" dirty="0">
                <a:latin typeface="Tahoma" panose="020B0604030504040204" pitchFamily="34" charset="0"/>
                <a:ea typeface="Tahoma" panose="020B0604030504040204" pitchFamily="34" charset="0"/>
                <a:cs typeface="Tahoma" panose="020B0604030504040204" pitchFamily="34" charset="0"/>
              </a:rPr>
              <a:t>Un ciclu de lucru presupune o succesiune mai complexă de activități, permanent </a:t>
            </a:r>
            <a:r>
              <a:rPr lang="ro-RO" sz="3600" i="1" dirty="0">
                <a:latin typeface="Tahoma" panose="020B0604030504040204" pitchFamily="34" charset="0"/>
                <a:ea typeface="Tahoma" panose="020B0604030504040204" pitchFamily="34" charset="0"/>
                <a:cs typeface="Tahoma" panose="020B0604030504040204" pitchFamily="34" charset="0"/>
              </a:rPr>
              <a:t>feedback </a:t>
            </a:r>
            <a:r>
              <a:rPr lang="ro-RO" sz="3600" dirty="0">
                <a:latin typeface="Tahoma" panose="020B0604030504040204" pitchFamily="34" charset="0"/>
                <a:ea typeface="Tahoma" panose="020B0604030504040204" pitchFamily="34" charset="0"/>
                <a:cs typeface="Tahoma" panose="020B0604030504040204" pitchFamily="34" charset="0"/>
              </a:rPr>
              <a:t>și multiple iterații</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0EF18D4F-2DF6-F9AE-08E9-FEC89EDD2D9D}"/>
              </a:ext>
            </a:extLst>
          </p:cNvPr>
          <p:cNvSpPr>
            <a:spLocks noGrp="1"/>
          </p:cNvSpPr>
          <p:nvPr>
            <p:ph type="body" sz="half" idx="2"/>
          </p:nvPr>
        </p:nvSpPr>
        <p:spPr>
          <a:xfrm>
            <a:off x="289249" y="5535037"/>
            <a:ext cx="4016116" cy="249943"/>
          </a:xfrm>
        </p:spPr>
        <p:txBody>
          <a:bodyPr vert="horz" lIns="91440" tIns="45720" rIns="91440" bIns="45720" rtlCol="0" anchor="t">
            <a:normAutofit fontScale="77500" lnSpcReduction="20000"/>
          </a:bodyPr>
          <a:lstStyle/>
          <a:p>
            <a:pPr indent="-182880">
              <a:lnSpc>
                <a:spcPct val="90000"/>
              </a:lnSpc>
              <a:buFont typeface="Wingdings 2" pitchFamily="18" charset="2"/>
              <a:buChar char=""/>
            </a:pPr>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a:extLst>
              <a:ext uri="{FF2B5EF4-FFF2-40B4-BE49-F238E27FC236}">
                <a16:creationId xmlns:a16="http://schemas.microsoft.com/office/drawing/2014/main" id="{69193BF6-12EC-B80A-B08D-D856C061BE84}"/>
              </a:ext>
            </a:extLst>
          </p:cNvPr>
          <p:cNvPicPr>
            <a:picLocks noGrp="1" noChangeAspect="1"/>
          </p:cNvPicPr>
          <p:nvPr>
            <p:ph type="pic" idx="1"/>
          </p:nvPr>
        </p:nvPicPr>
        <p:blipFill rotWithShape="1">
          <a:blip r:embed="rId2"/>
          <a:srcRect l="4395" r="4397" b="2"/>
          <a:stretch/>
        </p:blipFill>
        <p:spPr>
          <a:xfrm>
            <a:off x="5137463" y="759599"/>
            <a:ext cx="6193767" cy="5330650"/>
          </a:xfrm>
          <a:prstGeom prst="rect">
            <a:avLst/>
          </a:prstGeom>
        </p:spPr>
      </p:pic>
    </p:spTree>
    <p:extLst>
      <p:ext uri="{BB962C8B-B14F-4D97-AF65-F5344CB8AC3E}">
        <p14:creationId xmlns:p14="http://schemas.microsoft.com/office/powerpoint/2010/main" val="18463426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9BCE64C-0141-2DE8-9B07-1A772A280A83}"/>
              </a:ext>
            </a:extLst>
          </p:cNvPr>
          <p:cNvSpPr>
            <a:spLocks noGrp="1"/>
          </p:cNvSpPr>
          <p:nvPr>
            <p:ph type="title"/>
          </p:nvPr>
        </p:nvSpPr>
        <p:spPr>
          <a:xfrm>
            <a:off x="2706398" y="238270"/>
            <a:ext cx="8077037" cy="616527"/>
          </a:xfrm>
        </p:spPr>
        <p:txBody>
          <a:bodyPr>
            <a:normAutofit fontScale="90000"/>
          </a:bodyPr>
          <a:lstStyle/>
          <a:p>
            <a:r>
              <a:rPr lang="ro-RO" b="0" dirty="0">
                <a:latin typeface="Tahoma" panose="020B0604030504040204" pitchFamily="34" charset="0"/>
                <a:ea typeface="Tahoma" panose="020B0604030504040204" pitchFamily="34" charset="0"/>
                <a:cs typeface="Tahoma" panose="020B0604030504040204" pitchFamily="34" charset="0"/>
              </a:rPr>
              <a:t>Gândirea cu voce tare</a:t>
            </a:r>
            <a:endParaRPr lang="en-GB" sz="3600" dirty="0"/>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A3A843DA-6801-63B9-5904-DDB08ADAE4BC}"/>
              </a:ext>
            </a:extLst>
          </p:cNvPr>
          <p:cNvSpPr>
            <a:spLocks noGrp="1"/>
          </p:cNvSpPr>
          <p:nvPr>
            <p:ph idx="1"/>
          </p:nvPr>
        </p:nvSpPr>
        <p:spPr>
          <a:xfrm>
            <a:off x="3613237" y="1277310"/>
            <a:ext cx="7830618" cy="4805878"/>
          </a:xfrm>
        </p:spPr>
        <p:txBody>
          <a:bodyPr anchor="t">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Numită și </a:t>
            </a:r>
            <a:r>
              <a:rPr lang="ro-RO" sz="2000" i="1" dirty="0">
                <a:latin typeface="Tahoma" panose="020B0604030504040204" pitchFamily="34" charset="0"/>
                <a:ea typeface="Tahoma" panose="020B0604030504040204" pitchFamily="34" charset="0"/>
                <a:cs typeface="Tahoma" panose="020B0604030504040204" pitchFamily="34" charset="0"/>
              </a:rPr>
              <a:t>protocol verbal </a:t>
            </a:r>
            <a:r>
              <a:rPr lang="ro-RO" sz="2000" dirty="0">
                <a:latin typeface="Tahoma" panose="020B0604030504040204" pitchFamily="34" charset="0"/>
                <a:ea typeface="Tahoma" panose="020B0604030504040204" pitchFamily="34" charset="0"/>
                <a:cs typeface="Tahoma" panose="020B0604030504040204" pitchFamily="34" charset="0"/>
              </a:rPr>
              <a:t>– utilizatorii își exprimă gândurile în timpul experienței de interacțiune. </a:t>
            </a:r>
          </a:p>
          <a:p>
            <a:r>
              <a:rPr lang="ro-RO" sz="2000" dirty="0">
                <a:latin typeface="Tahoma" panose="020B0604030504040204" pitchFamily="34" charset="0"/>
                <a:ea typeface="Tahoma" panose="020B0604030504040204" pitchFamily="34" charset="0"/>
                <a:cs typeface="Tahoma" panose="020B0604030504040204" pitchFamily="34" charset="0"/>
              </a:rPr>
              <a:t>Participanții comunică intenții, rațiuni, percepții.</a:t>
            </a:r>
          </a:p>
          <a:p>
            <a:r>
              <a:rPr lang="ro-RO" sz="2000" dirty="0">
                <a:latin typeface="Tahoma" panose="020B0604030504040204" pitchFamily="34" charset="0"/>
                <a:ea typeface="Tahoma" panose="020B0604030504040204" pitchFamily="34" charset="0"/>
                <a:cs typeface="Tahoma" panose="020B0604030504040204" pitchFamily="34" charset="0"/>
              </a:rPr>
              <a:t>Și în abordări riguroase și în abordări rapide.</a:t>
            </a:r>
          </a:p>
          <a:p>
            <a:r>
              <a:rPr lang="ro-RO" sz="2000" dirty="0">
                <a:latin typeface="Tahoma" panose="020B0604030504040204" pitchFamily="34" charset="0"/>
                <a:ea typeface="Tahoma" panose="020B0604030504040204" pitchFamily="34" charset="0"/>
                <a:cs typeface="Tahoma" panose="020B0604030504040204" pitchFamily="34" charset="0"/>
              </a:rPr>
              <a:t>Necesară când utilizatorul ezită</a:t>
            </a:r>
            <a:r>
              <a:rPr lang="en-GB" sz="2000" dirty="0">
                <a:latin typeface="Tahoma" panose="020B0604030504040204" pitchFamily="34" charset="0"/>
                <a:ea typeface="Tahoma" panose="020B0604030504040204" pitchFamily="34" charset="0"/>
                <a:cs typeface="Tahoma" panose="020B0604030504040204" pitchFamily="34" charset="0"/>
              </a:rPr>
              <a:t> </a:t>
            </a:r>
            <a:r>
              <a:rPr lang="en-GB" sz="2000" dirty="0" err="1">
                <a:latin typeface="Tahoma" panose="020B0604030504040204" pitchFamily="34" charset="0"/>
                <a:ea typeface="Tahoma" panose="020B0604030504040204" pitchFamily="34" charset="0"/>
                <a:cs typeface="Tahoma" panose="020B0604030504040204" pitchFamily="34" charset="0"/>
              </a:rPr>
              <a:t>sau</a:t>
            </a:r>
            <a:r>
              <a:rPr lang="en-GB" sz="2000" dirty="0">
                <a:latin typeface="Tahoma" panose="020B0604030504040204" pitchFamily="34" charset="0"/>
                <a:ea typeface="Tahoma" panose="020B0604030504040204" pitchFamily="34" charset="0"/>
                <a:cs typeface="Tahoma" panose="020B0604030504040204" pitchFamily="34" charset="0"/>
              </a:rPr>
              <a:t> </a:t>
            </a:r>
            <a:r>
              <a:rPr lang="ro-RO" sz="2000" dirty="0">
                <a:latin typeface="Tahoma" panose="020B0604030504040204" pitchFamily="34" charset="0"/>
                <a:ea typeface="Tahoma" panose="020B0604030504040204" pitchFamily="34" charset="0"/>
                <a:cs typeface="Tahoma" panose="020B0604030504040204" pitchFamily="34" charset="0"/>
              </a:rPr>
              <a:t>există probleme reale dar ascunse de </a:t>
            </a:r>
            <a:r>
              <a:rPr lang="ro-RO" sz="2000" i="1" dirty="0">
                <a:latin typeface="Tahoma" panose="020B0604030504040204" pitchFamily="34" charset="0"/>
                <a:ea typeface="Tahoma" panose="020B0604030504040204" pitchFamily="34" charset="0"/>
                <a:cs typeface="Tahoma" panose="020B0604030504040204" pitchFamily="34" charset="0"/>
              </a:rPr>
              <a:t>UX design.</a:t>
            </a:r>
          </a:p>
          <a:p>
            <a:r>
              <a:rPr lang="ro-RO" sz="2000" dirty="0">
                <a:latin typeface="Tahoma" panose="020B0604030504040204" pitchFamily="34" charset="0"/>
                <a:ea typeface="Tahoma" panose="020B0604030504040204" pitchFamily="34" charset="0"/>
                <a:cs typeface="Tahoma" panose="020B0604030504040204" pitchFamily="34" charset="0"/>
              </a:rPr>
              <a:t>Notate același tip de informații ca în cazul incidentelor critice.</a:t>
            </a:r>
          </a:p>
          <a:p>
            <a:r>
              <a:rPr lang="ro-RO" sz="2000" dirty="0">
                <a:latin typeface="Tahoma" panose="020B0604030504040204" pitchFamily="34" charset="0"/>
                <a:ea typeface="Tahoma" panose="020B0604030504040204" pitchFamily="34" charset="0"/>
                <a:cs typeface="Tahoma" panose="020B0604030504040204" pitchFamily="34" charset="0"/>
              </a:rPr>
              <a:t>Este necesară o bună comunicare între </a:t>
            </a:r>
            <a:r>
              <a:rPr lang="ro-RO" sz="2000" i="1" dirty="0">
                <a:latin typeface="Tahoma" panose="020B0604030504040204" pitchFamily="34" charset="0"/>
                <a:ea typeface="Tahoma" panose="020B0604030504040204" pitchFamily="34" charset="0"/>
                <a:cs typeface="Tahoma" panose="020B0604030504040204" pitchFamily="34" charset="0"/>
              </a:rPr>
              <a:t>designer </a:t>
            </a:r>
            <a:r>
              <a:rPr lang="ro-RO" sz="2000" dirty="0">
                <a:latin typeface="Tahoma" panose="020B0604030504040204" pitchFamily="34" charset="0"/>
                <a:ea typeface="Tahoma" panose="020B0604030504040204" pitchFamily="34" charset="0"/>
                <a:cs typeface="Tahoma" panose="020B0604030504040204" pitchFamily="34" charset="0"/>
              </a:rPr>
              <a:t>și participant. Pot fi implicați mai mulți participanți.</a:t>
            </a:r>
          </a:p>
          <a:p>
            <a:r>
              <a:rPr lang="ro-RO" sz="2000" dirty="0">
                <a:latin typeface="Tahoma" panose="020B0604030504040204" pitchFamily="34" charset="0"/>
                <a:ea typeface="Tahoma" panose="020B0604030504040204" pitchFamily="34" charset="0"/>
                <a:cs typeface="Tahoma" panose="020B0604030504040204" pitchFamily="34" charset="0"/>
              </a:rPr>
              <a:t>Tehnică utilă și pentru înțelegerea impactului emoțional.</a:t>
            </a:r>
          </a:p>
          <a:p>
            <a:r>
              <a:rPr lang="ro-RO" sz="2000" dirty="0">
                <a:latin typeface="Tahoma" panose="020B0604030504040204" pitchFamily="34" charset="0"/>
                <a:ea typeface="Tahoma" panose="020B0604030504040204" pitchFamily="34" charset="0"/>
                <a:cs typeface="Tahoma" panose="020B0604030504040204" pitchFamily="34" charset="0"/>
              </a:rPr>
              <a:t>Tehnică efectivă. </a:t>
            </a:r>
            <a:endParaRPr lang="en-GB"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4" descr="Thought outline">
            <a:extLst>
              <a:ext uri="{FF2B5EF4-FFF2-40B4-BE49-F238E27FC236}">
                <a16:creationId xmlns:a16="http://schemas.microsoft.com/office/drawing/2014/main" id="{C67F6508-E323-44C3-EE3B-C3ECBDCB7B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72" y="1112308"/>
            <a:ext cx="2213820" cy="2213820"/>
          </a:xfrm>
          <a:prstGeom prst="rect">
            <a:avLst/>
          </a:prstGeom>
        </p:spPr>
      </p:pic>
    </p:spTree>
    <p:extLst>
      <p:ext uri="{BB962C8B-B14F-4D97-AF65-F5344CB8AC3E}">
        <p14:creationId xmlns:p14="http://schemas.microsoft.com/office/powerpoint/2010/main" val="20813675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234440" y="309842"/>
            <a:ext cx="11064240" cy="1151965"/>
          </a:xfrm>
        </p:spPr>
        <p:txBody>
          <a:bodyPr>
            <a:noAutofit/>
          </a:bodyPr>
          <a:lstStyle/>
          <a:p>
            <a:r>
              <a:rPr lang="ro-RO" dirty="0">
                <a:latin typeface="Tahoma" panose="020B0604030504040204" pitchFamily="34" charset="0"/>
                <a:ea typeface="Tahoma" panose="020B0604030504040204" pitchFamily="34" charset="0"/>
                <a:cs typeface="Tahoma" panose="020B0604030504040204" pitchFamily="34" charset="0"/>
              </a:rPr>
              <a:t>Evaluare: tehnici empirice de colectare a datelor</a:t>
            </a: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762000" y="2078991"/>
          <a:ext cx="11247120" cy="3605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A9E6CA6-B9D1-1E5E-7E6C-024BC4128C9C}"/>
                  </a:ext>
                </a:extLst>
              </p:cNvPr>
              <p:cNvGraphicFramePr>
                <a:graphicFrameLocks noChangeAspect="1"/>
              </p:cNvGraphicFramePr>
              <p:nvPr/>
            </p:nvGraphicFramePr>
            <p:xfrm flipV="1">
              <a:off x="9799782" y="5179867"/>
              <a:ext cx="692727" cy="389659"/>
            </p:xfrm>
            <a:graphic>
              <a:graphicData uri="http://schemas.microsoft.com/office/powerpoint/2016/slidezoom">
                <pslz:sldZm>
                  <pslz:sldZmObj sldId="546" cId="4220037426">
                    <pslz:zmPr id="{99D54A2B-0137-4EE1-83D7-B3EB4F728CFB}" returnToParent="0" transitionDur="1000">
                      <p166:blipFill xmlns:p166="http://schemas.microsoft.com/office/powerpoint/2016/6/main">
                        <a:blip r:embed="rId8"/>
                        <a:stretch>
                          <a:fillRect/>
                        </a:stretch>
                      </p166:blipFill>
                      <p166:spPr xmlns:p166="http://schemas.microsoft.com/office/powerpoint/2016/6/main">
                        <a:xfrm flipV="1">
                          <a:off x="0" y="0"/>
                          <a:ext cx="692727" cy="389659"/>
                        </a:xfrm>
                        <a:prstGeom prst="rect">
                          <a:avLst/>
                        </a:prstGeom>
                        <a:ln w="3175">
                          <a:solidFill>
                            <a:prstClr val="ltGray"/>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BA9E6CA6-B9D1-1E5E-7E6C-024BC4128C9C}"/>
                  </a:ext>
                </a:extLst>
              </p:cNvPr>
              <p:cNvPicPr>
                <a:picLocks noGrp="1" noRot="1" noChangeAspect="1" noMove="1" noResize="1" noEditPoints="1" noAdjustHandles="1" noChangeArrowheads="1" noChangeShapeType="1"/>
              </p:cNvPicPr>
              <p:nvPr/>
            </p:nvPicPr>
            <p:blipFill>
              <a:blip r:embed="rId10"/>
              <a:stretch>
                <a:fillRect/>
              </a:stretch>
            </p:blipFill>
            <p:spPr>
              <a:xfrm flipV="1">
                <a:off x="9799782" y="5179867"/>
                <a:ext cx="692727" cy="389659"/>
              </a:xfrm>
              <a:prstGeom prst="rect">
                <a:avLst/>
              </a:prstGeom>
              <a:ln w="3175">
                <a:solidFill>
                  <a:prstClr val="ltGray"/>
                </a:solidFill>
              </a:ln>
            </p:spPr>
          </p:pic>
        </mc:Fallback>
      </mc:AlternateContent>
    </p:spTree>
    <p:extLst>
      <p:ext uri="{BB962C8B-B14F-4D97-AF65-F5344CB8AC3E}">
        <p14:creationId xmlns:p14="http://schemas.microsoft.com/office/powerpoint/2010/main" val="18487984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CDDB2-1364-4C31-DD5D-F2E83A0A77B8}"/>
              </a:ext>
            </a:extLst>
          </p:cNvPr>
          <p:cNvPicPr>
            <a:picLocks noChangeAspect="1"/>
          </p:cNvPicPr>
          <p:nvPr/>
        </p:nvPicPr>
        <p:blipFill>
          <a:blip r:embed="rId2"/>
          <a:stretch>
            <a:fillRect/>
          </a:stretch>
        </p:blipFill>
        <p:spPr>
          <a:xfrm>
            <a:off x="416957" y="295275"/>
            <a:ext cx="7609542" cy="1495425"/>
          </a:xfrm>
          <a:prstGeom prst="rect">
            <a:avLst/>
          </a:prstGeom>
        </p:spPr>
      </p:pic>
      <p:pic>
        <p:nvPicPr>
          <p:cNvPr id="3" name="Picture 2">
            <a:extLst>
              <a:ext uri="{FF2B5EF4-FFF2-40B4-BE49-F238E27FC236}">
                <a16:creationId xmlns:a16="http://schemas.microsoft.com/office/drawing/2014/main" id="{05DACE78-23B3-3A8B-85CB-A7F3275EB0B7}"/>
              </a:ext>
            </a:extLst>
          </p:cNvPr>
          <p:cNvPicPr>
            <a:picLocks noChangeAspect="1"/>
          </p:cNvPicPr>
          <p:nvPr/>
        </p:nvPicPr>
        <p:blipFill>
          <a:blip r:embed="rId3"/>
          <a:stretch>
            <a:fillRect/>
          </a:stretch>
        </p:blipFill>
        <p:spPr>
          <a:xfrm>
            <a:off x="1388507" y="3009765"/>
            <a:ext cx="4043722" cy="1541192"/>
          </a:xfrm>
          <a:prstGeom prst="rect">
            <a:avLst/>
          </a:prstGeom>
        </p:spPr>
      </p:pic>
      <p:pic>
        <p:nvPicPr>
          <p:cNvPr id="5" name="Picture 4">
            <a:extLst>
              <a:ext uri="{FF2B5EF4-FFF2-40B4-BE49-F238E27FC236}">
                <a16:creationId xmlns:a16="http://schemas.microsoft.com/office/drawing/2014/main" id="{BF2C09D8-F24D-24E8-CAD5-34A5105BA9BF}"/>
              </a:ext>
            </a:extLst>
          </p:cNvPr>
          <p:cNvPicPr>
            <a:picLocks noChangeAspect="1"/>
          </p:cNvPicPr>
          <p:nvPr/>
        </p:nvPicPr>
        <p:blipFill>
          <a:blip r:embed="rId4"/>
          <a:stretch>
            <a:fillRect/>
          </a:stretch>
        </p:blipFill>
        <p:spPr>
          <a:xfrm>
            <a:off x="5470329" y="3934249"/>
            <a:ext cx="4148183" cy="1541192"/>
          </a:xfrm>
          <a:prstGeom prst="rect">
            <a:avLst/>
          </a:prstGeom>
        </p:spPr>
      </p:pic>
      <p:sp>
        <p:nvSpPr>
          <p:cNvPr id="7" name="TextBox 6">
            <a:extLst>
              <a:ext uri="{FF2B5EF4-FFF2-40B4-BE49-F238E27FC236}">
                <a16:creationId xmlns:a16="http://schemas.microsoft.com/office/drawing/2014/main" id="{74339613-892E-BE41-EE26-E984F0425C9C}"/>
              </a:ext>
            </a:extLst>
          </p:cNvPr>
          <p:cNvSpPr txBox="1"/>
          <p:nvPr/>
        </p:nvSpPr>
        <p:spPr>
          <a:xfrm>
            <a:off x="2573488" y="4550957"/>
            <a:ext cx="3949799" cy="307777"/>
          </a:xfrm>
          <a:prstGeom prst="rect">
            <a:avLst/>
          </a:prstGeom>
          <a:noFill/>
        </p:spPr>
        <p:txBody>
          <a:bodyPr wrap="square" rtlCol="0">
            <a:spAutoFit/>
          </a:bodyPr>
          <a:lstStyle/>
          <a:p>
            <a:r>
              <a:rPr lang="ro-RO" sz="1400" dirty="0">
                <a:latin typeface="Tahoma" panose="020B0604030504040204" pitchFamily="34" charset="0"/>
                <a:ea typeface="Tahoma" panose="020B0604030504040204" pitchFamily="34" charset="0"/>
                <a:cs typeface="Tahoma" panose="020B0604030504040204" pitchFamily="34" charset="0"/>
              </a:rPr>
              <a:t>Sursa: W. Grant, </a:t>
            </a:r>
            <a:r>
              <a:rPr lang="ro-RO" sz="1400" i="1" dirty="0">
                <a:latin typeface="Tahoma" panose="020B0604030504040204" pitchFamily="34" charset="0"/>
                <a:ea typeface="Tahoma" panose="020B0604030504040204" pitchFamily="34" charset="0"/>
                <a:cs typeface="Tahoma" panose="020B0604030504040204" pitchFamily="34" charset="0"/>
              </a:rPr>
              <a:t>101 UX principles</a:t>
            </a:r>
            <a:r>
              <a:rPr lang="ro-RO" sz="1400" dirty="0">
                <a:latin typeface="Tahoma" panose="020B0604030504040204" pitchFamily="34" charset="0"/>
                <a:ea typeface="Tahoma" panose="020B0604030504040204" pitchFamily="34" charset="0"/>
                <a:cs typeface="Tahoma" panose="020B0604030504040204" pitchFamily="34" charset="0"/>
              </a:rPr>
              <a:t> </a:t>
            </a:r>
            <a:endParaRPr lang="en-GB"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2959452"/>
      </p:ext>
    </p:extLst>
  </p:cSld>
  <p:clrMapOvr>
    <a:masterClrMapping/>
  </p:clrMapOvr>
  <p:transition spd="slow">
    <p:push dir="u"/>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4E2C-D42F-3004-9652-CB92369DF825}"/>
              </a:ext>
            </a:extLst>
          </p:cNvPr>
          <p:cNvSpPr>
            <a:spLocks noGrp="1"/>
          </p:cNvSpPr>
          <p:nvPr>
            <p:ph type="title"/>
          </p:nvPr>
        </p:nvSpPr>
        <p:spPr>
          <a:xfrm>
            <a:off x="1484312" y="685801"/>
            <a:ext cx="9165216" cy="551872"/>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Chestionare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55658DD3-B97B-6445-5489-68D4066C6830}"/>
              </a:ext>
            </a:extLst>
          </p:cNvPr>
          <p:cNvSpPr>
            <a:spLocks noGrp="1"/>
          </p:cNvSpPr>
          <p:nvPr>
            <p:ph idx="1"/>
          </p:nvPr>
        </p:nvSpPr>
        <p:spPr>
          <a:xfrm>
            <a:off x="1484312" y="1551709"/>
            <a:ext cx="10018713" cy="4849091"/>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Q</a:t>
            </a:r>
            <a:r>
              <a:rPr lang="fr-FR" dirty="0" err="1">
                <a:latin typeface="Tahoma" panose="020B0604030504040204" pitchFamily="34" charset="0"/>
                <a:ea typeface="Tahoma" panose="020B0604030504040204" pitchFamily="34" charset="0"/>
                <a:cs typeface="Tahoma" panose="020B0604030504040204" pitchFamily="34" charset="0"/>
              </a:rPr>
              <a:t>uestionnaire</a:t>
            </a:r>
            <a:r>
              <a:rPr lang="fr-FR" dirty="0">
                <a:latin typeface="Tahoma" panose="020B0604030504040204" pitchFamily="34" charset="0"/>
                <a:ea typeface="Tahoma" panose="020B0604030504040204" pitchFamily="34" charset="0"/>
                <a:cs typeface="Tahoma" panose="020B0604030504040204" pitchFamily="34" charset="0"/>
              </a:rPr>
              <a:t> for </a:t>
            </a:r>
            <a:r>
              <a:rPr lang="ro-RO" dirty="0">
                <a:latin typeface="Tahoma" panose="020B0604030504040204" pitchFamily="34" charset="0"/>
                <a:ea typeface="Tahoma" panose="020B0604030504040204" pitchFamily="34" charset="0"/>
                <a:cs typeface="Tahoma" panose="020B0604030504040204" pitchFamily="34" charset="0"/>
              </a:rPr>
              <a:t>U</a:t>
            </a:r>
            <a:r>
              <a:rPr lang="fr-FR" dirty="0" err="1">
                <a:latin typeface="Tahoma" panose="020B0604030504040204" pitchFamily="34" charset="0"/>
                <a:ea typeface="Tahoma" panose="020B0604030504040204" pitchFamily="34" charset="0"/>
                <a:cs typeface="Tahoma" panose="020B0604030504040204" pitchFamily="34" charset="0"/>
              </a:rPr>
              <a:t>ser</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I</a:t>
            </a:r>
            <a:r>
              <a:rPr lang="fr-FR" dirty="0" err="1">
                <a:latin typeface="Tahoma" panose="020B0604030504040204" pitchFamily="34" charset="0"/>
                <a:ea typeface="Tahoma" panose="020B0604030504040204" pitchFamily="34" charset="0"/>
                <a:cs typeface="Tahoma" panose="020B0604030504040204" pitchFamily="34" charset="0"/>
              </a:rPr>
              <a:t>nterface</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S</a:t>
            </a:r>
            <a:r>
              <a:rPr lang="fr-FR" dirty="0" err="1">
                <a:latin typeface="Tahoma" panose="020B0604030504040204" pitchFamily="34" charset="0"/>
                <a:ea typeface="Tahoma" panose="020B0604030504040204" pitchFamily="34" charset="0"/>
                <a:cs typeface="Tahoma" panose="020B0604030504040204" pitchFamily="34" charset="0"/>
              </a:rPr>
              <a:t>atisfaction</a:t>
            </a:r>
            <a:r>
              <a:rPr lang="fr-FR"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QUIS</a:t>
            </a:r>
            <a:r>
              <a:rPr lang="fr-FR" dirty="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2"/>
              </a:rPr>
              <a:t>Chin et al., 1988 </a:t>
            </a:r>
            <a:r>
              <a:rPr lang="en-GB" dirty="0">
                <a:latin typeface="Tahoma" panose="020B0604030504040204" pitchFamily="34" charset="0"/>
                <a:ea typeface="Tahoma" panose="020B0604030504040204" pitchFamily="34" charset="0"/>
                <a:cs typeface="Tahoma" panose="020B0604030504040204" pitchFamily="34" charset="0"/>
              </a:rPr>
              <a:t> </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3"/>
              </a:rPr>
              <a:t>http://intranet.di.unisa.it/~delmal/research/usability/TLT.pdf</a:t>
            </a:r>
            <a:r>
              <a:rPr lang="ro-RO" dirty="0">
                <a:latin typeface="Tahoma" panose="020B0604030504040204" pitchFamily="34" charset="0"/>
                <a:ea typeface="Tahoma" panose="020B0604030504040204" pitchFamily="34" charset="0"/>
                <a:cs typeface="Tahoma" panose="020B0604030504040204" pitchFamily="34" charset="0"/>
              </a:rPr>
              <a:t> </a:t>
            </a:r>
          </a:p>
          <a:p>
            <a:r>
              <a:rPr lang="ro-RO" dirty="0">
                <a:latin typeface="Tahoma" panose="020B0604030504040204" pitchFamily="34" charset="0"/>
                <a:ea typeface="Tahoma" panose="020B0604030504040204" pitchFamily="34" charset="0"/>
                <a:cs typeface="Tahoma" panose="020B0604030504040204" pitchFamily="34" charset="0"/>
              </a:rPr>
              <a:t>System Usability Scale (SUS)</a:t>
            </a:r>
            <a:endParaRPr lang="en-GB"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a:latin typeface="Tahoma" panose="020B0604030504040204" pitchFamily="34" charset="0"/>
                <a:ea typeface="Tahoma" panose="020B0604030504040204" pitchFamily="34" charset="0"/>
                <a:cs typeface="Tahoma" panose="020B0604030504040204" pitchFamily="34" charset="0"/>
                <a:hlinkClick r:id="rId4"/>
              </a:rPr>
              <a:t>Brooke, 1996</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5"/>
              </a:rPr>
              <a:t>https://www.usability.gov/how-to-and-tools/methods/system-usability-scale.html</a:t>
            </a:r>
            <a:endParaRPr lang="ro-RO"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Alte referințe:</a:t>
            </a:r>
          </a:p>
          <a:p>
            <a:pPr lvl="1">
              <a:buFont typeface="Courier New" panose="02070309020205020404" pitchFamily="49" charset="0"/>
              <a:buChar char="o"/>
            </a:pPr>
            <a:r>
              <a:rPr lang="ro-RO" i="1" dirty="0">
                <a:latin typeface="Tahoma" panose="020B0604030504040204" pitchFamily="34" charset="0"/>
                <a:ea typeface="Tahoma" panose="020B0604030504040204" pitchFamily="34" charset="0"/>
                <a:cs typeface="Tahoma" panose="020B0604030504040204" pitchFamily="34" charset="0"/>
                <a:hlinkClick r:id="rId6"/>
              </a:rPr>
              <a:t>Usability Test Observation Form </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7"/>
              </a:rPr>
              <a:t>https://www.nngroup.com/articles/usability-testing-101/</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hlinkClick r:id="rId8"/>
              </a:rPr>
              <a:t>https://ux.princeton.edu/document/30</a:t>
            </a:r>
            <a:r>
              <a:rPr lang="ro-RO" dirty="0">
                <a:latin typeface="Tahoma" panose="020B0604030504040204" pitchFamily="34" charset="0"/>
                <a:ea typeface="Tahoma" panose="020B0604030504040204" pitchFamily="34" charset="0"/>
                <a:cs typeface="Tahoma" panose="020B0604030504040204" pitchFamily="34" charset="0"/>
              </a:rPr>
              <a:t> </a:t>
            </a:r>
          </a:p>
          <a:p>
            <a:pPr lvl="1">
              <a:buFont typeface="Courier New" panose="02070309020205020404" pitchFamily="49" charset="0"/>
              <a:buChar char="o"/>
            </a:pPr>
            <a:endParaRPr lang="ro-RO"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0037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3180050" y="328757"/>
            <a:ext cx="7257455" cy="1091045"/>
          </a:xfrm>
        </p:spPr>
        <p:txBody>
          <a:bodyPr>
            <a:normAutofit fontScale="90000"/>
          </a:bodyPr>
          <a:lstStyle/>
          <a:p>
            <a:r>
              <a:rPr lang="ro-RO" sz="3600" dirty="0">
                <a:latin typeface="Tahoma" panose="020B0604030504040204" pitchFamily="34" charset="0"/>
                <a:ea typeface="Tahoma" panose="020B0604030504040204" pitchFamily="34" charset="0"/>
                <a:cs typeface="Tahoma" panose="020B0604030504040204" pitchFamily="34" charset="0"/>
              </a:rPr>
              <a:t>Evaluarea impactului emoțional</a:t>
            </a:r>
            <a:r>
              <a:rPr lang="en-GB" sz="3600" dirty="0">
                <a:latin typeface="Tahoma" panose="020B0604030504040204" pitchFamily="34" charset="0"/>
                <a:ea typeface="Tahoma" panose="020B0604030504040204" pitchFamily="34" charset="0"/>
                <a:cs typeface="Tahoma" panose="020B0604030504040204" pitchFamily="34" charset="0"/>
              </a:rPr>
              <a:t> – </a:t>
            </a:r>
            <a:r>
              <a:rPr lang="en-GB" sz="3600" dirty="0" err="1">
                <a:latin typeface="Tahoma" panose="020B0604030504040204" pitchFamily="34" charset="0"/>
                <a:ea typeface="Tahoma" panose="020B0604030504040204" pitchFamily="34" charset="0"/>
                <a:cs typeface="Tahoma" panose="020B0604030504040204" pitchFamily="34" charset="0"/>
              </a:rPr>
              <a:t>observa</a:t>
            </a:r>
            <a:r>
              <a:rPr lang="ro-RO" sz="3600" dirty="0">
                <a:latin typeface="Tahoma" panose="020B0604030504040204" pitchFamily="34" charset="0"/>
                <a:ea typeface="Tahoma" panose="020B0604030504040204" pitchFamily="34" charset="0"/>
                <a:cs typeface="Tahoma" panose="020B0604030504040204" pitchFamily="34" charset="0"/>
              </a:rPr>
              <a:t>rea directă </a:t>
            </a:r>
            <a:endParaRPr lang="en-GB"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3613237" y="1419802"/>
            <a:ext cx="7750088" cy="4132645"/>
          </a:xfrm>
        </p:spPr>
        <p:txBody>
          <a:bodyPr anchor="t">
            <a:normAutofit/>
          </a:bodyPr>
          <a:lstStyle/>
          <a:p>
            <a:r>
              <a:rPr lang="ro-RO" dirty="0">
                <a:latin typeface="Tahoma" panose="020B0604030504040204" pitchFamily="34" charset="0"/>
                <a:ea typeface="Tahoma" panose="020B0604030504040204" pitchFamily="34" charset="0"/>
                <a:cs typeface="Tahoma" panose="020B0604030504040204" pitchFamily="34" charset="0"/>
              </a:rPr>
              <a:t>Indicații ale impactului emoțional bazate pe interacțiunea directă cu participanții (detectarea incidentelor critice, gândire cu voce tare). </a:t>
            </a:r>
          </a:p>
          <a:p>
            <a:r>
              <a:rPr lang="ro-RO" dirty="0">
                <a:latin typeface="Tahoma" panose="020B0604030504040204" pitchFamily="34" charset="0"/>
                <a:ea typeface="Tahoma" panose="020B0604030504040204" pitchFamily="34" charset="0"/>
                <a:cs typeface="Tahoma" panose="020B0604030504040204" pitchFamily="34" charset="0"/>
              </a:rPr>
              <a:t>Limbaj verbal/non-verbal.</a:t>
            </a:r>
          </a:p>
          <a:p>
            <a:r>
              <a:rPr lang="ro-RO" dirty="0">
                <a:latin typeface="Tahoma" panose="020B0604030504040204" pitchFamily="34" charset="0"/>
                <a:ea typeface="Tahoma" panose="020B0604030504040204" pitchFamily="34" charset="0"/>
                <a:cs typeface="Tahoma" panose="020B0604030504040204" pitchFamily="34" charset="0"/>
              </a:rPr>
              <a:t>Emoția are multe fațete/indicatori: gesturi, expresii faciale, alte aspecte care țin de comportament – aspecte psihologice.</a:t>
            </a:r>
          </a:p>
          <a:p>
            <a:r>
              <a:rPr lang="ro-RO" dirty="0">
                <a:latin typeface="Tahoma" panose="020B0604030504040204" pitchFamily="34" charset="0"/>
                <a:ea typeface="Tahoma" panose="020B0604030504040204" pitchFamily="34" charset="0"/>
                <a:cs typeface="Tahoma" panose="020B0604030504040204" pitchFamily="34" charset="0"/>
              </a:rPr>
              <a:t>Listă de comportamente verbale și non-verbale (</a:t>
            </a:r>
            <a:r>
              <a:rPr lang="ro-RO" dirty="0">
                <a:latin typeface="Tahoma" panose="020B0604030504040204" pitchFamily="34" charset="0"/>
                <a:ea typeface="Tahoma" panose="020B0604030504040204" pitchFamily="34" charset="0"/>
                <a:cs typeface="Tahoma" panose="020B0604030504040204" pitchFamily="34" charset="0"/>
                <a:hlinkClick r:id="rId2"/>
              </a:rPr>
              <a:t>Tullis și Albert, 2008</a:t>
            </a:r>
            <a:r>
              <a:rPr lang="ro-RO" dirty="0">
                <a:latin typeface="Tahoma" panose="020B0604030504040204" pitchFamily="34" charset="0"/>
                <a:ea typeface="Tahoma" panose="020B0604030504040204" pitchFamily="34" charset="0"/>
                <a:cs typeface="Tahoma" panose="020B0604030504040204" pitchFamily="34" charset="0"/>
              </a:rPr>
              <a:t>)</a:t>
            </a:r>
            <a:endParaRPr lang="ro-RO" i="1"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4" descr="Smiling face outline with solid fill">
            <a:extLst>
              <a:ext uri="{FF2B5EF4-FFF2-40B4-BE49-F238E27FC236}">
                <a16:creationId xmlns:a16="http://schemas.microsoft.com/office/drawing/2014/main" id="{62C10966-FE0B-8B98-6107-FFABCB2776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880" y="1595209"/>
            <a:ext cx="1825970" cy="1825970"/>
          </a:xfrm>
          <a:prstGeom prst="rect">
            <a:avLst/>
          </a:prstGeom>
        </p:spPr>
      </p:pic>
    </p:spTree>
    <p:extLst>
      <p:ext uri="{BB962C8B-B14F-4D97-AF65-F5344CB8AC3E}">
        <p14:creationId xmlns:p14="http://schemas.microsoft.com/office/powerpoint/2010/main" val="4111094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3180050" y="328757"/>
            <a:ext cx="7257455" cy="1091045"/>
          </a:xfrm>
        </p:spPr>
        <p:txBody>
          <a:bodyPr>
            <a:normAutofit fontScale="90000"/>
          </a:bodyPr>
          <a:lstStyle/>
          <a:p>
            <a:r>
              <a:rPr lang="ro-RO" sz="3600" dirty="0">
                <a:latin typeface="Tahoma" panose="020B0604030504040204" pitchFamily="34" charset="0"/>
                <a:ea typeface="Tahoma" panose="020B0604030504040204" pitchFamily="34" charset="0"/>
                <a:cs typeface="Tahoma" panose="020B0604030504040204" pitchFamily="34" charset="0"/>
              </a:rPr>
              <a:t>Evaluarea impactului emoțional</a:t>
            </a:r>
            <a:r>
              <a:rPr lang="en-GB" sz="3600" dirty="0">
                <a:latin typeface="Tahoma" panose="020B0604030504040204" pitchFamily="34" charset="0"/>
                <a:ea typeface="Tahoma" panose="020B0604030504040204" pitchFamily="34" charset="0"/>
                <a:cs typeface="Tahoma" panose="020B0604030504040204" pitchFamily="34" charset="0"/>
              </a:rPr>
              <a:t> – </a:t>
            </a:r>
            <a:br>
              <a:rPr lang="ro-RO" sz="3600" dirty="0">
                <a:latin typeface="Tahoma" panose="020B0604030504040204" pitchFamily="34" charset="0"/>
                <a:ea typeface="Tahoma" panose="020B0604030504040204" pitchFamily="34" charset="0"/>
                <a:cs typeface="Tahoma" panose="020B0604030504040204" pitchFamily="34" charset="0"/>
              </a:rPr>
            </a:br>
            <a:r>
              <a:rPr lang="ro-RO" sz="3600" dirty="0">
                <a:latin typeface="Tahoma" panose="020B0604030504040204" pitchFamily="34" charset="0"/>
                <a:ea typeface="Tahoma" panose="020B0604030504040204" pitchFamily="34" charset="0"/>
                <a:cs typeface="Tahoma" panose="020B0604030504040204" pitchFamily="34" charset="0"/>
              </a:rPr>
              <a:t>auto-raportarea</a:t>
            </a:r>
            <a:endParaRPr lang="en-GB"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2706398" y="1419802"/>
            <a:ext cx="8656927" cy="5438198"/>
          </a:xfrm>
        </p:spPr>
        <p:txBody>
          <a:bodyPr anchor="t">
            <a:normAutofit fontScale="92500" lnSpcReduction="10000"/>
          </a:bodyPr>
          <a:lstStyle/>
          <a:p>
            <a:r>
              <a:rPr lang="ro-RO" dirty="0">
                <a:latin typeface="Tahoma" panose="020B0604030504040204" pitchFamily="34" charset="0"/>
                <a:ea typeface="Tahoma" panose="020B0604030504040204" pitchFamily="34" charset="0"/>
                <a:cs typeface="Tahoma" panose="020B0604030504040204" pitchFamily="34" charset="0"/>
              </a:rPr>
              <a:t>Impactul emoțional face referire la estetică, valori emoționale, bucuria de a utiliza produsul, etc. </a:t>
            </a:r>
          </a:p>
          <a:p>
            <a:r>
              <a:rPr lang="en-GB" dirty="0" err="1">
                <a:latin typeface="Tahoma" panose="020B0604030504040204" pitchFamily="34" charset="0"/>
                <a:ea typeface="Tahoma" panose="020B0604030504040204" pitchFamily="34" charset="0"/>
                <a:cs typeface="Tahoma" panose="020B0604030504040204" pitchFamily="34" charset="0"/>
              </a:rPr>
              <a:t>Tehnici</a:t>
            </a:r>
            <a:r>
              <a:rPr lang="en-GB" dirty="0">
                <a:latin typeface="Tahoma" panose="020B0604030504040204" pitchFamily="34" charset="0"/>
                <a:ea typeface="Tahoma" panose="020B0604030504040204" pitchFamily="34" charset="0"/>
                <a:cs typeface="Tahoma" panose="020B0604030504040204" pitchFamily="34" charset="0"/>
              </a:rPr>
              <a:t> verbale (g</a:t>
            </a:r>
            <a:r>
              <a:rPr lang="ro-RO" dirty="0">
                <a:latin typeface="Tahoma" panose="020B0604030504040204" pitchFamily="34" charset="0"/>
                <a:ea typeface="Tahoma" panose="020B0604030504040204" pitchFamily="34" charset="0"/>
                <a:cs typeface="Tahoma" panose="020B0604030504040204" pitchFamily="34" charset="0"/>
              </a:rPr>
              <a:t>ândirea cu voce tare, chestionare). Există și tehnici non-verbale (biometrice).</a:t>
            </a:r>
          </a:p>
          <a:p>
            <a:r>
              <a:rPr lang="ro-RO" dirty="0">
                <a:latin typeface="Tahoma" panose="020B0604030504040204" pitchFamily="34" charset="0"/>
                <a:ea typeface="Tahoma" panose="020B0604030504040204" pitchFamily="34" charset="0"/>
                <a:cs typeface="Tahoma" panose="020B0604030504040204" pitchFamily="34" charset="0"/>
              </a:rPr>
              <a:t>Indicatorii corespunzători: observați indirect (reacțiile emoționale sunt legate direct de participant, nu sunt observate neapărat de către observator). </a:t>
            </a:r>
          </a:p>
          <a:p>
            <a:r>
              <a:rPr lang="ro-RO" dirty="0">
                <a:latin typeface="Tahoma" panose="020B0604030504040204" pitchFamily="34" charset="0"/>
                <a:ea typeface="Tahoma" panose="020B0604030504040204" pitchFamily="34" charset="0"/>
                <a:cs typeface="Tahoma" panose="020B0604030504040204" pitchFamily="34" charset="0"/>
              </a:rPr>
              <a:t>Protocol adecvat (pregătire, desfășurare, aspecte cate țin de specificul cultural). </a:t>
            </a:r>
          </a:p>
          <a:p>
            <a:r>
              <a:rPr lang="ro-RO" dirty="0">
                <a:latin typeface="Tahoma" panose="020B0604030504040204" pitchFamily="34" charset="0"/>
                <a:ea typeface="Tahoma" panose="020B0604030504040204" pitchFamily="34" charset="0"/>
                <a:cs typeface="Tahoma" panose="020B0604030504040204" pitchFamily="34" charset="0"/>
              </a:rPr>
              <a:t>Auto-raportarea poate fi concomitentă pentru mai mulți participanți, retrospectivă.</a:t>
            </a:r>
          </a:p>
          <a:p>
            <a:r>
              <a:rPr lang="ro-RO" dirty="0">
                <a:latin typeface="Tahoma" panose="020B0604030504040204" pitchFamily="34" charset="0"/>
                <a:ea typeface="Tahoma" panose="020B0604030504040204" pitchFamily="34" charset="0"/>
                <a:cs typeface="Tahoma" panose="020B0604030504040204" pitchFamily="34" charset="0"/>
              </a:rPr>
              <a:t>Pot fi utilizate chestionare: de exemplu </a:t>
            </a:r>
            <a:r>
              <a:rPr lang="ro-RO" dirty="0">
                <a:latin typeface="Tahoma" panose="020B0604030504040204" pitchFamily="34" charset="0"/>
                <a:ea typeface="Tahoma" panose="020B0604030504040204" pitchFamily="34" charset="0"/>
                <a:cs typeface="Tahoma" panose="020B0604030504040204" pitchFamily="34" charset="0"/>
                <a:hlinkClick r:id="rId2"/>
              </a:rPr>
              <a:t>AttrakDiff</a:t>
            </a:r>
            <a:r>
              <a:rPr lang="ro-RO"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hlinkClick r:id="rId3"/>
              </a:rPr>
              <a:t>Hassenzahl et al, 2003</a:t>
            </a:r>
            <a:r>
              <a:rPr lang="ro-RO" dirty="0">
                <a:latin typeface="Tahoma" panose="020B0604030504040204" pitchFamily="34" charset="0"/>
                <a:ea typeface="Tahoma" panose="020B0604030504040204" pitchFamily="34" charset="0"/>
                <a:cs typeface="Tahoma" panose="020B0604030504040204" pitchFamily="34" charset="0"/>
              </a:rPr>
              <a:t>), v și </a:t>
            </a:r>
            <a:r>
              <a:rPr lang="ro-RO" dirty="0">
                <a:latin typeface="Tahoma" panose="020B0604030504040204" pitchFamily="34" charset="0"/>
                <a:ea typeface="Tahoma" panose="020B0604030504040204" pitchFamily="34" charset="0"/>
                <a:cs typeface="Tahoma" panose="020B0604030504040204" pitchFamily="34" charset="0"/>
                <a:hlinkClick r:id="rId4"/>
              </a:rPr>
              <a:t>Hassenzahl et al., 2000</a:t>
            </a:r>
            <a:r>
              <a:rPr lang="ro-RO" dirty="0">
                <a:latin typeface="Tahoma" panose="020B0604030504040204" pitchFamily="34" charset="0"/>
                <a:ea typeface="Tahoma" panose="020B0604030504040204" pitchFamily="34" charset="0"/>
                <a:cs typeface="Tahoma" panose="020B0604030504040204" pitchFamily="34" charset="0"/>
              </a:rPr>
              <a:t> sau </a:t>
            </a:r>
            <a:r>
              <a:rPr lang="ro-RO" dirty="0">
                <a:latin typeface="Tahoma" panose="020B0604030504040204" pitchFamily="34" charset="0"/>
                <a:ea typeface="Tahoma" panose="020B0604030504040204" pitchFamily="34" charset="0"/>
                <a:cs typeface="Tahoma" panose="020B0604030504040204" pitchFamily="34" charset="0"/>
                <a:hlinkClick r:id="rId5"/>
              </a:rPr>
              <a:t>Hassenzahl et al., 2008</a:t>
            </a:r>
            <a:r>
              <a:rPr lang="ro-RO" dirty="0">
                <a:latin typeface="Tahoma" panose="020B0604030504040204" pitchFamily="34" charset="0"/>
                <a:ea typeface="Tahoma" panose="020B0604030504040204" pitchFamily="34" charset="0"/>
                <a:cs typeface="Tahoma" panose="020B0604030504040204" pitchFamily="34" charset="0"/>
              </a:rPr>
              <a:t>. AttrakDiff este un </a:t>
            </a:r>
            <a:r>
              <a:rPr lang="ro-RO" dirty="0">
                <a:latin typeface="Tahoma" panose="020B0604030504040204" pitchFamily="34" charset="0"/>
                <a:ea typeface="Tahoma" panose="020B0604030504040204" pitchFamily="34" charset="0"/>
                <a:cs typeface="Tahoma" panose="020B0604030504040204" pitchFamily="34" charset="0"/>
                <a:hlinkClick r:id="rId6"/>
              </a:rPr>
              <a:t>chestionar</a:t>
            </a:r>
            <a:r>
              <a:rPr lang="ro-RO" dirty="0">
                <a:latin typeface="Tahoma" panose="020B0604030504040204" pitchFamily="34" charset="0"/>
                <a:ea typeface="Tahoma" panose="020B0604030504040204" pitchFamily="34" charset="0"/>
                <a:cs typeface="Tahoma" panose="020B0604030504040204" pitchFamily="34" charset="0"/>
              </a:rPr>
              <a:t> pentru a colecta informații despre impactul emoțional.</a:t>
            </a:r>
          </a:p>
        </p:txBody>
      </p:sp>
    </p:spTree>
    <p:extLst>
      <p:ext uri="{BB962C8B-B14F-4D97-AF65-F5344CB8AC3E}">
        <p14:creationId xmlns:p14="http://schemas.microsoft.com/office/powerpoint/2010/main" val="823911282"/>
      </p:ext>
    </p:extLst>
  </p:cSld>
  <p:clrMapOvr>
    <a:masterClrMapping/>
  </p:clrMapOvr>
  <p:transition spd="slow">
    <p:randomBar dir="vert"/>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0EA4-F2E7-28DA-C542-28AE07AE815D}"/>
              </a:ext>
            </a:extLst>
          </p:cNvPr>
          <p:cNvSpPr>
            <a:spLocks noGrp="1"/>
          </p:cNvSpPr>
          <p:nvPr>
            <p:ph type="title"/>
          </p:nvPr>
        </p:nvSpPr>
        <p:spPr>
          <a:xfrm>
            <a:off x="209550" y="257175"/>
            <a:ext cx="4286250" cy="1114425"/>
          </a:xfrm>
        </p:spPr>
        <p:txBody>
          <a:bodyPr>
            <a:normAutofit/>
          </a:bodyPr>
          <a:lstStyle/>
          <a:p>
            <a:pPr algn="l"/>
            <a:r>
              <a:rPr lang="en-GB" i="1" dirty="0">
                <a:latin typeface="Tahoma" panose="020B0604030504040204" pitchFamily="34" charset="0"/>
                <a:ea typeface="Tahoma" panose="020B0604030504040204" pitchFamily="34" charset="0"/>
                <a:cs typeface="Tahoma" panose="020B0604030504040204" pitchFamily="34" charset="0"/>
              </a:rPr>
              <a:t>Meaningfulness</a:t>
            </a:r>
          </a:p>
        </p:txBody>
      </p:sp>
      <p:sp>
        <p:nvSpPr>
          <p:cNvPr id="3" name="Content Placeholder 2">
            <a:extLst>
              <a:ext uri="{FF2B5EF4-FFF2-40B4-BE49-F238E27FC236}">
                <a16:creationId xmlns:a16="http://schemas.microsoft.com/office/drawing/2014/main" id="{BA78A510-A3E6-9F0F-7D4B-B0152B91FD9E}"/>
              </a:ext>
            </a:extLst>
          </p:cNvPr>
          <p:cNvSpPr>
            <a:spLocks noGrp="1"/>
          </p:cNvSpPr>
          <p:nvPr>
            <p:ph idx="1"/>
          </p:nvPr>
        </p:nvSpPr>
        <p:spPr>
          <a:xfrm>
            <a:off x="209550" y="1395413"/>
            <a:ext cx="6129572" cy="5329238"/>
          </a:xfrm>
        </p:spPr>
        <p:txBody>
          <a:bodyPr>
            <a:normAutofit lnSpcReduction="10000"/>
          </a:bodyPr>
          <a:lstStyle/>
          <a:p>
            <a:r>
              <a:rPr lang="en-GB" dirty="0">
                <a:latin typeface="Tahoma" panose="020B0604030504040204" pitchFamily="34" charset="0"/>
                <a:ea typeface="Tahoma" panose="020B0604030504040204" pitchFamily="34" charset="0"/>
                <a:cs typeface="Tahoma" panose="020B0604030504040204" pitchFamily="34" charset="0"/>
              </a:rPr>
              <a:t>Impact emo</a:t>
            </a:r>
            <a:r>
              <a:rPr lang="ro-RO" dirty="0">
                <a:latin typeface="Tahoma" panose="020B0604030504040204" pitchFamily="34" charset="0"/>
                <a:ea typeface="Tahoma" panose="020B0604030504040204" pitchFamily="34" charset="0"/>
                <a:cs typeface="Tahoma" panose="020B0604030504040204" pitchFamily="34" charset="0"/>
              </a:rPr>
              <a:t>țional de-a lungul timpului.</a:t>
            </a:r>
          </a:p>
          <a:p>
            <a:r>
              <a:rPr lang="ro-RO" dirty="0">
                <a:latin typeface="Tahoma" panose="020B0604030504040204" pitchFamily="34" charset="0"/>
                <a:ea typeface="Tahoma" panose="020B0604030504040204" pitchFamily="34" charset="0"/>
                <a:cs typeface="Tahoma" panose="020B0604030504040204" pitchFamily="34" charset="0"/>
              </a:rPr>
              <a:t>Prezența produsului în viața de zi cu zi, în activitățile curente (de ex. telefon mobil). Este vorba despre activități umane/stil de viață, nu despre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a:t>
            </a:r>
          </a:p>
          <a:p>
            <a:r>
              <a:rPr lang="ro-RO" dirty="0">
                <a:latin typeface="Tahoma" panose="020B0604030504040204" pitchFamily="34" charset="0"/>
                <a:ea typeface="Tahoma" panose="020B0604030504040204" pitchFamily="34" charset="0"/>
                <a:cs typeface="Tahoma" panose="020B0604030504040204" pitchFamily="34" charset="0"/>
              </a:rPr>
              <a:t>Studii longitudinale. Tehnici specifice, auto-raportare, discuții/chestionare periodice.</a:t>
            </a:r>
          </a:p>
          <a:p>
            <a:r>
              <a:rPr lang="ro-RO" dirty="0">
                <a:latin typeface="Tahoma" panose="020B0604030504040204" pitchFamily="34" charset="0"/>
                <a:ea typeface="Tahoma" panose="020B0604030504040204" pitchFamily="34" charset="0"/>
                <a:cs typeface="Tahoma" panose="020B0604030504040204" pitchFamily="34" charset="0"/>
              </a:rPr>
              <a:t>Utilizarea unor jurnale/alte tehnici (experiențe, probleme, aspecte legate de </a:t>
            </a:r>
            <a:r>
              <a:rPr lang="ro-RO" i="1" dirty="0">
                <a:latin typeface="Tahoma" panose="020B0604030504040204" pitchFamily="34" charset="0"/>
                <a:ea typeface="Tahoma" panose="020B0604030504040204" pitchFamily="34" charset="0"/>
                <a:cs typeface="Tahoma" panose="020B0604030504040204" pitchFamily="34" charset="0"/>
              </a:rPr>
              <a:t>meaningfulness</a:t>
            </a:r>
            <a:r>
              <a:rPr lang="ro-RO" dirty="0">
                <a:latin typeface="Tahoma" panose="020B0604030504040204" pitchFamily="34" charset="0"/>
                <a:ea typeface="Tahoma" panose="020B0604030504040204" pitchFamily="34" charset="0"/>
                <a:cs typeface="Tahoma" panose="020B0604030504040204" pitchFamily="34" charset="0"/>
              </a:rPr>
              <a:t>). Necesară implicarea participantului: identificarea evenimentelor importante, raportarea imediată a acestora.</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4">
            <a:extLst>
              <a:ext uri="{FF2B5EF4-FFF2-40B4-BE49-F238E27FC236}">
                <a16:creationId xmlns:a16="http://schemas.microsoft.com/office/drawing/2014/main" id="{380BFD76-BA34-68EB-BB5F-1132C0979D39}"/>
              </a:ext>
            </a:extLst>
          </p:cNvPr>
          <p:cNvPicPr>
            <a:picLocks noChangeAspect="1"/>
          </p:cNvPicPr>
          <p:nvPr/>
        </p:nvPicPr>
        <p:blipFill rotWithShape="1">
          <a:blip r:embed="rId2"/>
          <a:srcRect l="34136" r="28775"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Tree>
    <p:extLst>
      <p:ext uri="{BB962C8B-B14F-4D97-AF65-F5344CB8AC3E}">
        <p14:creationId xmlns:p14="http://schemas.microsoft.com/office/powerpoint/2010/main" val="74999905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1836014" y="1072609"/>
            <a:ext cx="2104930" cy="4522647"/>
          </a:xfrm>
          <a:effectLst/>
        </p:spPr>
        <p:txBody>
          <a:bodyPr anchor="ctr">
            <a:normAutofit/>
          </a:bodyPr>
          <a:lstStyle/>
          <a:p>
            <a:pPr algn="l"/>
            <a:r>
              <a:rPr lang="en-GB" dirty="0" err="1">
                <a:solidFill>
                  <a:schemeClr val="tx2"/>
                </a:solidFill>
                <a:latin typeface="Tahoma" panose="020B0604030504040204" pitchFamily="34" charset="0"/>
                <a:ea typeface="Tahoma" panose="020B0604030504040204" pitchFamily="34" charset="0"/>
                <a:cs typeface="Tahoma" panose="020B0604030504040204" pitchFamily="34" charset="0"/>
              </a:rPr>
              <a:t>Evaluare</a:t>
            </a:r>
            <a:r>
              <a:rPr lang="en-GB"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2"/>
                </a:solidFill>
                <a:latin typeface="Tahoma" panose="020B0604030504040204" pitchFamily="34" charset="0"/>
                <a:ea typeface="Tahoma" panose="020B0604030504040204" pitchFamily="34" charset="0"/>
                <a:cs typeface="Tahoma" panose="020B0604030504040204" pitchFamily="34" charset="0"/>
              </a:rPr>
              <a:t>cvasi-empiri</a:t>
            </a:r>
            <a:r>
              <a:rPr lang="ro-RO" dirty="0">
                <a:solidFill>
                  <a:schemeClr val="tx2"/>
                </a:solidFill>
                <a:latin typeface="Tahoma" panose="020B0604030504040204" pitchFamily="34" charset="0"/>
                <a:ea typeface="Tahoma" panose="020B0604030504040204" pitchFamily="34" charset="0"/>
                <a:cs typeface="Tahoma" panose="020B0604030504040204" pitchFamily="34" charset="0"/>
              </a:rPr>
              <a:t>că</a:t>
            </a:r>
            <a:endParaRPr lang="en-GB"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136208" y="1072609"/>
            <a:ext cx="7396031" cy="4522647"/>
          </a:xfrm>
        </p:spPr>
        <p:txBody>
          <a:bodyPr anchor="ctr">
            <a:normAutofit/>
          </a:bodyPr>
          <a:lstStyle/>
          <a:p>
            <a:r>
              <a:rPr lang="ro-RO" sz="2600" dirty="0">
                <a:latin typeface="Tahoma" panose="020B0604030504040204" pitchFamily="34" charset="0"/>
                <a:ea typeface="Tahoma" panose="020B0604030504040204" pitchFamily="34" charset="0"/>
                <a:cs typeface="Tahoma" panose="020B0604030504040204" pitchFamily="34" charset="0"/>
              </a:rPr>
              <a:t>Se colectează date de la participanți, dar nu sunt aplicate protocoale formale și proceduri.</a:t>
            </a:r>
          </a:p>
          <a:p>
            <a:r>
              <a:rPr lang="ro-RO" sz="2600" dirty="0">
                <a:latin typeface="Tahoma" panose="020B0604030504040204" pitchFamily="34" charset="0"/>
                <a:ea typeface="Tahoma" panose="020B0604030504040204" pitchFamily="34" charset="0"/>
                <a:cs typeface="Tahoma" panose="020B0604030504040204" pitchFamily="34" charset="0"/>
              </a:rPr>
              <a:t>Nu sunt colectate date cantitative. Accentul este pus pe date calitative, pentru a identifica probleme de UX care pot fi remediate.  </a:t>
            </a:r>
          </a:p>
          <a:p>
            <a:r>
              <a:rPr lang="ro-RO" sz="2600" b="1" dirty="0">
                <a:latin typeface="Tahoma" panose="020B0604030504040204" pitchFamily="34" charset="0"/>
                <a:ea typeface="Tahoma" panose="020B0604030504040204" pitchFamily="34" charset="0"/>
                <a:cs typeface="Tahoma" panose="020B0604030504040204" pitchFamily="34" charset="0"/>
              </a:rPr>
              <a:t>Metode:</a:t>
            </a:r>
            <a:r>
              <a:rPr lang="ro-RO" sz="2600" dirty="0">
                <a:latin typeface="Tahoma" panose="020B0604030504040204" pitchFamily="34" charset="0"/>
                <a:ea typeface="Tahoma" panose="020B0604030504040204" pitchFamily="34" charset="0"/>
                <a:cs typeface="Tahoma" panose="020B0604030504040204" pitchFamily="34" charset="0"/>
              </a:rPr>
              <a:t> inovative, libertate pentru practicieni, flexibilitate, abordare a problemelor de la apariția lor.</a:t>
            </a:r>
            <a:endParaRPr lang="en-GB" sz="2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7891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dirty="0">
                <a:latin typeface="Tahoma" panose="020B0604030504040204" pitchFamily="34" charset="0"/>
                <a:ea typeface="Tahoma" panose="020B0604030504040204" pitchFamily="34" charset="0"/>
                <a:cs typeface="Tahoma" panose="020B0604030504040204" pitchFamily="34" charset="0"/>
              </a:rPr>
              <a:t>Metodă cvasi-empirică:</a:t>
            </a:r>
            <a:br>
              <a:rPr lang="ro-RO" dirty="0">
                <a:latin typeface="Tahoma" panose="020B0604030504040204" pitchFamily="34" charset="0"/>
                <a:ea typeface="Tahoma" panose="020B0604030504040204" pitchFamily="34" charset="0"/>
                <a:cs typeface="Tahoma" panose="020B0604030504040204" pitchFamily="34" charset="0"/>
              </a:rPr>
            </a:br>
            <a:r>
              <a:rPr lang="ro-RO" dirty="0">
                <a:latin typeface="Tahoma" panose="020B0604030504040204" pitchFamily="34" charset="0"/>
                <a:ea typeface="Tahoma" panose="020B0604030504040204" pitchFamily="34" charset="0"/>
                <a:cs typeface="Tahoma" panose="020B0604030504040204" pitchFamily="34" charset="0"/>
              </a:rPr>
              <a:t>RITE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396240"/>
            <a:ext cx="7086600" cy="6294120"/>
          </a:xfrm>
        </p:spPr>
        <p:txBody>
          <a:bodyPr anchor="ct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RITE = Rapid Iterative Testing and Evaluation (</a:t>
            </a:r>
            <a:r>
              <a:rPr lang="ro-RO" sz="2000" dirty="0">
                <a:latin typeface="Tahoma" panose="020B0604030504040204" pitchFamily="34" charset="0"/>
                <a:ea typeface="Tahoma" panose="020B0604030504040204" pitchFamily="34" charset="0"/>
                <a:cs typeface="Tahoma" panose="020B0604030504040204" pitchFamily="34" charset="0"/>
                <a:hlinkClick r:id="rId2"/>
              </a:rPr>
              <a:t>Medlock et al., 2002</a:t>
            </a:r>
            <a:r>
              <a:rPr lang="ro-RO" sz="2000" dirty="0">
                <a:latin typeface="Tahoma" panose="020B0604030504040204" pitchFamily="34" charset="0"/>
                <a:ea typeface="Tahoma" panose="020B0604030504040204" pitchFamily="34" charset="0"/>
                <a:cs typeface="Tahoma" panose="020B0604030504040204" pitchFamily="34" charset="0"/>
              </a:rPr>
              <a:t>).</a:t>
            </a:r>
          </a:p>
          <a:p>
            <a:r>
              <a:rPr lang="ro-RO" sz="2000" dirty="0">
                <a:latin typeface="Tahoma" panose="020B0604030504040204" pitchFamily="34" charset="0"/>
                <a:ea typeface="Tahoma" panose="020B0604030504040204" pitchFamily="34" charset="0"/>
                <a:cs typeface="Tahoma" panose="020B0604030504040204" pitchFamily="34" charset="0"/>
              </a:rPr>
              <a:t>Mecanism colaborativ rapid de tipul </a:t>
            </a:r>
            <a:r>
              <a:rPr lang="ro-RO" sz="2000" i="1" dirty="0">
                <a:latin typeface="Tahoma" panose="020B0604030504040204" pitchFamily="34" charset="0"/>
                <a:ea typeface="Tahoma" panose="020B0604030504040204" pitchFamily="34" charset="0"/>
                <a:cs typeface="Tahoma" panose="020B0604030504040204" pitchFamily="34" charset="0"/>
              </a:rPr>
              <a:t>test-and-fix</a:t>
            </a:r>
            <a:r>
              <a:rPr lang="ro-RO" sz="2000" dirty="0">
                <a:latin typeface="Tahoma" panose="020B0604030504040204" pitchFamily="34" charset="0"/>
                <a:ea typeface="Tahoma" panose="020B0604030504040204" pitchFamily="34" charset="0"/>
                <a:cs typeface="Tahoma" panose="020B0604030504040204" pitchFamily="34" charset="0"/>
              </a:rPr>
              <a:t>. </a:t>
            </a:r>
          </a:p>
          <a:p>
            <a:r>
              <a:rPr lang="ro-RO" sz="2000" b="1" dirty="0">
                <a:latin typeface="Tahoma" panose="020B0604030504040204" pitchFamily="34" charset="0"/>
                <a:ea typeface="Tahoma" panose="020B0604030504040204" pitchFamily="34" charset="0"/>
                <a:cs typeface="Tahoma" panose="020B0604030504040204" pitchFamily="34" charset="0"/>
              </a:rPr>
              <a:t>Metode: </a:t>
            </a:r>
            <a:r>
              <a:rPr lang="ro-RO" sz="2000" dirty="0">
                <a:latin typeface="Tahoma" panose="020B0604030504040204" pitchFamily="34" charset="0"/>
                <a:ea typeface="Tahoma" panose="020B0604030504040204" pitchFamily="34" charset="0"/>
                <a:cs typeface="Tahoma" panose="020B0604030504040204" pitchFamily="34" charset="0"/>
              </a:rPr>
              <a:t>participă întreaga echipă, problemele sunt analizate imediat după evaluare. Întreaga echipă decide asupra schimbărilor. Pregătire: </a:t>
            </a:r>
            <a:r>
              <a:rPr lang="ro-RO" sz="2000" i="1" dirty="0">
                <a:latin typeface="Tahoma" panose="020B0604030504040204" pitchFamily="34" charset="0"/>
                <a:ea typeface="Tahoma" panose="020B0604030504040204" pitchFamily="34" charset="0"/>
                <a:cs typeface="Tahoma" panose="020B0604030504040204" pitchFamily="34" charset="0"/>
              </a:rPr>
              <a:t>task</a:t>
            </a:r>
            <a:r>
              <a:rPr lang="ro-RO" sz="2000" dirty="0">
                <a:latin typeface="Tahoma" panose="020B0604030504040204" pitchFamily="34" charset="0"/>
                <a:ea typeface="Tahoma" panose="020B0604030504040204" pitchFamily="34" charset="0"/>
                <a:cs typeface="Tahoma" panose="020B0604030504040204" pitchFamily="34" charset="0"/>
              </a:rPr>
              <a:t>-uri critice.</a:t>
            </a:r>
          </a:p>
          <a:p>
            <a:r>
              <a:rPr lang="ro-RO" sz="2000" b="1" dirty="0">
                <a:latin typeface="Tahoma" panose="020B0604030504040204" pitchFamily="34" charset="0"/>
                <a:ea typeface="Tahoma" panose="020B0604030504040204" pitchFamily="34" charset="0"/>
                <a:cs typeface="Tahoma" panose="020B0604030504040204" pitchFamily="34" charset="0"/>
              </a:rPr>
              <a:t>Colectarea datelor: </a:t>
            </a:r>
            <a:r>
              <a:rPr lang="ro-RO" sz="2000" dirty="0">
                <a:latin typeface="Tahoma" panose="020B0604030504040204" pitchFamily="34" charset="0"/>
                <a:ea typeface="Tahoma" panose="020B0604030504040204" pitchFamily="34" charset="0"/>
                <a:cs typeface="Tahoma" panose="020B0604030504040204" pitchFamily="34" charset="0"/>
              </a:rPr>
              <a:t>participarea întregii echipe, participanții execută un număr redus de </a:t>
            </a:r>
            <a:r>
              <a:rPr lang="ro-RO" sz="2000" i="1" dirty="0">
                <a:latin typeface="Tahoma" panose="020B0604030504040204" pitchFamily="34" charset="0"/>
                <a:ea typeface="Tahoma" panose="020B0604030504040204" pitchFamily="34" charset="0"/>
                <a:cs typeface="Tahoma" panose="020B0604030504040204" pitchFamily="34" charset="0"/>
              </a:rPr>
              <a:t>task</a:t>
            </a:r>
            <a:r>
              <a:rPr lang="ro-RO" sz="2000" dirty="0">
                <a:latin typeface="Tahoma" panose="020B0604030504040204" pitchFamily="34" charset="0"/>
                <a:ea typeface="Tahoma" panose="020B0604030504040204" pitchFamily="34" charset="0"/>
                <a:cs typeface="Tahoma" panose="020B0604030504040204" pitchFamily="34" charset="0"/>
              </a:rPr>
              <a:t>-uri, toți cei implicați în proiect observă, participanții gândesc cu voce tare. Problemele legate de </a:t>
            </a:r>
            <a:r>
              <a:rPr lang="ro-RO" sz="2000" i="1" dirty="0">
                <a:latin typeface="Tahoma" panose="020B0604030504040204" pitchFamily="34" charset="0"/>
                <a:ea typeface="Tahoma" panose="020B0604030504040204" pitchFamily="34" charset="0"/>
                <a:cs typeface="Tahoma" panose="020B0604030504040204" pitchFamily="34" charset="0"/>
              </a:rPr>
              <a:t>UX design </a:t>
            </a:r>
            <a:r>
              <a:rPr lang="ro-RO" sz="2000" dirty="0">
                <a:latin typeface="Tahoma" panose="020B0604030504040204" pitchFamily="34" charset="0"/>
                <a:ea typeface="Tahoma" panose="020B0604030504040204" pitchFamily="34" charset="0"/>
                <a:cs typeface="Tahoma" panose="020B0604030504040204" pitchFamily="34" charset="0"/>
              </a:rPr>
              <a:t>sunt identificate împreună cu participanții. </a:t>
            </a:r>
          </a:p>
          <a:p>
            <a:r>
              <a:rPr lang="ro-RO" sz="2000" b="1" dirty="0">
                <a:latin typeface="Tahoma" panose="020B0604030504040204" pitchFamily="34" charset="0"/>
                <a:ea typeface="Tahoma" panose="020B0604030504040204" pitchFamily="34" charset="0"/>
                <a:cs typeface="Tahoma" panose="020B0604030504040204" pitchFamily="34" charset="0"/>
              </a:rPr>
              <a:t>Analiza datelor: </a:t>
            </a:r>
            <a:r>
              <a:rPr lang="ro-RO" sz="2000" dirty="0">
                <a:latin typeface="Tahoma" panose="020B0604030504040204" pitchFamily="34" charset="0"/>
                <a:ea typeface="Tahoma" panose="020B0604030504040204" pitchFamily="34" charset="0"/>
                <a:cs typeface="Tahoma" panose="020B0604030504040204" pitchFamily="34" charset="0"/>
              </a:rPr>
              <a:t>întreaga echipă. Sunt rezolvate mai întâi problemele evidente, apoi sunt discutate posibile abordări pentru cele mai dificile. </a:t>
            </a:r>
          </a:p>
          <a:p>
            <a:r>
              <a:rPr lang="ro-RO" sz="2000" b="1" dirty="0">
                <a:latin typeface="Tahoma" panose="020B0604030504040204" pitchFamily="34" charset="0"/>
                <a:ea typeface="Tahoma" panose="020B0604030504040204" pitchFamily="34" charset="0"/>
                <a:cs typeface="Tahoma" panose="020B0604030504040204" pitchFamily="34" charset="0"/>
              </a:rPr>
              <a:t>Sesiune de evaluare: </a:t>
            </a:r>
            <a:r>
              <a:rPr lang="ro-RO" sz="2000" dirty="0">
                <a:latin typeface="Tahoma" panose="020B0604030504040204" pitchFamily="34" charset="0"/>
                <a:ea typeface="Tahoma" panose="020B0604030504040204" pitchFamily="34" charset="0"/>
                <a:cs typeface="Tahoma" panose="020B0604030504040204" pitchFamily="34" charset="0"/>
              </a:rPr>
              <a:t>sunt implicați noi participanți, au de efectuat </a:t>
            </a:r>
            <a:r>
              <a:rPr lang="ro-RO" sz="2000" i="1" dirty="0">
                <a:latin typeface="Tahoma" panose="020B0604030504040204" pitchFamily="34" charset="0"/>
                <a:ea typeface="Tahoma" panose="020B0604030504040204" pitchFamily="34" charset="0"/>
                <a:cs typeface="Tahoma" panose="020B0604030504040204" pitchFamily="34" charset="0"/>
              </a:rPr>
              <a:t>task</a:t>
            </a:r>
            <a:r>
              <a:rPr lang="ro-RO" sz="2000" dirty="0">
                <a:latin typeface="Tahoma" panose="020B0604030504040204" pitchFamily="34" charset="0"/>
                <a:ea typeface="Tahoma" panose="020B0604030504040204" pitchFamily="34" charset="0"/>
                <a:cs typeface="Tahoma" panose="020B0604030504040204" pitchFamily="34" charset="0"/>
              </a:rPr>
              <a:t>-uri legate de problemele rezolvate, pentru a stabili dacă schimbările au fost efective.</a:t>
            </a:r>
            <a:endParaRPr lang="en-GB" sz="2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6878217"/>
      </p:ext>
    </p:extLst>
  </p:cSld>
  <p:clrMapOvr>
    <a:masterClrMapping/>
  </p:clrMapOvr>
  <p:transition spd="slow">
    <p:randomBar dir="vert"/>
  </p:transition>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2023-2024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62780947"/>
      </p:ext>
    </p:extLst>
  </p:cSld>
  <p:clrMapOvr>
    <a:overrideClrMapping bg1="dk1" tx1="lt1" bg2="dk2" tx2="lt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7429378" y="5430983"/>
            <a:ext cx="4153022" cy="1173018"/>
          </a:xfrm>
        </p:spPr>
        <p:txBody>
          <a:bodyPr vert="horz" lIns="91440" tIns="45720" rIns="91440" bIns="45720" rtlCol="0" anchor="ctr">
            <a:normAutofit/>
          </a:bodyPr>
          <a:lstStyle/>
          <a:p>
            <a:r>
              <a:rPr lang="ro-RO" sz="4400" dirty="0">
                <a:solidFill>
                  <a:schemeClr val="tx1"/>
                </a:solidFill>
                <a:latin typeface="Tahoma" panose="020B0604030504040204" pitchFamily="34" charset="0"/>
                <a:ea typeface="Tahoma" panose="020B0604030504040204" pitchFamily="34" charset="0"/>
                <a:cs typeface="Tahoma" panose="020B0604030504040204" pitchFamily="34" charset="0"/>
              </a:rPr>
              <a:t>7. </a:t>
            </a:r>
            <a:r>
              <a:rPr lang="en-GB" sz="4400" dirty="0" err="1">
                <a:solidFill>
                  <a:schemeClr val="tx1"/>
                </a:solidFill>
                <a:latin typeface="Tahoma" panose="020B0604030504040204" pitchFamily="34" charset="0"/>
                <a:ea typeface="Tahoma" panose="020B0604030504040204" pitchFamily="34" charset="0"/>
                <a:cs typeface="Tahoma" panose="020B0604030504040204" pitchFamily="34" charset="0"/>
              </a:rPr>
              <a:t>Evaluarea</a:t>
            </a:r>
            <a:r>
              <a:rPr lang="en-GB" sz="4400" dirty="0">
                <a:solidFill>
                  <a:schemeClr val="tx1"/>
                </a:solidFill>
                <a:latin typeface="Tahoma" panose="020B0604030504040204" pitchFamily="34" charset="0"/>
                <a:ea typeface="Tahoma" panose="020B0604030504040204" pitchFamily="34" charset="0"/>
                <a:cs typeface="Tahoma" panose="020B0604030504040204" pitchFamily="34" charset="0"/>
              </a:rPr>
              <a:t> UX</a:t>
            </a:r>
            <a:endParaRPr lang="en-US"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duotone>
              <a:schemeClr val="accent1">
                <a:shade val="45000"/>
                <a:satMod val="135000"/>
              </a:schemeClr>
              <a:prstClr val="white"/>
            </a:duotone>
          </a:blip>
          <a:stretch>
            <a:fillRect/>
          </a:stretch>
        </p:blipFill>
        <p:spPr>
          <a:xfrm>
            <a:off x="382534" y="450714"/>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3248987" y="2551252"/>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451233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BDEDC46-1CF9-8EEA-3B4E-E97EDDF98594}"/>
              </a:ext>
            </a:extLst>
          </p:cNvPr>
          <p:cNvSpPr>
            <a:spLocks noGrp="1"/>
          </p:cNvSpPr>
          <p:nvPr>
            <p:ph type="title"/>
          </p:nvPr>
        </p:nvSpPr>
        <p:spPr>
          <a:xfrm>
            <a:off x="1600754" y="1087374"/>
            <a:ext cx="8983489" cy="1000978"/>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Înțelegerea cerințelor</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aphicFrame>
        <p:nvGraphicFramePr>
          <p:cNvPr id="18" name="Content Placeholder 2">
            <a:extLst>
              <a:ext uri="{FF2B5EF4-FFF2-40B4-BE49-F238E27FC236}">
                <a16:creationId xmlns:a16="http://schemas.microsoft.com/office/drawing/2014/main" id="{78C6EEDF-7FBE-DFC4-8C5D-913DAF8844A2}"/>
              </a:ext>
            </a:extLst>
          </p:cNvPr>
          <p:cNvGraphicFramePr>
            <a:graphicFrameLocks noGrp="1"/>
          </p:cNvGraphicFramePr>
          <p:nvPr>
            <p:ph idx="1"/>
            <p:extLst>
              <p:ext uri="{D42A27DB-BD31-4B8C-83A1-F6EECF244321}">
                <p14:modId xmlns:p14="http://schemas.microsoft.com/office/powerpoint/2010/main" val="1739152479"/>
              </p:ext>
            </p:extLst>
          </p:nvPr>
        </p:nvGraphicFramePr>
        <p:xfrm>
          <a:off x="1600753" y="2535446"/>
          <a:ext cx="8983489" cy="3554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14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graphicEl>
                                              <a:dgm id="{F8BBEBA3-33B3-49F3-BDDC-160FE229A04D}"/>
                                            </p:graphicEl>
                                          </p:spTgt>
                                        </p:tgtEl>
                                        <p:attrNameLst>
                                          <p:attrName>style.visibility</p:attrName>
                                        </p:attrNameLst>
                                      </p:cBhvr>
                                      <p:to>
                                        <p:strVal val="visible"/>
                                      </p:to>
                                    </p:set>
                                    <p:animEffect transition="in" filter="circle(in)">
                                      <p:cBhvr>
                                        <p:cTn id="7" dur="2000"/>
                                        <p:tgtEl>
                                          <p:spTgt spid="18">
                                            <p:graphicEl>
                                              <a:dgm id="{F8BBEBA3-33B3-49F3-BDDC-160FE229A04D}"/>
                                            </p:graphic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8">
                                            <p:graphicEl>
                                              <a:dgm id="{A0CD283C-CEEE-4720-91EA-D5E020758389}"/>
                                            </p:graphicEl>
                                          </p:spTgt>
                                        </p:tgtEl>
                                        <p:attrNameLst>
                                          <p:attrName>style.visibility</p:attrName>
                                        </p:attrNameLst>
                                      </p:cBhvr>
                                      <p:to>
                                        <p:strVal val="visible"/>
                                      </p:to>
                                    </p:set>
                                    <p:animEffect transition="in" filter="circle(in)">
                                      <p:cBhvr>
                                        <p:cTn id="10" dur="2000"/>
                                        <p:tgtEl>
                                          <p:spTgt spid="18">
                                            <p:graphicEl>
                                              <a:dgm id="{A0CD283C-CEEE-4720-91EA-D5E02075838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graphicEl>
                                              <a:dgm id="{63962CDA-A7C5-457D-9FAD-2E24EA25AD51}"/>
                                            </p:graphicEl>
                                          </p:spTgt>
                                        </p:tgtEl>
                                        <p:attrNameLst>
                                          <p:attrName>style.visibility</p:attrName>
                                        </p:attrNameLst>
                                      </p:cBhvr>
                                      <p:to>
                                        <p:strVal val="visible"/>
                                      </p:to>
                                    </p:set>
                                    <p:animEffect transition="in" filter="circle(in)">
                                      <p:cBhvr>
                                        <p:cTn id="15" dur="2000"/>
                                        <p:tgtEl>
                                          <p:spTgt spid="18">
                                            <p:graphicEl>
                                              <a:dgm id="{63962CDA-A7C5-457D-9FAD-2E24EA25AD51}"/>
                                            </p:graphic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8">
                                            <p:graphicEl>
                                              <a:dgm id="{3D584BA5-42EB-4D4B-B3F3-40CB52BA9E1A}"/>
                                            </p:graphicEl>
                                          </p:spTgt>
                                        </p:tgtEl>
                                        <p:attrNameLst>
                                          <p:attrName>style.visibility</p:attrName>
                                        </p:attrNameLst>
                                      </p:cBhvr>
                                      <p:to>
                                        <p:strVal val="visible"/>
                                      </p:to>
                                    </p:set>
                                    <p:animEffect transition="in" filter="circle(in)">
                                      <p:cBhvr>
                                        <p:cTn id="18" dur="2000"/>
                                        <p:tgtEl>
                                          <p:spTgt spid="18">
                                            <p:graphicEl>
                                              <a:dgm id="{3D584BA5-42EB-4D4B-B3F3-40CB52BA9E1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8">
                                            <p:graphicEl>
                                              <a:dgm id="{D95FF648-DAE5-4D16-ACA8-B58B6981C9B1}"/>
                                            </p:graphicEl>
                                          </p:spTgt>
                                        </p:tgtEl>
                                        <p:attrNameLst>
                                          <p:attrName>style.visibility</p:attrName>
                                        </p:attrNameLst>
                                      </p:cBhvr>
                                      <p:to>
                                        <p:strVal val="visible"/>
                                      </p:to>
                                    </p:set>
                                    <p:animEffect transition="in" filter="circle(in)">
                                      <p:cBhvr>
                                        <p:cTn id="23" dur="2000"/>
                                        <p:tgtEl>
                                          <p:spTgt spid="18">
                                            <p:graphicEl>
                                              <a:dgm id="{D95FF648-DAE5-4D16-ACA8-B58B6981C9B1}"/>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8">
                                            <p:graphicEl>
                                              <a:dgm id="{A4EA7A05-9712-4974-8047-9A2EDEC841AF}"/>
                                            </p:graphicEl>
                                          </p:spTgt>
                                        </p:tgtEl>
                                        <p:attrNameLst>
                                          <p:attrName>style.visibility</p:attrName>
                                        </p:attrNameLst>
                                      </p:cBhvr>
                                      <p:to>
                                        <p:strVal val="visible"/>
                                      </p:to>
                                    </p:set>
                                    <p:animEffect transition="in" filter="circle(in)">
                                      <p:cBhvr>
                                        <p:cTn id="26" dur="2000"/>
                                        <p:tgtEl>
                                          <p:spTgt spid="18">
                                            <p:graphicEl>
                                              <a:dgm id="{A4EA7A05-9712-4974-8047-9A2EDEC841A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29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247774" y="2352676"/>
            <a:ext cx="6880223" cy="1981200"/>
          </a:xfrm>
        </p:spPr>
        <p:txBody>
          <a:bodyPr vert="horz" lIns="91440" tIns="45720" rIns="91440" bIns="45720" rtlCol="0" anchor="b">
            <a:normAutofit fontScale="90000"/>
          </a:bodyPr>
          <a:lstStyle/>
          <a:p>
            <a:pPr lvl="0" algn="r">
              <a:lnSpc>
                <a:spcPct val="90000"/>
              </a:lnSpc>
            </a:pPr>
            <a:r>
              <a:rPr lang="ro-RO" sz="6000" dirty="0">
                <a:latin typeface="Tahoma" panose="020B0604030504040204" pitchFamily="34" charset="0"/>
                <a:ea typeface="Tahoma" panose="020B0604030504040204" pitchFamily="34" charset="0"/>
                <a:cs typeface="Tahoma" panose="020B0604030504040204" pitchFamily="34" charset="0"/>
              </a:rPr>
              <a:t>7</a:t>
            </a:r>
            <a:r>
              <a:rPr lang="en-US" sz="6000" dirty="0">
                <a:latin typeface="Tahoma" panose="020B0604030504040204" pitchFamily="34" charset="0"/>
                <a:ea typeface="Tahoma" panose="020B0604030504040204" pitchFamily="34" charset="0"/>
                <a:cs typeface="Tahoma" panose="020B0604030504040204" pitchFamily="34" charset="0"/>
              </a:rPr>
              <a:t>.</a:t>
            </a:r>
            <a:r>
              <a:rPr lang="ro-RO" sz="6000" dirty="0">
                <a:latin typeface="Tahoma" panose="020B0604030504040204" pitchFamily="34" charset="0"/>
                <a:ea typeface="Tahoma" panose="020B0604030504040204" pitchFamily="34" charset="0"/>
                <a:cs typeface="Tahoma" panose="020B0604030504040204" pitchFamily="34" charset="0"/>
              </a:rPr>
              <a:t>4</a:t>
            </a:r>
            <a:r>
              <a:rPr lang="en-US" sz="6000" dirty="0">
                <a:latin typeface="Tahoma" panose="020B0604030504040204" pitchFamily="34" charset="0"/>
                <a:ea typeface="Tahoma" panose="020B0604030504040204" pitchFamily="34" charset="0"/>
                <a:cs typeface="Tahoma" panose="020B0604030504040204" pitchFamily="34" charset="0"/>
              </a:rPr>
              <a:t> </a:t>
            </a:r>
            <a:r>
              <a:rPr lang="en-US" sz="6000" dirty="0" err="1">
                <a:latin typeface="Tahoma" panose="020B0604030504040204" pitchFamily="34" charset="0"/>
                <a:ea typeface="Tahoma" panose="020B0604030504040204" pitchFamily="34" charset="0"/>
                <a:cs typeface="Tahoma" panose="020B0604030504040204" pitchFamily="34" charset="0"/>
              </a:rPr>
              <a:t>Evaluarea</a:t>
            </a:r>
            <a:r>
              <a:rPr lang="en-US" sz="6000" dirty="0">
                <a:latin typeface="Tahoma" panose="020B0604030504040204" pitchFamily="34" charset="0"/>
                <a:ea typeface="Tahoma" panose="020B0604030504040204" pitchFamily="34" charset="0"/>
                <a:cs typeface="Tahoma" panose="020B0604030504040204" pitchFamily="34" charset="0"/>
              </a:rPr>
              <a:t> </a:t>
            </a:r>
            <a:r>
              <a:rPr lang="en-US" sz="6000" dirty="0" err="1">
                <a:latin typeface="Tahoma" panose="020B0604030504040204" pitchFamily="34" charset="0"/>
                <a:ea typeface="Tahoma" panose="020B0604030504040204" pitchFamily="34" charset="0"/>
                <a:cs typeface="Tahoma" panose="020B0604030504040204" pitchFamily="34" charset="0"/>
              </a:rPr>
              <a:t>empirică</a:t>
            </a:r>
            <a:r>
              <a:rPr lang="en-US" sz="6000" dirty="0">
                <a:latin typeface="Tahoma" panose="020B0604030504040204" pitchFamily="34" charset="0"/>
                <a:ea typeface="Tahoma" panose="020B0604030504040204" pitchFamily="34" charset="0"/>
                <a:cs typeface="Tahoma" panose="020B0604030504040204" pitchFamily="34" charset="0"/>
              </a:rPr>
              <a:t> – </a:t>
            </a:r>
            <a:r>
              <a:rPr lang="ro-RO" sz="6000" i="1" dirty="0">
                <a:latin typeface="Tahoma" panose="020B0604030504040204" pitchFamily="34" charset="0"/>
                <a:ea typeface="Tahoma" panose="020B0604030504040204" pitchFamily="34" charset="0"/>
                <a:cs typeface="Tahoma" panose="020B0604030504040204" pitchFamily="34" charset="0"/>
              </a:rPr>
              <a:t>goals, targets &amp; measures, metrics </a:t>
            </a:r>
            <a:endParaRPr lang="en-US" sz="6000" i="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l="26527" r="19252" b="2"/>
          <a:stretch/>
        </p:blipFill>
        <p:spPr>
          <a:xfrm rot="43200000">
            <a:off x="8127998" y="10"/>
            <a:ext cx="4064001" cy="6857990"/>
          </a:xfrm>
          <a:prstGeom prst="rect">
            <a:avLst/>
          </a:prstGeom>
        </p:spPr>
      </p:pic>
    </p:spTree>
    <p:extLst>
      <p:ext uri="{BB962C8B-B14F-4D97-AF65-F5344CB8AC3E}">
        <p14:creationId xmlns:p14="http://schemas.microsoft.com/office/powerpoint/2010/main" val="846854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30" name="Group 29">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31"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32"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grpSp>
        <p:nvGrpSpPr>
          <p:cNvPr id="34" name="Group 33">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5"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6"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7"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9"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0"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CB04704-B62C-1DCD-AA19-9C13995F29BF}"/>
              </a:ext>
            </a:extLst>
          </p:cNvPr>
          <p:cNvSpPr>
            <a:spLocks noGrp="1"/>
          </p:cNvSpPr>
          <p:nvPr>
            <p:ph type="title"/>
          </p:nvPr>
        </p:nvSpPr>
        <p:spPr>
          <a:xfrm>
            <a:off x="4000499" y="343743"/>
            <a:ext cx="7345891" cy="905939"/>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Scopuri (</a:t>
            </a:r>
            <a:r>
              <a:rPr lang="ro-RO" i="1" dirty="0">
                <a:latin typeface="Tahoma" panose="020B0604030504040204" pitchFamily="34" charset="0"/>
                <a:ea typeface="Tahoma" panose="020B0604030504040204" pitchFamily="34" charset="0"/>
                <a:cs typeface="Tahoma" panose="020B0604030504040204" pitchFamily="34" charset="0"/>
              </a:rPr>
              <a:t>goals</a:t>
            </a:r>
            <a:r>
              <a:rPr lang="ro-RO" dirty="0">
                <a:latin typeface="Tahoma" panose="020B0604030504040204" pitchFamily="34" charset="0"/>
                <a:ea typeface="Tahoma" panose="020B0604030504040204" pitchFamily="34" charset="0"/>
                <a:cs typeface="Tahoma" panose="020B0604030504040204" pitchFamily="34" charset="0"/>
              </a:rPr>
              <a:t>)</a:t>
            </a:r>
            <a:endParaRPr lang="en-GB" i="1" dirty="0">
              <a:latin typeface="Tahoma" panose="020B0604030504040204" pitchFamily="34" charset="0"/>
              <a:ea typeface="Tahoma" panose="020B0604030504040204" pitchFamily="34" charset="0"/>
              <a:cs typeface="Tahoma" panose="020B0604030504040204" pitchFamily="34" charset="0"/>
            </a:endParaRPr>
          </a:p>
        </p:txBody>
      </p:sp>
      <p:pic>
        <p:nvPicPr>
          <p:cNvPr id="24" name="Picture 23" descr="Climbers on a snowy ridge">
            <a:extLst>
              <a:ext uri="{FF2B5EF4-FFF2-40B4-BE49-F238E27FC236}">
                <a16:creationId xmlns:a16="http://schemas.microsoft.com/office/drawing/2014/main" id="{EDDF5A9F-D435-54F0-C9E0-647FE4EB84AF}"/>
              </a:ext>
            </a:extLst>
          </p:cNvPr>
          <p:cNvPicPr>
            <a:picLocks noChangeAspect="1"/>
          </p:cNvPicPr>
          <p:nvPr/>
        </p:nvPicPr>
        <p:blipFill rotWithShape="1">
          <a:blip r:embed="rId3"/>
          <a:srcRect l="36619" r="31100"/>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1464B31E-27EE-F86C-5537-194445526DE5}"/>
              </a:ext>
            </a:extLst>
          </p:cNvPr>
          <p:cNvSpPr>
            <a:spLocks noGrp="1"/>
          </p:cNvSpPr>
          <p:nvPr>
            <p:ph sz="quarter" idx="13"/>
          </p:nvPr>
        </p:nvSpPr>
        <p:spPr>
          <a:xfrm>
            <a:off x="3843867" y="1447800"/>
            <a:ext cx="7659156" cy="4861561"/>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Obiective de nivel înalt pentru </a:t>
            </a:r>
            <a:r>
              <a:rPr lang="ro-RO" i="1" dirty="0">
                <a:latin typeface="Tahoma" panose="020B0604030504040204" pitchFamily="34" charset="0"/>
                <a:ea typeface="Tahoma" panose="020B0604030504040204" pitchFamily="34" charset="0"/>
                <a:cs typeface="Tahoma" panose="020B0604030504040204" pitchFamily="34" charset="0"/>
              </a:rPr>
              <a:t>UX design </a:t>
            </a:r>
            <a:r>
              <a:rPr lang="ro-RO" dirty="0">
                <a:latin typeface="Tahoma" panose="020B0604030504040204" pitchFamily="34" charset="0"/>
                <a:ea typeface="Tahoma" panose="020B0604030504040204" pitchFamily="34" charset="0"/>
                <a:cs typeface="Tahoma" panose="020B0604030504040204" pitchFamily="34" charset="0"/>
              </a:rPr>
              <a:t>raportate la experiența de utilizare. Pot fi generale sau specifice pentru un anumit</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rol</a:t>
            </a:r>
            <a:r>
              <a:rPr lang="en-GB" dirty="0">
                <a:latin typeface="Tahoma" panose="020B0604030504040204" pitchFamily="34" charset="0"/>
                <a:ea typeface="Tahoma" panose="020B0604030504040204" pitchFamily="34" charset="0"/>
                <a:cs typeface="Tahoma" panose="020B0604030504040204" pitchFamily="34" charset="0"/>
              </a:rPr>
              <a:t> de </a:t>
            </a:r>
            <a:r>
              <a:rPr lang="en-GB" dirty="0" err="1">
                <a:latin typeface="Tahoma" panose="020B0604030504040204" pitchFamily="34" charset="0"/>
                <a:ea typeface="Tahoma" panose="020B0604030504040204" pitchFamily="34" charset="0"/>
                <a:cs typeface="Tahoma" panose="020B0604030504040204" pitchFamily="34" charset="0"/>
              </a:rPr>
              <a:t>utilizator</a:t>
            </a:r>
            <a:r>
              <a:rPr lang="ro-RO"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(w</a:t>
            </a:r>
            <a:r>
              <a:rPr lang="ro-RO" i="1" dirty="0">
                <a:latin typeface="Tahoma" panose="020B0604030504040204" pitchFamily="34" charset="0"/>
                <a:ea typeface="Tahoma" panose="020B0604030504040204" pitchFamily="34" charset="0"/>
                <a:cs typeface="Tahoma" panose="020B0604030504040204" pitchFamily="34" charset="0"/>
              </a:rPr>
              <a:t>ork role</a:t>
            </a:r>
            <a:r>
              <a:rPr lang="en-GB" i="1" dirty="0">
                <a:latin typeface="Tahoma" panose="020B0604030504040204" pitchFamily="34" charset="0"/>
                <a:ea typeface="Tahoma" panose="020B0604030504040204" pitchFamily="34" charset="0"/>
                <a:cs typeface="Tahoma" panose="020B0604030504040204" pitchFamily="34" charset="0"/>
              </a:rPr>
              <a:t>)</a:t>
            </a:r>
            <a:r>
              <a:rPr lang="ro-RO" dirty="0">
                <a:latin typeface="Tahoma" panose="020B0604030504040204" pitchFamily="34" charset="0"/>
                <a:ea typeface="Tahoma" panose="020B0604030504040204" pitchFamily="34" charset="0"/>
                <a:cs typeface="Tahoma" panose="020B0604030504040204" pitchFamily="34" charset="0"/>
              </a:rPr>
              <a:t>. </a:t>
            </a:r>
          </a:p>
          <a:p>
            <a:r>
              <a:rPr lang="ro-RO" dirty="0">
                <a:latin typeface="Tahoma" panose="020B0604030504040204" pitchFamily="34" charset="0"/>
                <a:ea typeface="Tahoma" panose="020B0604030504040204" pitchFamily="34" charset="0"/>
                <a:cs typeface="Tahoma" panose="020B0604030504040204" pitchFamily="34" charset="0"/>
              </a:rPr>
              <a:t>Exemple: ușurința de utilizare pentru toate categoriile de utilizatori, performanță ridicată pentru experți, evitarea erorilor (sisteme cu elemente de securitate critice), grad ridicat de satisfacție (pentru produsele comerciale), ușurința de învățare pentru noii utilizatori, etc.</a:t>
            </a:r>
          </a:p>
          <a:p>
            <a:r>
              <a:rPr lang="ro-RO" dirty="0">
                <a:latin typeface="Tahoma" panose="020B0604030504040204" pitchFamily="34" charset="0"/>
                <a:ea typeface="Tahoma" panose="020B0604030504040204" pitchFamily="34" charset="0"/>
                <a:cs typeface="Tahoma" panose="020B0604030504040204" pitchFamily="34" charset="0"/>
              </a:rPr>
              <a:t>Practic: cum se aplică aceste reguli generale pentru un sistem automat de vânzare de bilete?</a:t>
            </a: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4466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descr="Metal tic-tac-toe game pieces">
            <a:extLst>
              <a:ext uri="{FF2B5EF4-FFF2-40B4-BE49-F238E27FC236}">
                <a16:creationId xmlns:a16="http://schemas.microsoft.com/office/drawing/2014/main" id="{42A80D1F-E84E-DE4C-2401-C7A7667ABC51}"/>
              </a:ext>
            </a:extLst>
          </p:cNvPr>
          <p:cNvPicPr>
            <a:picLocks noChangeAspect="1"/>
          </p:cNvPicPr>
          <p:nvPr/>
        </p:nvPicPr>
        <p:blipFill rotWithShape="1">
          <a:blip r:embed="rId3"/>
          <a:srcRect l="14241" r="27808"/>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8" name="Group 27">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9"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0"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1"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2"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3"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C1BF3CC-724B-1B02-BA96-74E1ADBB46B3}"/>
              </a:ext>
            </a:extLst>
          </p:cNvPr>
          <p:cNvSpPr>
            <a:spLocks noGrp="1"/>
          </p:cNvSpPr>
          <p:nvPr>
            <p:ph type="title"/>
          </p:nvPr>
        </p:nvSpPr>
        <p:spPr>
          <a:xfrm>
            <a:off x="972080" y="685800"/>
            <a:ext cx="5260680" cy="1752599"/>
          </a:xfrm>
        </p:spPr>
        <p:txBody>
          <a:bodyPr>
            <a:normAutofit/>
          </a:bodyPr>
          <a:lstStyle/>
          <a:p>
            <a:pPr algn="l"/>
            <a:r>
              <a:rPr lang="ro-RO" dirty="0">
                <a:latin typeface="Tahoma" panose="020B0604030504040204" pitchFamily="34" charset="0"/>
                <a:ea typeface="Tahoma" panose="020B0604030504040204" pitchFamily="34" charset="0"/>
                <a:cs typeface="Tahoma" panose="020B0604030504040204" pitchFamily="34" charset="0"/>
              </a:rPr>
              <a:t>Țeluri și măsuri (</a:t>
            </a:r>
            <a:r>
              <a:rPr lang="ro-RO" i="1" dirty="0">
                <a:latin typeface="Tahoma" panose="020B0604030504040204" pitchFamily="34" charset="0"/>
                <a:ea typeface="Tahoma" panose="020B0604030504040204" pitchFamily="34" charset="0"/>
                <a:cs typeface="Tahoma" panose="020B0604030504040204" pitchFamily="34" charset="0"/>
              </a:rPr>
              <a:t>targets &amp; measures</a:t>
            </a:r>
            <a:r>
              <a:rPr lang="ro-RO" dirty="0">
                <a:latin typeface="Tahoma" panose="020B0604030504040204" pitchFamily="34" charset="0"/>
                <a:ea typeface="Tahoma" panose="020B0604030504040204" pitchFamily="34" charset="0"/>
                <a:cs typeface="Tahoma" panose="020B0604030504040204" pitchFamily="34" charset="0"/>
              </a:rPr>
              <a:t>)</a:t>
            </a:r>
            <a:endParaRPr lang="en-GB" i="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3276778-6DA5-3EAC-89C1-685B8C0860FA}"/>
              </a:ext>
            </a:extLst>
          </p:cNvPr>
          <p:cNvSpPr>
            <a:spLocks noGrp="1"/>
          </p:cNvSpPr>
          <p:nvPr>
            <p:ph idx="1"/>
          </p:nvPr>
        </p:nvSpPr>
        <p:spPr>
          <a:xfrm>
            <a:off x="643468" y="2666999"/>
            <a:ext cx="5260680" cy="3124201"/>
          </a:xfrm>
        </p:spPr>
        <p:txBody>
          <a:bodyPr>
            <a:normAutofit/>
          </a:bodyPr>
          <a:lstStyle/>
          <a:p>
            <a:pPr>
              <a:lnSpc>
                <a:spcPct val="90000"/>
              </a:lnSpc>
            </a:pPr>
            <a:r>
              <a:rPr lang="ro-RO" sz="2000" i="1" dirty="0">
                <a:latin typeface="Tahoma" panose="020B0604030504040204" pitchFamily="34" charset="0"/>
                <a:ea typeface="Tahoma" panose="020B0604030504040204" pitchFamily="34" charset="0"/>
                <a:cs typeface="Tahoma" panose="020B0604030504040204" pitchFamily="34" charset="0"/>
              </a:rPr>
              <a:t>Țeluri: </a:t>
            </a:r>
            <a:r>
              <a:rPr lang="ro-RO" sz="2000" dirty="0">
                <a:latin typeface="Tahoma" panose="020B0604030504040204" pitchFamily="34" charset="0"/>
                <a:ea typeface="Tahoma" panose="020B0604030504040204" pitchFamily="34" charset="0"/>
                <a:cs typeface="Tahoma" panose="020B0604030504040204" pitchFamily="34" charset="0"/>
              </a:rPr>
              <a:t>bazate pe date cantitative obiective (e.g. performanța) sau subiective (e.g. opiniile utilizatorilor).</a:t>
            </a:r>
          </a:p>
          <a:p>
            <a:pPr>
              <a:lnSpc>
                <a:spcPct val="90000"/>
              </a:lnSpc>
            </a:pPr>
            <a:r>
              <a:rPr lang="ro-RO" sz="2000" i="1" dirty="0">
                <a:latin typeface="Tahoma" panose="020B0604030504040204" pitchFamily="34" charset="0"/>
                <a:ea typeface="Tahoma" panose="020B0604030504040204" pitchFamily="34" charset="0"/>
                <a:cs typeface="Tahoma" panose="020B0604030504040204" pitchFamily="34" charset="0"/>
              </a:rPr>
              <a:t>Măsuri:</a:t>
            </a:r>
            <a:r>
              <a:rPr lang="ro-RO" sz="2000" dirty="0">
                <a:latin typeface="Tahoma" panose="020B0604030504040204" pitchFamily="34" charset="0"/>
                <a:ea typeface="Tahoma" panose="020B0604030504040204" pitchFamily="34" charset="0"/>
                <a:cs typeface="Tahoma" panose="020B0604030504040204" pitchFamily="34" charset="0"/>
              </a:rPr>
              <a:t> atribut/caracteristică a utilizării, stabilită în procesul de evaluare.</a:t>
            </a:r>
          </a:p>
          <a:p>
            <a:pPr>
              <a:lnSpc>
                <a:spcPct val="90000"/>
              </a:lnSpc>
            </a:pPr>
            <a:r>
              <a:rPr lang="ro-RO" sz="2000" dirty="0">
                <a:latin typeface="Tahoma" panose="020B0604030504040204" pitchFamily="34" charset="0"/>
                <a:ea typeface="Tahoma" panose="020B0604030504040204" pitchFamily="34" charset="0"/>
                <a:cs typeface="Tahoma" panose="020B0604030504040204" pitchFamily="34" charset="0"/>
              </a:rPr>
              <a:t>Utilizate instrumente de măsurare adecvate - </a:t>
            </a:r>
            <a:r>
              <a:rPr lang="ro-RO" sz="2000" i="1" dirty="0">
                <a:latin typeface="Tahoma" panose="020B0604030504040204" pitchFamily="34" charset="0"/>
                <a:ea typeface="Tahoma" panose="020B0604030504040204" pitchFamily="34" charset="0"/>
                <a:cs typeface="Tahoma" panose="020B0604030504040204" pitchFamily="34" charset="0"/>
              </a:rPr>
              <a:t>benchmark tasks</a:t>
            </a:r>
            <a:r>
              <a:rPr lang="ro-RO" sz="2000" dirty="0">
                <a:latin typeface="Tahoma" panose="020B0604030504040204" pitchFamily="34" charset="0"/>
                <a:ea typeface="Tahoma" panose="020B0604030504040204" pitchFamily="34" charset="0"/>
                <a:cs typeface="Tahoma" panose="020B0604030504040204" pitchFamily="34" charset="0"/>
              </a:rPr>
              <a:t>.</a:t>
            </a:r>
          </a:p>
          <a:p>
            <a:pPr>
              <a:lnSpc>
                <a:spcPct val="90000"/>
              </a:lnSpc>
            </a:pPr>
            <a:r>
              <a:rPr lang="ro-RO" sz="2000" dirty="0">
                <a:latin typeface="Tahoma" panose="020B0604030504040204" pitchFamily="34" charset="0"/>
                <a:ea typeface="Tahoma" panose="020B0604030504040204" pitchFamily="34" charset="0"/>
                <a:cs typeface="Tahoma" panose="020B0604030504040204" pitchFamily="34" charset="0"/>
              </a:rPr>
              <a:t>Exemplu practic: sistem automat de vânzare a biletelor.</a:t>
            </a:r>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394952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27500CA-FA61-49B6-AC7B-2CE50433D9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4" name="Freeform 6">
              <a:extLst>
                <a:ext uri="{FF2B5EF4-FFF2-40B4-BE49-F238E27FC236}">
                  <a16:creationId xmlns:a16="http://schemas.microsoft.com/office/drawing/2014/main" id="{9BB2C0D0-9D80-4309-B3A1-320A61FC6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5" name="Freeform 7">
              <a:extLst>
                <a:ext uri="{FF2B5EF4-FFF2-40B4-BE49-F238E27FC236}">
                  <a16:creationId xmlns:a16="http://schemas.microsoft.com/office/drawing/2014/main" id="{BD302E04-6272-4489-AC6C-BD90F6BE4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6" name="Freeform 8">
              <a:extLst>
                <a:ext uri="{FF2B5EF4-FFF2-40B4-BE49-F238E27FC236}">
                  <a16:creationId xmlns:a16="http://schemas.microsoft.com/office/drawing/2014/main" id="{654ECFC5-08C7-4BEA-8913-423DF4B20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Freeform 9">
              <a:extLst>
                <a:ext uri="{FF2B5EF4-FFF2-40B4-BE49-F238E27FC236}">
                  <a16:creationId xmlns:a16="http://schemas.microsoft.com/office/drawing/2014/main" id="{22B548B5-28F3-4F2F-BDDA-A16D0D276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8" name="Freeform 10">
              <a:extLst>
                <a:ext uri="{FF2B5EF4-FFF2-40B4-BE49-F238E27FC236}">
                  <a16:creationId xmlns:a16="http://schemas.microsoft.com/office/drawing/2014/main" id="{EB0B6947-A2CA-4DF4-B955-DAFECEC2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9" name="Freeform 11">
              <a:extLst>
                <a:ext uri="{FF2B5EF4-FFF2-40B4-BE49-F238E27FC236}">
                  <a16:creationId xmlns:a16="http://schemas.microsoft.com/office/drawing/2014/main" id="{D4F51AD8-AD43-4ABE-85E8-4F769F8C2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1484311" y="685800"/>
            <a:ext cx="5781729" cy="1752599"/>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Metrici (</a:t>
            </a:r>
            <a:r>
              <a:rPr lang="ro-RO" i="1">
                <a:latin typeface="Tahoma" panose="020B0604030504040204" pitchFamily="34" charset="0"/>
                <a:ea typeface="Tahoma" panose="020B0604030504040204" pitchFamily="34" charset="0"/>
                <a:cs typeface="Tahoma" panose="020B0604030504040204" pitchFamily="34" charset="0"/>
              </a:rPr>
              <a:t>metrics</a:t>
            </a:r>
            <a:r>
              <a:rPr lang="ro-RO">
                <a:latin typeface="Tahoma" panose="020B0604030504040204" pitchFamily="34" charset="0"/>
                <a:ea typeface="Tahoma" panose="020B0604030504040204" pitchFamily="34" charset="0"/>
                <a:cs typeface="Tahoma" panose="020B0604030504040204" pitchFamily="34" charset="0"/>
              </a:rPr>
              <a:t>)</a:t>
            </a:r>
            <a:endParaRPr lang="en-GB" i="1">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1484310" y="2666999"/>
            <a:ext cx="5781730" cy="3124201"/>
          </a:xfrm>
        </p:spPr>
        <p:txBody>
          <a:bodyPr>
            <a:normAutofit lnSpcReduction="10000"/>
          </a:bodyPr>
          <a:lstStyle/>
          <a:p>
            <a:r>
              <a:rPr lang="ro-RO" sz="2200" i="1" dirty="0">
                <a:latin typeface="Tahoma" panose="020B0604030504040204" pitchFamily="34" charset="0"/>
                <a:ea typeface="Tahoma" panose="020B0604030504040204" pitchFamily="34" charset="0"/>
                <a:cs typeface="Tahoma" panose="020B0604030504040204" pitchFamily="34" charset="0"/>
              </a:rPr>
              <a:t>Metrică UX:</a:t>
            </a:r>
            <a:r>
              <a:rPr lang="ro-RO" sz="2200" dirty="0">
                <a:latin typeface="Tahoma" panose="020B0604030504040204" pitchFamily="34" charset="0"/>
                <a:ea typeface="Tahoma" panose="020B0604030504040204" pitchFamily="34" charset="0"/>
                <a:cs typeface="Tahoma" panose="020B0604030504040204" pitchFamily="34" charset="0"/>
              </a:rPr>
              <a:t> valoare ce poate fi obținută pentru o </a:t>
            </a:r>
            <a:r>
              <a:rPr lang="ro-RO" sz="2200" i="1" dirty="0">
                <a:latin typeface="Tahoma" panose="020B0604030504040204" pitchFamily="34" charset="0"/>
                <a:ea typeface="Tahoma" panose="020B0604030504040204" pitchFamily="34" charset="0"/>
                <a:cs typeface="Tahoma" panose="020B0604030504040204" pitchFamily="34" charset="0"/>
              </a:rPr>
              <a:t>măsură UX </a:t>
            </a:r>
            <a:r>
              <a:rPr lang="ro-RO" sz="2200" dirty="0">
                <a:latin typeface="Tahoma" panose="020B0604030504040204" pitchFamily="34" charset="0"/>
                <a:ea typeface="Tahoma" panose="020B0604030504040204" pitchFamily="34" charset="0"/>
                <a:cs typeface="Tahoma" panose="020B0604030504040204" pitchFamily="34" charset="0"/>
              </a:rPr>
              <a:t>(de exemplu timp mediu/sarcină de realizat).</a:t>
            </a:r>
            <a:endParaRPr lang="ro-RO" sz="2200" i="1" dirty="0">
              <a:latin typeface="Tahoma" panose="020B0604030504040204" pitchFamily="34" charset="0"/>
              <a:ea typeface="Tahoma" panose="020B0604030504040204" pitchFamily="34" charset="0"/>
              <a:cs typeface="Tahoma" panose="020B0604030504040204" pitchFamily="34" charset="0"/>
            </a:endParaRPr>
          </a:p>
          <a:p>
            <a:r>
              <a:rPr lang="ro-RO" sz="2200" dirty="0">
                <a:latin typeface="Tahoma" panose="020B0604030504040204" pitchFamily="34" charset="0"/>
                <a:ea typeface="Tahoma" panose="020B0604030504040204" pitchFamily="34" charset="0"/>
                <a:cs typeface="Tahoma" panose="020B0604030504040204" pitchFamily="34" charset="0"/>
              </a:rPr>
              <a:t>Nivel de bază (</a:t>
            </a:r>
            <a:r>
              <a:rPr lang="ro-RO" sz="2200" i="1" dirty="0">
                <a:latin typeface="Tahoma" panose="020B0604030504040204" pitchFamily="34" charset="0"/>
                <a:ea typeface="Tahoma" panose="020B0604030504040204" pitchFamily="34" charset="0"/>
                <a:cs typeface="Tahoma" panose="020B0604030504040204" pitchFamily="34" charset="0"/>
              </a:rPr>
              <a:t>baseline level/benchmark</a:t>
            </a:r>
            <a:r>
              <a:rPr lang="ro-RO" sz="2200" dirty="0">
                <a:latin typeface="Tahoma" panose="020B0604030504040204" pitchFamily="34" charset="0"/>
                <a:ea typeface="Tahoma" panose="020B0604030504040204" pitchFamily="34" charset="0"/>
                <a:cs typeface="Tahoma" panose="020B0604030504040204" pitchFamily="34" charset="0"/>
              </a:rPr>
              <a:t>) și țel (nivel țintă) (</a:t>
            </a:r>
            <a:r>
              <a:rPr lang="ro-RO" sz="2200" i="1" dirty="0">
                <a:latin typeface="Tahoma" panose="020B0604030504040204" pitchFamily="34" charset="0"/>
                <a:ea typeface="Tahoma" panose="020B0604030504040204" pitchFamily="34" charset="0"/>
                <a:cs typeface="Tahoma" panose="020B0604030504040204" pitchFamily="34" charset="0"/>
              </a:rPr>
              <a:t>target level</a:t>
            </a:r>
            <a:r>
              <a:rPr lang="ro-RO" sz="2200" dirty="0">
                <a:latin typeface="Tahoma" panose="020B0604030504040204" pitchFamily="34" charset="0"/>
                <a:ea typeface="Tahoma" panose="020B0604030504040204" pitchFamily="34" charset="0"/>
                <a:cs typeface="Tahoma" panose="020B0604030504040204" pitchFamily="34" charset="0"/>
              </a:rPr>
              <a:t>) – criteriu pentru evaluarea succesului soluției propuse. </a:t>
            </a:r>
          </a:p>
          <a:p>
            <a:r>
              <a:rPr lang="ro-RO" sz="2200" dirty="0">
                <a:latin typeface="Tahoma" panose="020B0604030504040204" pitchFamily="34" charset="0"/>
                <a:ea typeface="Tahoma" panose="020B0604030504040204" pitchFamily="34" charset="0"/>
                <a:cs typeface="Tahoma" panose="020B0604030504040204" pitchFamily="34" charset="0"/>
              </a:rPr>
              <a:t>Exemplu practic: sistem automat de vânzare a biletelor. </a:t>
            </a:r>
            <a:endParaRPr lang="en-GB" sz="2200" dirty="0">
              <a:latin typeface="Tahoma" panose="020B0604030504040204" pitchFamily="34" charset="0"/>
              <a:ea typeface="Tahoma" panose="020B0604030504040204" pitchFamily="34" charset="0"/>
              <a:cs typeface="Tahoma" panose="020B0604030504040204" pitchFamily="34" charset="0"/>
            </a:endParaRPr>
          </a:p>
        </p:txBody>
      </p:sp>
      <p:sp>
        <p:nvSpPr>
          <p:cNvPr id="51" name="Rounded Rectangle 16">
            <a:extLst>
              <a:ext uri="{FF2B5EF4-FFF2-40B4-BE49-F238E27FC236}">
                <a16:creationId xmlns:a16="http://schemas.microsoft.com/office/drawing/2014/main" id="{6958E693-06E1-4835-9E33-076E6D8ED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503" y="648931"/>
            <a:ext cx="3912520"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22" name="Picture 21" descr="Person being measured">
            <a:extLst>
              <a:ext uri="{FF2B5EF4-FFF2-40B4-BE49-F238E27FC236}">
                <a16:creationId xmlns:a16="http://schemas.microsoft.com/office/drawing/2014/main" id="{D989C481-2420-991D-9D7F-1C310E7C6470}"/>
              </a:ext>
            </a:extLst>
          </p:cNvPr>
          <p:cNvPicPr>
            <a:picLocks noChangeAspect="1"/>
          </p:cNvPicPr>
          <p:nvPr/>
        </p:nvPicPr>
        <p:blipFill rotWithShape="1">
          <a:blip r:embed="rId3">
            <a:extLst>
              <a:ext uri="{28A0092B-C50C-407E-A947-70E740481C1C}">
                <a14:useLocalDpi xmlns:a14="http://schemas.microsoft.com/office/drawing/2010/main" val="0"/>
              </a:ext>
            </a:extLst>
          </a:blip>
          <a:srcRect l="17060" r="29531" b="-2"/>
          <a:stretch/>
        </p:blipFill>
        <p:spPr>
          <a:xfrm>
            <a:off x="7951593" y="1011765"/>
            <a:ext cx="3226968" cy="4546708"/>
          </a:xfrm>
          <a:prstGeom prst="rect">
            <a:avLst/>
          </a:prstGeom>
        </p:spPr>
      </p:pic>
    </p:spTree>
    <p:extLst>
      <p:ext uri="{BB962C8B-B14F-4D97-AF65-F5344CB8AC3E}">
        <p14:creationId xmlns:p14="http://schemas.microsoft.com/office/powerpoint/2010/main" val="9945586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0780-750C-F9F1-DCDB-3EA83830DFAD}"/>
              </a:ext>
            </a:extLst>
          </p:cNvPr>
          <p:cNvSpPr>
            <a:spLocks noGrp="1"/>
          </p:cNvSpPr>
          <p:nvPr>
            <p:ph type="title"/>
          </p:nvPr>
        </p:nvSpPr>
        <p:spPr>
          <a:xfrm>
            <a:off x="1364239" y="228600"/>
            <a:ext cx="4002089" cy="838200"/>
          </a:xfrm>
        </p:spPr>
        <p:txBody>
          <a:bodyPr/>
          <a:lstStyle/>
          <a:p>
            <a:r>
              <a:rPr lang="ro-RO" dirty="0">
                <a:latin typeface="Tahoma" panose="020B0604030504040204" pitchFamily="34" charset="0"/>
                <a:ea typeface="Tahoma" panose="020B0604030504040204" pitchFamily="34" charset="0"/>
                <a:cs typeface="Tahoma" panose="020B0604030504040204" pitchFamily="34" charset="0"/>
              </a:rPr>
              <a:t>Exemple (I)</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D756ACA0-869A-2CB6-A004-5D518D694339}"/>
              </a:ext>
            </a:extLst>
          </p:cNvPr>
          <p:cNvPicPr>
            <a:picLocks noGrp="1" noChangeAspect="1"/>
          </p:cNvPicPr>
          <p:nvPr>
            <p:ph idx="1"/>
          </p:nvPr>
        </p:nvPicPr>
        <p:blipFill>
          <a:blip r:embed="rId2"/>
          <a:stretch>
            <a:fillRect/>
          </a:stretch>
        </p:blipFill>
        <p:spPr>
          <a:xfrm>
            <a:off x="1484313" y="1086428"/>
            <a:ext cx="10018712" cy="4569257"/>
          </a:xfrm>
        </p:spPr>
      </p:pic>
      <p:sp>
        <p:nvSpPr>
          <p:cNvPr id="6" name="TextBox 5">
            <a:extLst>
              <a:ext uri="{FF2B5EF4-FFF2-40B4-BE49-F238E27FC236}">
                <a16:creationId xmlns:a16="http://schemas.microsoft.com/office/drawing/2014/main" id="{2C9FB131-AFCA-FBAE-7A84-10620B6EE6DB}"/>
              </a:ext>
            </a:extLst>
          </p:cNvPr>
          <p:cNvSpPr txBox="1"/>
          <p:nvPr/>
        </p:nvSpPr>
        <p:spPr>
          <a:xfrm>
            <a:off x="2038349" y="6000750"/>
            <a:ext cx="833437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 Tabelul este adaptat după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3"/>
              </a:rPr>
              <a:t>Whiteside et al., 1988</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7955300"/>
      </p:ext>
    </p:extLst>
  </p:cSld>
  <p:clrMapOvr>
    <a:masterClrMapping/>
  </p:clrMapOvr>
  <p:transition spd="slow">
    <p:wheel spokes="1"/>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0780-750C-F9F1-DCDB-3EA83830DFAD}"/>
              </a:ext>
            </a:extLst>
          </p:cNvPr>
          <p:cNvSpPr>
            <a:spLocks noGrp="1"/>
          </p:cNvSpPr>
          <p:nvPr>
            <p:ph type="title"/>
          </p:nvPr>
        </p:nvSpPr>
        <p:spPr>
          <a:xfrm>
            <a:off x="1364239" y="228600"/>
            <a:ext cx="4002089" cy="838200"/>
          </a:xfrm>
        </p:spPr>
        <p:txBody>
          <a:bodyPr/>
          <a:lstStyle/>
          <a:p>
            <a:r>
              <a:rPr lang="ro-RO" dirty="0">
                <a:latin typeface="Tahoma" panose="020B0604030504040204" pitchFamily="34" charset="0"/>
                <a:ea typeface="Tahoma" panose="020B0604030504040204" pitchFamily="34" charset="0"/>
                <a:cs typeface="Tahoma" panose="020B0604030504040204" pitchFamily="34" charset="0"/>
              </a:rPr>
              <a:t>Exemple (II)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2C9FB131-AFCA-FBAE-7A84-10620B6EE6DB}"/>
              </a:ext>
            </a:extLst>
          </p:cNvPr>
          <p:cNvSpPr txBox="1"/>
          <p:nvPr/>
        </p:nvSpPr>
        <p:spPr>
          <a:xfrm>
            <a:off x="2038349" y="6000750"/>
            <a:ext cx="833437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2"/>
              </a:rPr>
              <a:t>Wallach et al., 2017</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a:extLst>
              <a:ext uri="{FF2B5EF4-FFF2-40B4-BE49-F238E27FC236}">
                <a16:creationId xmlns:a16="http://schemas.microsoft.com/office/drawing/2014/main" id="{9FD1E53E-203A-FB40-C8DD-00650B35D5B8}"/>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6DD73A7E-CA6C-4A8E-878D-09251F46BDD5}"/>
              </a:ext>
            </a:extLst>
          </p:cNvPr>
          <p:cNvPicPr>
            <a:picLocks noChangeAspect="1"/>
          </p:cNvPicPr>
          <p:nvPr/>
        </p:nvPicPr>
        <p:blipFill>
          <a:blip r:embed="rId3"/>
          <a:stretch>
            <a:fillRect/>
          </a:stretch>
        </p:blipFill>
        <p:spPr>
          <a:xfrm>
            <a:off x="1273966" y="2259067"/>
            <a:ext cx="10439400" cy="2339866"/>
          </a:xfrm>
          <a:prstGeom prst="rect">
            <a:avLst/>
          </a:prstGeom>
        </p:spPr>
      </p:pic>
    </p:spTree>
    <p:extLst>
      <p:ext uri="{BB962C8B-B14F-4D97-AF65-F5344CB8AC3E}">
        <p14:creationId xmlns:p14="http://schemas.microsoft.com/office/powerpoint/2010/main" val="1276731862"/>
      </p:ext>
    </p:extLst>
  </p:cSld>
  <p:clrMapOvr>
    <a:masterClrMapping/>
  </p:clrMapOvr>
  <p:transition spd="med">
    <p:pull/>
  </p:transition>
</p:sld>
</file>

<file path=ppt/slides/slide29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useBgFill="1">
        <p:nvSpPr>
          <p:cNvPr id="17" name="Rectangle 16">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280597" y="1437103"/>
            <a:ext cx="4922391" cy="3347337"/>
          </a:xfrm>
        </p:spPr>
        <p:txBody>
          <a:bodyPr vert="horz" lIns="91440" tIns="45720" rIns="91440" bIns="45720" rtlCol="0" anchor="b">
            <a:normAutofit/>
          </a:bodyPr>
          <a:lstStyle/>
          <a:p>
            <a:pPr lvl="0" algn="l">
              <a:lnSpc>
                <a:spcPct val="90000"/>
              </a:lnSpc>
            </a:pPr>
            <a:r>
              <a:rPr lang="ro-RO" sz="5600" dirty="0">
                <a:latin typeface="Tahoma" panose="020B0604030504040204" pitchFamily="34" charset="0"/>
                <a:ea typeface="Tahoma" panose="020B0604030504040204" pitchFamily="34" charset="0"/>
                <a:cs typeface="Tahoma" panose="020B0604030504040204" pitchFamily="34" charset="0"/>
              </a:rPr>
              <a:t>7</a:t>
            </a:r>
            <a:r>
              <a:rPr lang="en-US" sz="5600" dirty="0">
                <a:latin typeface="Tahoma" panose="020B0604030504040204" pitchFamily="34" charset="0"/>
                <a:ea typeface="Tahoma" panose="020B0604030504040204" pitchFamily="34" charset="0"/>
                <a:cs typeface="Tahoma" panose="020B0604030504040204" pitchFamily="34" charset="0"/>
              </a:rPr>
              <a:t>.5 </a:t>
            </a:r>
            <a:r>
              <a:rPr lang="en-US" sz="5600" dirty="0" err="1">
                <a:latin typeface="Tahoma" panose="020B0604030504040204" pitchFamily="34" charset="0"/>
                <a:ea typeface="Tahoma" panose="020B0604030504040204" pitchFamily="34" charset="0"/>
                <a:cs typeface="Tahoma" panose="020B0604030504040204" pitchFamily="34" charset="0"/>
              </a:rPr>
              <a:t>Metode</a:t>
            </a:r>
            <a:r>
              <a:rPr lang="en-US" sz="5600" dirty="0">
                <a:latin typeface="Tahoma" panose="020B0604030504040204" pitchFamily="34" charset="0"/>
                <a:ea typeface="Tahoma" panose="020B0604030504040204" pitchFamily="34" charset="0"/>
                <a:cs typeface="Tahoma" panose="020B0604030504040204" pitchFamily="34" charset="0"/>
              </a:rPr>
              <a:t> </a:t>
            </a:r>
            <a:r>
              <a:rPr lang="en-US" sz="5600" dirty="0" err="1">
                <a:latin typeface="Tahoma" panose="020B0604030504040204" pitchFamily="34" charset="0"/>
                <a:ea typeface="Tahoma" panose="020B0604030504040204" pitchFamily="34" charset="0"/>
                <a:cs typeface="Tahoma" panose="020B0604030504040204" pitchFamily="34" charset="0"/>
              </a:rPr>
              <a:t>și</a:t>
            </a:r>
            <a:r>
              <a:rPr lang="en-US" sz="5600" dirty="0">
                <a:latin typeface="Tahoma" panose="020B0604030504040204" pitchFamily="34" charset="0"/>
                <a:ea typeface="Tahoma" panose="020B0604030504040204" pitchFamily="34" charset="0"/>
                <a:cs typeface="Tahoma" panose="020B0604030504040204" pitchFamily="34" charset="0"/>
              </a:rPr>
              <a:t> </a:t>
            </a:r>
            <a:r>
              <a:rPr lang="en-US" sz="5600" dirty="0" err="1">
                <a:latin typeface="Tahoma" panose="020B0604030504040204" pitchFamily="34" charset="0"/>
                <a:ea typeface="Tahoma" panose="020B0604030504040204" pitchFamily="34" charset="0"/>
                <a:cs typeface="Tahoma" panose="020B0604030504040204" pitchFamily="34" charset="0"/>
              </a:rPr>
              <a:t>tehnici</a:t>
            </a:r>
            <a:r>
              <a:rPr lang="en-US" sz="5600" dirty="0">
                <a:latin typeface="Tahoma" panose="020B0604030504040204" pitchFamily="34" charset="0"/>
                <a:ea typeface="Tahoma" panose="020B0604030504040204" pitchFamily="34" charset="0"/>
                <a:cs typeface="Tahoma" panose="020B0604030504040204" pitchFamily="34" charset="0"/>
              </a:rPr>
              <a:t> de </a:t>
            </a:r>
            <a:r>
              <a:rPr lang="en-US" sz="5600" dirty="0" err="1">
                <a:latin typeface="Tahoma" panose="020B0604030504040204" pitchFamily="34" charset="0"/>
                <a:ea typeface="Tahoma" panose="020B0604030504040204" pitchFamily="34" charset="0"/>
                <a:cs typeface="Tahoma" panose="020B0604030504040204" pitchFamily="34" charset="0"/>
              </a:rPr>
              <a:t>evaluare</a:t>
            </a:r>
            <a:r>
              <a:rPr lang="en-US" sz="5600" dirty="0">
                <a:latin typeface="Tahoma" panose="020B0604030504040204" pitchFamily="34" charset="0"/>
                <a:ea typeface="Tahoma" panose="020B0604030504040204" pitchFamily="34" charset="0"/>
                <a:cs typeface="Tahoma" panose="020B0604030504040204" pitchFamily="34" charset="0"/>
              </a:rPr>
              <a:t> </a:t>
            </a:r>
            <a:r>
              <a:rPr lang="en-US" sz="5600" dirty="0" err="1">
                <a:latin typeface="Tahoma" panose="020B0604030504040204" pitchFamily="34" charset="0"/>
                <a:ea typeface="Tahoma" panose="020B0604030504040204" pitchFamily="34" charset="0"/>
                <a:cs typeface="Tahoma" panose="020B0604030504040204" pitchFamily="34" charset="0"/>
              </a:rPr>
              <a:t>analitică</a:t>
            </a:r>
            <a:endParaRPr lang="en-US" sz="5600" dirty="0">
              <a:latin typeface="Tahoma" panose="020B0604030504040204" pitchFamily="34" charset="0"/>
              <a:ea typeface="Tahoma" panose="020B0604030504040204" pitchFamily="34" charset="0"/>
              <a:cs typeface="Tahoma" panose="020B0604030504040204" pitchFamily="34" charset="0"/>
            </a:endParaRPr>
          </a:p>
        </p:txBody>
      </p:sp>
      <p:grpSp>
        <p:nvGrpSpPr>
          <p:cNvPr id="19" name="Group 18">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1"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2"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3"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4"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5"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7"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5419641"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t="37920" r="-2" b="33007"/>
          <a:stretch/>
        </p:blipFill>
        <p:spPr>
          <a:xfrm rot="43200000">
            <a:off x="977550" y="2650104"/>
            <a:ext cx="4774321" cy="1270029"/>
          </a:xfrm>
          <a:prstGeom prst="rect">
            <a:avLst/>
          </a:prstGeom>
        </p:spPr>
      </p:pic>
    </p:spTree>
    <p:extLst>
      <p:ext uri="{BB962C8B-B14F-4D97-AF65-F5344CB8AC3E}">
        <p14:creationId xmlns:p14="http://schemas.microsoft.com/office/powerpoint/2010/main" val="1885933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descr="Abstract blurred public library with bookshelves">
            <a:extLst>
              <a:ext uri="{FF2B5EF4-FFF2-40B4-BE49-F238E27FC236}">
                <a16:creationId xmlns:a16="http://schemas.microsoft.com/office/drawing/2014/main" id="{EFA8825D-A74C-5EC5-040B-527F4D22C8DA}"/>
              </a:ext>
            </a:extLst>
          </p:cNvPr>
          <p:cNvPicPr>
            <a:picLocks noChangeAspect="1"/>
          </p:cNvPicPr>
          <p:nvPr/>
        </p:nvPicPr>
        <p:blipFill rotWithShape="1">
          <a:blip r:embed="rId3"/>
          <a:srcRect l="13042" r="3538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BF727EDC-DF4A-652E-637E-577C77DEE268}"/>
              </a:ext>
            </a:extLst>
          </p:cNvPr>
          <p:cNvSpPr>
            <a:spLocks noGrp="1"/>
          </p:cNvSpPr>
          <p:nvPr>
            <p:ph type="title"/>
          </p:nvPr>
        </p:nvSpPr>
        <p:spPr>
          <a:xfrm>
            <a:off x="972080" y="685800"/>
            <a:ext cx="5260680" cy="1752599"/>
          </a:xfrm>
        </p:spPr>
        <p:txBody>
          <a:bodyPr>
            <a:normAutofit/>
          </a:bodyPr>
          <a:lstStyle/>
          <a:p>
            <a:pPr algn="l"/>
            <a:r>
              <a:rPr lang="en-GB" dirty="0" err="1">
                <a:latin typeface="Tahoma" panose="020B0604030504040204" pitchFamily="34" charset="0"/>
                <a:ea typeface="Tahoma" panose="020B0604030504040204" pitchFamily="34" charset="0"/>
                <a:cs typeface="Tahoma" panose="020B0604030504040204" pitchFamily="34" charset="0"/>
              </a:rPr>
              <a:t>Metode</a:t>
            </a:r>
            <a:r>
              <a:rPr lang="en-GB" dirty="0">
                <a:latin typeface="Tahoma" panose="020B0604030504040204" pitchFamily="34" charset="0"/>
                <a:ea typeface="Tahoma" panose="020B0604030504040204" pitchFamily="34" charset="0"/>
                <a:cs typeface="Tahoma" panose="020B0604030504040204" pitchFamily="34" charset="0"/>
              </a:rPr>
              <a:t> de </a:t>
            </a:r>
            <a:r>
              <a:rPr lang="en-GB" dirty="0" err="1">
                <a:latin typeface="Tahoma" panose="020B0604030504040204" pitchFamily="34" charset="0"/>
                <a:ea typeface="Tahoma" panose="020B0604030504040204" pitchFamily="34" charset="0"/>
                <a:cs typeface="Tahoma" panose="020B0604030504040204" pitchFamily="34" charset="0"/>
              </a:rPr>
              <a:t>evaluare</a:t>
            </a:r>
            <a:r>
              <a:rPr lang="en-GB" dirty="0">
                <a:latin typeface="Tahoma" panose="020B0604030504040204" pitchFamily="34" charset="0"/>
                <a:ea typeface="Tahoma" panose="020B0604030504040204" pitchFamily="34" charset="0"/>
                <a:cs typeface="Tahoma" panose="020B0604030504040204" pitchFamily="34" charset="0"/>
              </a:rPr>
              <a:t> an</a:t>
            </a:r>
            <a:r>
              <a:rPr lang="ro-RO" dirty="0">
                <a:latin typeface="Tahoma" panose="020B0604030504040204" pitchFamily="34" charset="0"/>
                <a:ea typeface="Tahoma" panose="020B0604030504040204" pitchFamily="34" charset="0"/>
                <a:cs typeface="Tahoma" panose="020B0604030504040204" pitchFamily="34" charset="0"/>
              </a:rPr>
              <a:t>alitică</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C94F22-93AA-8A9C-CBD2-4BED7E908CA0}"/>
              </a:ext>
            </a:extLst>
          </p:cNvPr>
          <p:cNvSpPr>
            <a:spLocks noGrp="1"/>
          </p:cNvSpPr>
          <p:nvPr>
            <p:ph idx="1"/>
          </p:nvPr>
        </p:nvSpPr>
        <p:spPr>
          <a:xfrm>
            <a:off x="643468" y="2666999"/>
            <a:ext cx="5260680" cy="3124201"/>
          </a:xfrm>
        </p:spPr>
        <p:txBody>
          <a:bodyP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Tehnici rapide (mai puțin formal/riguros). Necesare ingeniozitate, spontaneitate (practicieni experimentați, </a:t>
            </a:r>
            <a:r>
              <a:rPr lang="ro-RO" sz="2000" i="1" dirty="0">
                <a:latin typeface="Tahoma" panose="020B0604030504040204" pitchFamily="34" charset="0"/>
                <a:ea typeface="Tahoma" panose="020B0604030504040204" pitchFamily="34" charset="0"/>
                <a:cs typeface="Tahoma" panose="020B0604030504040204" pitchFamily="34" charset="0"/>
              </a:rPr>
              <a:t>expert knowledge</a:t>
            </a:r>
            <a:r>
              <a:rPr lang="ro-RO" sz="2000" dirty="0">
                <a:latin typeface="Tahoma" panose="020B0604030504040204" pitchFamily="34" charset="0"/>
                <a:ea typeface="Tahoma" panose="020B0604030504040204" pitchFamily="34" charset="0"/>
                <a:cs typeface="Tahoma" panose="020B0604030504040204" pitchFamily="34" charset="0"/>
              </a:rPr>
              <a:t>).</a:t>
            </a:r>
          </a:p>
          <a:p>
            <a:r>
              <a:rPr lang="ro-RO" sz="2000" dirty="0">
                <a:latin typeface="Tahoma" panose="020B0604030504040204" pitchFamily="34" charset="0"/>
                <a:ea typeface="Tahoma" panose="020B0604030504040204" pitchFamily="34" charset="0"/>
                <a:cs typeface="Tahoma" panose="020B0604030504040204" pitchFamily="34" charset="0"/>
              </a:rPr>
              <a:t>Îndeosebi în legătură cu datele calitative. </a:t>
            </a:r>
          </a:p>
          <a:p>
            <a:r>
              <a:rPr lang="ro-RO" sz="2000" dirty="0">
                <a:latin typeface="Tahoma" panose="020B0604030504040204" pitchFamily="34" charset="0"/>
                <a:ea typeface="Tahoma" panose="020B0604030504040204" pitchFamily="34" charset="0"/>
                <a:cs typeface="Tahoma" panose="020B0604030504040204" pitchFamily="34" charset="0"/>
              </a:rPr>
              <a:t>Sunt analizate </a:t>
            </a:r>
            <a:r>
              <a:rPr lang="ro-RO" sz="2000" b="1" dirty="0">
                <a:latin typeface="Tahoma" panose="020B0604030504040204" pitchFamily="34" charset="0"/>
                <a:ea typeface="Tahoma" panose="020B0604030504040204" pitchFamily="34" charset="0"/>
                <a:cs typeface="Tahoma" panose="020B0604030504040204" pitchFamily="34" charset="0"/>
              </a:rPr>
              <a:t>atributele </a:t>
            </a:r>
            <a:r>
              <a:rPr lang="ro-RO" sz="2000" dirty="0">
                <a:latin typeface="Tahoma" panose="020B0604030504040204" pitchFamily="34" charset="0"/>
                <a:ea typeface="Tahoma" panose="020B0604030504040204" pitchFamily="34" charset="0"/>
                <a:cs typeface="Tahoma" panose="020B0604030504040204" pitchFamily="34" charset="0"/>
              </a:rPr>
              <a:t>soluției de </a:t>
            </a:r>
            <a:r>
              <a:rPr lang="ro-RO" sz="2000" i="1" dirty="0">
                <a:latin typeface="Tahoma" panose="020B0604030504040204" pitchFamily="34" charset="0"/>
                <a:ea typeface="Tahoma" panose="020B0604030504040204" pitchFamily="34" charset="0"/>
                <a:cs typeface="Tahoma" panose="020B0604030504040204" pitchFamily="34" charset="0"/>
              </a:rPr>
              <a:t>design</a:t>
            </a:r>
            <a:r>
              <a:rPr lang="ro-RO" sz="2000" dirty="0">
                <a:latin typeface="Tahoma" panose="020B0604030504040204" pitchFamily="34" charset="0"/>
                <a:ea typeface="Tahoma" panose="020B0604030504040204" pitchFamily="34" charset="0"/>
                <a:cs typeface="Tahoma" panose="020B0604030504040204" pitchFamily="34" charset="0"/>
              </a:rPr>
              <a:t>, nu comportamentul în timpul utilizării.</a:t>
            </a:r>
          </a:p>
          <a:p>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6098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4" name="Rectangle 25">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8" name="Group 27">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9"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30"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grpSp>
        <p:nvGrpSpPr>
          <p:cNvPr id="32" name="Group 31">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3"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5"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5"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6"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7"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B3A7E8D1-E893-D1C4-11FE-DD81D3773D7F}"/>
              </a:ext>
            </a:extLst>
          </p:cNvPr>
          <p:cNvSpPr>
            <a:spLocks noGrp="1"/>
          </p:cNvSpPr>
          <p:nvPr>
            <p:ph type="title"/>
          </p:nvPr>
        </p:nvSpPr>
        <p:spPr>
          <a:xfrm>
            <a:off x="3539055" y="359833"/>
            <a:ext cx="8662469" cy="141393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Parcurgere rapidă a soluției de </a:t>
            </a:r>
            <a:r>
              <a:rPr lang="ro-RO" i="1" dirty="0">
                <a:latin typeface="Tahoma" panose="020B0604030504040204" pitchFamily="34" charset="0"/>
                <a:ea typeface="Tahoma" panose="020B0604030504040204" pitchFamily="34" charset="0"/>
                <a:cs typeface="Tahoma" panose="020B0604030504040204" pitchFamily="34" charset="0"/>
              </a:rPr>
              <a:t>design</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77" name="Picture 21" descr="3D puzzle pieces">
            <a:extLst>
              <a:ext uri="{FF2B5EF4-FFF2-40B4-BE49-F238E27FC236}">
                <a16:creationId xmlns:a16="http://schemas.microsoft.com/office/drawing/2014/main" id="{94B0524C-4E29-6C69-29F9-53F94A8249A6}"/>
              </a:ext>
            </a:extLst>
          </p:cNvPr>
          <p:cNvPicPr>
            <a:picLocks noChangeAspect="1"/>
          </p:cNvPicPr>
          <p:nvPr/>
        </p:nvPicPr>
        <p:blipFill>
          <a:blip r:embed="rId3">
            <a:extLst>
              <a:ext uri="{28A0092B-C50C-407E-A947-70E740481C1C}">
                <a14:useLocalDpi xmlns:a14="http://schemas.microsoft.com/office/drawing/2010/main" val="0"/>
              </a:ext>
            </a:extLst>
          </a:blip>
          <a:srcRect l="33166" r="33166"/>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1E6E5E46-30B8-5ECA-A950-0C9E129C6782}"/>
              </a:ext>
            </a:extLst>
          </p:cNvPr>
          <p:cNvSpPr>
            <a:spLocks noGrp="1"/>
          </p:cNvSpPr>
          <p:nvPr>
            <p:ph idx="1"/>
          </p:nvPr>
        </p:nvSpPr>
        <p:spPr>
          <a:xfrm>
            <a:off x="3843867" y="1653309"/>
            <a:ext cx="7659156" cy="4137891"/>
          </a:xfrm>
        </p:spPr>
        <p:txBody>
          <a:bodyPr>
            <a:normAutofit/>
          </a:bodyPr>
          <a:lstStyle/>
          <a:p>
            <a:r>
              <a:rPr lang="ro-RO" i="1" dirty="0">
                <a:latin typeface="Tahoma" panose="020B0604030504040204" pitchFamily="34" charset="0"/>
                <a:ea typeface="Tahoma" panose="020B0604030504040204" pitchFamily="34" charset="0"/>
                <a:cs typeface="Tahoma" panose="020B0604030504040204" pitchFamily="34" charset="0"/>
              </a:rPr>
              <a:t>Design walkthrough.</a:t>
            </a:r>
          </a:p>
          <a:p>
            <a:r>
              <a:rPr lang="ro-RO" dirty="0">
                <a:latin typeface="Tahoma" panose="020B0604030504040204" pitchFamily="34" charset="0"/>
                <a:ea typeface="Tahoma" panose="020B0604030504040204" pitchFamily="34" charset="0"/>
                <a:cs typeface="Tahoma" panose="020B0604030504040204" pitchFamily="34" charset="0"/>
              </a:rPr>
              <a:t>Demo într-un stadiu incipient, feedback pentru </a:t>
            </a:r>
            <a:r>
              <a:rPr lang="ro-RO" i="1" dirty="0">
                <a:latin typeface="Tahoma" panose="020B0604030504040204" pitchFamily="34" charset="0"/>
                <a:ea typeface="Tahoma" panose="020B0604030504040204" pitchFamily="34" charset="0"/>
                <a:cs typeface="Tahoma" panose="020B0604030504040204" pitchFamily="34" charset="0"/>
              </a:rPr>
              <a:t>design</a:t>
            </a:r>
            <a:r>
              <a:rPr lang="ro-RO" dirty="0">
                <a:latin typeface="Tahoma" panose="020B0604030504040204" pitchFamily="34" charset="0"/>
                <a:ea typeface="Tahoma" panose="020B0604030504040204" pitchFamily="34" charset="0"/>
                <a:cs typeface="Tahoma" panose="020B0604030504040204" pitchFamily="34" charset="0"/>
              </a:rPr>
              <a:t>, chiar înainte de realizarea unui prototip. </a:t>
            </a:r>
          </a:p>
          <a:p>
            <a:r>
              <a:rPr lang="ro-RO" dirty="0">
                <a:latin typeface="Tahoma" panose="020B0604030504040204" pitchFamily="34" charset="0"/>
                <a:ea typeface="Tahoma" panose="020B0604030504040204" pitchFamily="34" charset="0"/>
                <a:cs typeface="Tahoma" panose="020B0604030504040204" pitchFamily="34" charset="0"/>
              </a:rPr>
              <a:t>Audiența poate include membri ai echipei, analiști, experți, utilizatori potențiali. </a:t>
            </a:r>
          </a:p>
          <a:p>
            <a:r>
              <a:rPr lang="ro-RO" i="1" dirty="0">
                <a:latin typeface="Tahoma" panose="020B0604030504040204" pitchFamily="34" charset="0"/>
                <a:ea typeface="Tahoma" panose="020B0604030504040204" pitchFamily="34" charset="0"/>
                <a:cs typeface="Tahoma" panose="020B0604030504040204" pitchFamily="34" charset="0"/>
              </a:rPr>
              <a:t>Design review. </a:t>
            </a:r>
            <a:endParaRPr lang="ro-RO"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Într-un stadiu mai avansat – se demonstrează / ilustrează fluxul de lucru.</a:t>
            </a:r>
          </a:p>
          <a:p>
            <a:endParaRPr lang="ro-RO"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581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EF803981-B108-13F4-F555-02EEE9AE1765}"/>
              </a:ext>
            </a:extLst>
          </p:cNvPr>
          <p:cNvSpPr>
            <a:spLocks noGrp="1"/>
          </p:cNvSpPr>
          <p:nvPr>
            <p:ph type="title"/>
          </p:nvPr>
        </p:nvSpPr>
        <p:spPr>
          <a:xfrm>
            <a:off x="1836013" y="1072609"/>
            <a:ext cx="3041557" cy="4522647"/>
          </a:xfrm>
          <a:effectLst/>
        </p:spPr>
        <p:txBody>
          <a:bodyPr anchor="ctr">
            <a:normAutofit/>
          </a:bodyPr>
          <a:lstStyle/>
          <a:p>
            <a:pPr algn="l"/>
            <a:r>
              <a:rPr lang="ro-RO" sz="3200" dirty="0">
                <a:solidFill>
                  <a:schemeClr val="tx2"/>
                </a:solidFill>
                <a:latin typeface="Tahoma" panose="020B0604030504040204" pitchFamily="34" charset="0"/>
                <a:ea typeface="Tahoma" panose="020B0604030504040204" pitchFamily="34" charset="0"/>
                <a:cs typeface="Tahoma" panose="020B0604030504040204" pitchFamily="34" charset="0"/>
              </a:rPr>
              <a:t>Inspecția UX</a:t>
            </a:r>
            <a:endParaRPr lang="en-GB" sz="32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7DD2212-972A-0F28-36C0-B6E3311376BA}"/>
              </a:ext>
            </a:extLst>
          </p:cNvPr>
          <p:cNvSpPr>
            <a:spLocks noGrp="1"/>
          </p:cNvSpPr>
          <p:nvPr>
            <p:ph idx="1"/>
          </p:nvPr>
        </p:nvSpPr>
        <p:spPr>
          <a:xfrm>
            <a:off x="5149032" y="1072609"/>
            <a:ext cx="6383207" cy="4522647"/>
          </a:xfrm>
        </p:spPr>
        <p:txBody>
          <a:bodyPr anchor="ct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Este inspectată soluția de </a:t>
            </a:r>
            <a:r>
              <a:rPr lang="ro-RO" sz="2000" i="1" dirty="0">
                <a:latin typeface="Tahoma" panose="020B0604030504040204" pitchFamily="34" charset="0"/>
                <a:ea typeface="Tahoma" panose="020B0604030504040204" pitchFamily="34" charset="0"/>
                <a:cs typeface="Tahoma" panose="020B0604030504040204" pitchFamily="34" charset="0"/>
              </a:rPr>
              <a:t>design</a:t>
            </a:r>
            <a:r>
              <a:rPr lang="ro-RO" sz="2000" dirty="0">
                <a:latin typeface="Tahoma" panose="020B0604030504040204" pitchFamily="34" charset="0"/>
                <a:ea typeface="Tahoma" panose="020B0604030504040204" pitchFamily="34" charset="0"/>
                <a:cs typeface="Tahoma" panose="020B0604030504040204" pitchFamily="34" charset="0"/>
              </a:rPr>
              <a:t> pentru experiența de utilizare, </a:t>
            </a:r>
            <a:r>
              <a:rPr lang="ro-RO" sz="2000" b="1" dirty="0">
                <a:latin typeface="Tahoma" panose="020B0604030504040204" pitchFamily="34" charset="0"/>
                <a:ea typeface="Tahoma" panose="020B0604030504040204" pitchFamily="34" charset="0"/>
                <a:cs typeface="Tahoma" panose="020B0604030504040204" pitchFamily="34" charset="0"/>
              </a:rPr>
              <a:t>nu</a:t>
            </a:r>
            <a:r>
              <a:rPr lang="ro-RO" sz="2000" dirty="0">
                <a:latin typeface="Tahoma" panose="020B0604030504040204" pitchFamily="34" charset="0"/>
                <a:ea typeface="Tahoma" panose="020B0604030504040204" pitchFamily="34" charset="0"/>
                <a:cs typeface="Tahoma" panose="020B0604030504040204" pitchFamily="34" charset="0"/>
              </a:rPr>
              <a:t> experiența de utilizare în sine. Este analizat </a:t>
            </a:r>
            <a:r>
              <a:rPr lang="ro-RO" sz="2000" i="1" dirty="0">
                <a:latin typeface="Tahoma" panose="020B0604030504040204" pitchFamily="34" charset="0"/>
                <a:ea typeface="Tahoma" panose="020B0604030504040204" pitchFamily="34" charset="0"/>
                <a:cs typeface="Tahoma" panose="020B0604030504040204" pitchFamily="34" charset="0"/>
              </a:rPr>
              <a:t>design</a:t>
            </a:r>
            <a:r>
              <a:rPr lang="ro-RO" sz="2000" dirty="0">
                <a:latin typeface="Tahoma" panose="020B0604030504040204" pitchFamily="34" charset="0"/>
                <a:ea typeface="Tahoma" panose="020B0604030504040204" pitchFamily="34" charset="0"/>
                <a:cs typeface="Tahoma" panose="020B0604030504040204" pitchFamily="34" charset="0"/>
              </a:rPr>
              <a:t>-ul, nu utilizarea. </a:t>
            </a:r>
          </a:p>
          <a:p>
            <a:r>
              <a:rPr lang="ro-RO" sz="2000" dirty="0">
                <a:latin typeface="Tahoma" panose="020B0604030504040204" pitchFamily="34" charset="0"/>
                <a:ea typeface="Tahoma" panose="020B0604030504040204" pitchFamily="34" charset="0"/>
                <a:cs typeface="Tahoma" panose="020B0604030504040204" pitchFamily="34" charset="0"/>
              </a:rPr>
              <a:t>Variante utilizate: </a:t>
            </a:r>
            <a:r>
              <a:rPr lang="ro-RO" sz="2000" i="1" dirty="0">
                <a:latin typeface="Tahoma" panose="020B0604030504040204" pitchFamily="34" charset="0"/>
                <a:ea typeface="Tahoma" panose="020B0604030504040204" pitchFamily="34" charset="0"/>
                <a:cs typeface="Tahoma" panose="020B0604030504040204" pitchFamily="34" charset="0"/>
              </a:rPr>
              <a:t>expert evaluation / expert inspection.</a:t>
            </a:r>
            <a:endParaRPr lang="ro-RO" sz="2000" dirty="0">
              <a:latin typeface="Tahoma" panose="020B0604030504040204" pitchFamily="34" charset="0"/>
              <a:ea typeface="Tahoma" panose="020B0604030504040204" pitchFamily="34" charset="0"/>
              <a:cs typeface="Tahoma" panose="020B0604030504040204" pitchFamily="34" charset="0"/>
            </a:endParaRPr>
          </a:p>
          <a:p>
            <a:r>
              <a:rPr lang="ro-RO" sz="2000" dirty="0">
                <a:latin typeface="Tahoma" panose="020B0604030504040204" pitchFamily="34" charset="0"/>
                <a:ea typeface="Tahoma" panose="020B0604030504040204" pitchFamily="34" charset="0"/>
                <a:cs typeface="Tahoma" panose="020B0604030504040204" pitchFamily="34" charset="0"/>
              </a:rPr>
              <a:t>Limitare: nu este întotdeauna un substitut complet pentru evaluarea empirică, bazată pe utilizatori.</a:t>
            </a:r>
          </a:p>
          <a:p>
            <a:r>
              <a:rPr lang="ro-RO" sz="2000" dirty="0">
                <a:latin typeface="Tahoma" panose="020B0604030504040204" pitchFamily="34" charset="0"/>
                <a:ea typeface="Tahoma" panose="020B0604030504040204" pitchFamily="34" charset="0"/>
                <a:cs typeface="Tahoma" panose="020B0604030504040204" pitchFamily="34" charset="0"/>
              </a:rPr>
              <a:t>Inspectori: experți </a:t>
            </a:r>
            <a:r>
              <a:rPr lang="ro-RO" sz="2000" i="1" dirty="0">
                <a:latin typeface="Tahoma" panose="020B0604030504040204" pitchFamily="34" charset="0"/>
                <a:ea typeface="Tahoma" panose="020B0604030504040204" pitchFamily="34" charset="0"/>
                <a:cs typeface="Tahoma" panose="020B0604030504040204" pitchFamily="34" charset="0"/>
              </a:rPr>
              <a:t>UX</a:t>
            </a:r>
            <a:r>
              <a:rPr lang="ro-RO" sz="2000" dirty="0">
                <a:latin typeface="Tahoma" panose="020B0604030504040204" pitchFamily="34" charset="0"/>
                <a:ea typeface="Tahoma" panose="020B0604030504040204" pitchFamily="34" charset="0"/>
                <a:cs typeface="Tahoma" panose="020B0604030504040204" pitchFamily="34" charset="0"/>
              </a:rPr>
              <a:t>, experți duali (</a:t>
            </a:r>
            <a:r>
              <a:rPr lang="ro-RO" sz="2000" i="1" dirty="0">
                <a:latin typeface="Tahoma" panose="020B0604030504040204" pitchFamily="34" charset="0"/>
                <a:ea typeface="Tahoma" panose="020B0604030504040204" pitchFamily="34" charset="0"/>
                <a:cs typeface="Tahoma" panose="020B0604030504040204" pitchFamily="34" charset="0"/>
              </a:rPr>
              <a:t>UX</a:t>
            </a:r>
            <a:r>
              <a:rPr lang="ro-RO" sz="2000" dirty="0">
                <a:latin typeface="Tahoma" panose="020B0604030504040204" pitchFamily="34" charset="0"/>
                <a:ea typeface="Tahoma" panose="020B0604030504040204" pitchFamily="34" charset="0"/>
                <a:cs typeface="Tahoma" panose="020B0604030504040204" pitchFamily="34" charset="0"/>
              </a:rPr>
              <a:t>+cunoștințe referitoare la subiectul analizat).</a:t>
            </a:r>
          </a:p>
          <a:p>
            <a:endParaRPr lang="ro-RO" sz="2000" dirty="0">
              <a:latin typeface="Tahoma" panose="020B0604030504040204" pitchFamily="34" charset="0"/>
              <a:ea typeface="Tahoma" panose="020B0604030504040204" pitchFamily="34" charset="0"/>
              <a:cs typeface="Tahoma" panose="020B0604030504040204" pitchFamily="34" charset="0"/>
            </a:endParaRPr>
          </a:p>
          <a:p>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222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8895775" y="1123837"/>
            <a:ext cx="2947482" cy="460118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Evaluare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extLst>
              <p:ext uri="{D42A27DB-BD31-4B8C-83A1-F6EECF244321}">
                <p14:modId xmlns:p14="http://schemas.microsoft.com/office/powerpoint/2010/main" val="3751611459"/>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7085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DBDEDC46-1CF9-8EEA-3B4E-E97EDDF98594}"/>
              </a:ext>
            </a:extLst>
          </p:cNvPr>
          <p:cNvSpPr>
            <a:spLocks noGrp="1"/>
          </p:cNvSpPr>
          <p:nvPr>
            <p:ph type="title"/>
          </p:nvPr>
        </p:nvSpPr>
        <p:spPr>
          <a:xfrm>
            <a:off x="494260" y="1683144"/>
            <a:ext cx="2774922" cy="3491712"/>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Schițarea (design-ul) unor posibile soluții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5A50E64B-5A93-3520-277C-595D6F7AA9CF}"/>
              </a:ext>
            </a:extLst>
          </p:cNvPr>
          <p:cNvSpPr>
            <a:spLocks noGrp="1"/>
          </p:cNvSpPr>
          <p:nvPr>
            <p:ph idx="1"/>
          </p:nvPr>
        </p:nvSpPr>
        <p:spPr>
          <a:xfrm>
            <a:off x="4361606" y="1683143"/>
            <a:ext cx="6627377" cy="349171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design generativ (schițe, idei de design, machete, etc.)</a:t>
            </a:r>
          </a:p>
          <a:p>
            <a:r>
              <a:rPr lang="ro-RO" dirty="0">
                <a:latin typeface="Tahoma" panose="020B0604030504040204" pitchFamily="34" charset="0"/>
                <a:ea typeface="Tahoma" panose="020B0604030504040204" pitchFamily="34" charset="0"/>
                <a:cs typeface="Tahoma" panose="020B0604030504040204" pitchFamily="34" charset="0"/>
              </a:rPr>
              <a:t>design conceptual (modele mentale, sisteme de modele, etc.)</a:t>
            </a:r>
          </a:p>
          <a:p>
            <a:r>
              <a:rPr lang="ro-RO" dirty="0">
                <a:latin typeface="Tahoma" panose="020B0604030504040204" pitchFamily="34" charset="0"/>
                <a:ea typeface="Tahoma" panose="020B0604030504040204" pitchFamily="34" charset="0"/>
                <a:cs typeface="Tahoma" panose="020B0604030504040204" pitchFamily="34" charset="0"/>
              </a:rPr>
              <a:t>design intermediar (planuri pentru candidații mai promițători, scenarii ilustrate, </a:t>
            </a:r>
            <a:r>
              <a:rPr lang="ro-RO" i="1" dirty="0">
                <a:latin typeface="Tahoma" panose="020B0604030504040204" pitchFamily="34" charset="0"/>
                <a:ea typeface="Tahoma" panose="020B0604030504040204" pitchFamily="34" charset="0"/>
                <a:cs typeface="Tahoma" panose="020B0604030504040204" pitchFamily="34" charset="0"/>
              </a:rPr>
              <a:t>storyboards</a:t>
            </a:r>
            <a:r>
              <a:rPr lang="ro-RO" dirty="0">
                <a:latin typeface="Tahoma" panose="020B0604030504040204" pitchFamily="34" charset="0"/>
                <a:ea typeface="Tahoma" panose="020B0604030504040204" pitchFamily="34" charset="0"/>
                <a:cs typeface="Tahoma" panose="020B0604030504040204" pitchFamily="34" charset="0"/>
              </a:rPr>
              <a:t>, </a:t>
            </a:r>
            <a:r>
              <a:rPr lang="ro-RO" i="1" dirty="0">
                <a:latin typeface="Tahoma" panose="020B0604030504040204" pitchFamily="34" charset="0"/>
                <a:ea typeface="Tahoma" panose="020B0604030504040204" pitchFamily="34" charset="0"/>
                <a:cs typeface="Tahoma" panose="020B0604030504040204" pitchFamily="34" charset="0"/>
              </a:rPr>
              <a:t>wireframes</a:t>
            </a:r>
            <a:r>
              <a:rPr lang="ro-RO" dirty="0">
                <a:latin typeface="Tahoma" panose="020B0604030504040204" pitchFamily="34" charset="0"/>
                <a:ea typeface="Tahoma" panose="020B0604030504040204" pitchFamily="34" charset="0"/>
                <a:cs typeface="Tahoma" panose="020B0604030504040204" pitchFamily="34" charset="0"/>
              </a:rPr>
              <a:t>, </a:t>
            </a:r>
            <a:r>
              <a:rPr lang="ro-RO" i="1" dirty="0">
                <a:latin typeface="Tahoma" panose="020B0604030504040204" pitchFamily="34" charset="0"/>
                <a:ea typeface="Tahoma" panose="020B0604030504040204" pitchFamily="34" charset="0"/>
                <a:cs typeface="Tahoma" panose="020B0604030504040204" pitchFamily="34" charset="0"/>
              </a:rPr>
              <a:t>mockups</a:t>
            </a:r>
            <a:r>
              <a:rPr lang="ro-RO" dirty="0">
                <a:latin typeface="Tahoma" panose="020B0604030504040204" pitchFamily="34" charset="0"/>
                <a:ea typeface="Tahoma" panose="020B0604030504040204" pitchFamily="34" charset="0"/>
                <a:cs typeface="Tahoma" panose="020B0604030504040204" pitchFamily="34" charset="0"/>
              </a:rPr>
              <a:t> de fidelitate medie, etc.)</a:t>
            </a:r>
          </a:p>
          <a:p>
            <a:r>
              <a:rPr lang="ro-RO" dirty="0">
                <a:latin typeface="Tahoma" panose="020B0604030504040204" pitchFamily="34" charset="0"/>
                <a:ea typeface="Tahoma" panose="020B0604030504040204" pitchFamily="34" charset="0"/>
                <a:cs typeface="Tahoma" panose="020B0604030504040204" pitchFamily="34" charset="0"/>
              </a:rPr>
              <a:t>design de producție (planuri de design, implementări)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25" name="Freeform: Shape 2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2344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39" name="Group 38">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40"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41"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grpSp>
        <p:nvGrpSpPr>
          <p:cNvPr id="43" name="Group 42">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44"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5"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6"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8"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9"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705D34A5-CDB9-B8A8-A58D-81AE3D1E4AA0}"/>
              </a:ext>
            </a:extLst>
          </p:cNvPr>
          <p:cNvSpPr>
            <a:spLocks noGrp="1"/>
          </p:cNvSpPr>
          <p:nvPr>
            <p:ph type="title"/>
          </p:nvPr>
        </p:nvSpPr>
        <p:spPr>
          <a:xfrm>
            <a:off x="3459163" y="685800"/>
            <a:ext cx="7849127" cy="141393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Aspecte practice ale inspecției </a:t>
            </a:r>
            <a:r>
              <a:rPr lang="ro-RO" i="1" dirty="0">
                <a:latin typeface="Tahoma" panose="020B0604030504040204" pitchFamily="34" charset="0"/>
                <a:ea typeface="Tahoma" panose="020B0604030504040204" pitchFamily="34" charset="0"/>
                <a:cs typeface="Tahoma" panose="020B0604030504040204" pitchFamily="34" charset="0"/>
              </a:rPr>
              <a:t>UX</a:t>
            </a: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20" name="Picture 19" descr="Glasses on top of a book">
            <a:extLst>
              <a:ext uri="{FF2B5EF4-FFF2-40B4-BE49-F238E27FC236}">
                <a16:creationId xmlns:a16="http://schemas.microsoft.com/office/drawing/2014/main" id="{607F8620-84C3-5C29-9A69-F9B75836A4B9}"/>
              </a:ext>
            </a:extLst>
          </p:cNvPr>
          <p:cNvPicPr>
            <a:picLocks noChangeAspect="1"/>
          </p:cNvPicPr>
          <p:nvPr/>
        </p:nvPicPr>
        <p:blipFill rotWithShape="1">
          <a:blip r:embed="rId3"/>
          <a:srcRect l="20626" r="45958"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6C4D227D-9DB7-57D8-3823-2CCF23AEC509}"/>
              </a:ext>
            </a:extLst>
          </p:cNvPr>
          <p:cNvSpPr>
            <a:spLocks noGrp="1"/>
          </p:cNvSpPr>
          <p:nvPr>
            <p:ph idx="1"/>
          </p:nvPr>
        </p:nvSpPr>
        <p:spPr>
          <a:xfrm>
            <a:off x="3843867" y="2048933"/>
            <a:ext cx="7659156" cy="3742267"/>
          </a:xfrm>
        </p:spPr>
        <p:txBody>
          <a:bodyPr>
            <a:normAutofit fontScale="92500"/>
          </a:bodyPr>
          <a:lstStyle/>
          <a:p>
            <a:r>
              <a:rPr lang="ro-RO" dirty="0">
                <a:latin typeface="Tahoma" panose="020B0604030504040204" pitchFamily="34" charset="0"/>
                <a:ea typeface="Tahoma" panose="020B0604030504040204" pitchFamily="34" charset="0"/>
                <a:cs typeface="Tahoma" panose="020B0604030504040204" pitchFamily="34" charset="0"/>
              </a:rPr>
              <a:t>Perspectiva fundamentală: mod de utilizare. Focus pe </a:t>
            </a:r>
            <a:r>
              <a:rPr lang="ro-RO" i="1" dirty="0">
                <a:latin typeface="Tahoma" panose="020B0604030504040204" pitchFamily="34" charset="0"/>
                <a:ea typeface="Tahoma" panose="020B0604030504040204" pitchFamily="34" charset="0"/>
                <a:cs typeface="Tahoma" panose="020B0604030504040204" pitchFamily="34" charset="0"/>
              </a:rPr>
              <a:t>task</a:t>
            </a:r>
            <a:r>
              <a:rPr lang="ro-RO" dirty="0">
                <a:latin typeface="Tahoma" panose="020B0604030504040204" pitchFamily="34" charset="0"/>
                <a:ea typeface="Tahoma" panose="020B0604030504040204" pitchFamily="34" charset="0"/>
                <a:cs typeface="Tahoma" panose="020B0604030504040204" pitchFamily="34" charset="0"/>
              </a:rPr>
              <a:t>-uri, activități de lucru, context de lucru. </a:t>
            </a:r>
          </a:p>
          <a:p>
            <a:r>
              <a:rPr lang="ro-RO" dirty="0">
                <a:latin typeface="Tahoma" panose="020B0604030504040204" pitchFamily="34" charset="0"/>
                <a:ea typeface="Tahoma" panose="020B0604030504040204" pitchFamily="34" charset="0"/>
                <a:cs typeface="Tahoma" panose="020B0604030504040204" pitchFamily="34" charset="0"/>
              </a:rPr>
              <a:t>Inspectorii: flexibilitate (rol de utilizator), întrebări adecvate, găsirea unor probleme care ar putea să apară pentru utilizatorii începători. </a:t>
            </a:r>
          </a:p>
          <a:p>
            <a:r>
              <a:rPr lang="ro-RO" dirty="0">
                <a:latin typeface="Tahoma" panose="020B0604030504040204" pitchFamily="34" charset="0"/>
                <a:ea typeface="Tahoma" panose="020B0604030504040204" pitchFamily="34" charset="0"/>
                <a:cs typeface="Tahoma" panose="020B0604030504040204" pitchFamily="34" charset="0"/>
              </a:rPr>
              <a:t>Co-descoperirea / abordare în echipă. Este util să fie incluși reprezentanți ai clienților. </a:t>
            </a:r>
          </a:p>
          <a:p>
            <a:r>
              <a:rPr lang="ro-RO" dirty="0">
                <a:latin typeface="Tahoma" panose="020B0604030504040204" pitchFamily="34" charset="0"/>
                <a:ea typeface="Tahoma" panose="020B0604030504040204" pitchFamily="34" charset="0"/>
                <a:cs typeface="Tahoma" panose="020B0604030504040204" pitchFamily="34" charset="0"/>
              </a:rPr>
              <a:t>Inspecție pentru impactul emoțional: estetică, inovație, estimare a experienței de utilizare pe termen lung.</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932773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47280D-9DF4-4EC0-870E-F5799F7AD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10" name="Freeform 37">
            <a:extLst>
              <a:ext uri="{FF2B5EF4-FFF2-40B4-BE49-F238E27FC236}">
                <a16:creationId xmlns:a16="http://schemas.microsoft.com/office/drawing/2014/main" id="{7ED3A13C-2CCC-4715-A54F-87795E0CE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2"/>
            <a:ext cx="8005382" cy="6857999"/>
          </a:xfrm>
          <a:custGeom>
            <a:avLst/>
            <a:gdLst>
              <a:gd name="connsiteX0" fmla="*/ 0 w 8005382"/>
              <a:gd name="connsiteY0" fmla="*/ 0 h 6857999"/>
              <a:gd name="connsiteX1" fmla="*/ 7723450 w 8005382"/>
              <a:gd name="connsiteY1" fmla="*/ 0 h 6857999"/>
              <a:gd name="connsiteX2" fmla="*/ 6859850 w 8005382"/>
              <a:gd name="connsiteY2" fmla="*/ 5223932 h 6857999"/>
              <a:gd name="connsiteX3" fmla="*/ 8005382 w 8005382"/>
              <a:gd name="connsiteY3" fmla="*/ 6857999 h 6857999"/>
              <a:gd name="connsiteX4" fmla="*/ 0 w 800538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382" h="6857999">
                <a:moveTo>
                  <a:pt x="0" y="0"/>
                </a:moveTo>
                <a:lnTo>
                  <a:pt x="7723450" y="0"/>
                </a:lnTo>
                <a:lnTo>
                  <a:pt x="6859850" y="5223932"/>
                </a:lnTo>
                <a:lnTo>
                  <a:pt x="8005382" y="6857999"/>
                </a:lnTo>
                <a:lnTo>
                  <a:pt x="0" y="6857999"/>
                </a:lnTo>
                <a:close/>
              </a:path>
            </a:pathLst>
          </a:custGeom>
          <a:ln>
            <a:noFill/>
          </a:ln>
          <a:effectLst/>
        </p:spPr>
        <p:style>
          <a:lnRef idx="1">
            <a:schemeClr val="accent1"/>
          </a:lnRef>
          <a:fillRef idx="1003">
            <a:schemeClr val="l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FB6C0892-83F6-4C98-B806-06627C73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42930" y="0"/>
            <a:ext cx="2436813" cy="6858001"/>
            <a:chOff x="1320800" y="0"/>
            <a:chExt cx="2436813" cy="6858001"/>
          </a:xfrm>
        </p:grpSpPr>
        <p:sp>
          <p:nvSpPr>
            <p:cNvPr id="13" name="Freeform 6">
              <a:extLst>
                <a:ext uri="{FF2B5EF4-FFF2-40B4-BE49-F238E27FC236}">
                  <a16:creationId xmlns:a16="http://schemas.microsoft.com/office/drawing/2014/main" id="{76E9889C-BAC7-429B-86C0-2D7736A39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Freeform 7">
              <a:extLst>
                <a:ext uri="{FF2B5EF4-FFF2-40B4-BE49-F238E27FC236}">
                  <a16:creationId xmlns:a16="http://schemas.microsoft.com/office/drawing/2014/main" id="{B84616D5-1F3D-4B55-BA27-B53B56376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Freeform 8">
              <a:extLst>
                <a:ext uri="{FF2B5EF4-FFF2-40B4-BE49-F238E27FC236}">
                  <a16:creationId xmlns:a16="http://schemas.microsoft.com/office/drawing/2014/main" id="{D6883E9B-59DA-4777-AC43-55F9164D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Freeform 9">
              <a:extLst>
                <a:ext uri="{FF2B5EF4-FFF2-40B4-BE49-F238E27FC236}">
                  <a16:creationId xmlns:a16="http://schemas.microsoft.com/office/drawing/2014/main" id="{F5442FF4-005F-4930-92FB-6594E29C4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10">
              <a:extLst>
                <a:ext uri="{FF2B5EF4-FFF2-40B4-BE49-F238E27FC236}">
                  <a16:creationId xmlns:a16="http://schemas.microsoft.com/office/drawing/2014/main" id="{648BA981-E918-4543-BE19-51E03C571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Freeform 11">
              <a:extLst>
                <a:ext uri="{FF2B5EF4-FFF2-40B4-BE49-F238E27FC236}">
                  <a16:creationId xmlns:a16="http://schemas.microsoft.com/office/drawing/2014/main" id="{03A6AFED-BD81-4CCC-AADE-1E8923376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A9DB9906-38C6-3030-0F19-204588359805}"/>
              </a:ext>
            </a:extLst>
          </p:cNvPr>
          <p:cNvSpPr>
            <a:spLocks noGrp="1"/>
          </p:cNvSpPr>
          <p:nvPr>
            <p:ph type="title"/>
          </p:nvPr>
        </p:nvSpPr>
        <p:spPr>
          <a:xfrm>
            <a:off x="8341910" y="1023257"/>
            <a:ext cx="3235083" cy="4767943"/>
          </a:xfrm>
          <a:effectLst/>
        </p:spPr>
        <p:txBody>
          <a:bodyPr anchor="ct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Evaluare euristică</a:t>
            </a:r>
            <a:endParaRPr lang="en-GB" dirty="0">
              <a:solidFill>
                <a:srgbClr val="000000"/>
              </a:solidFill>
            </a:endParaRPr>
          </a:p>
        </p:txBody>
      </p:sp>
      <p:sp>
        <p:nvSpPr>
          <p:cNvPr id="3" name="Content Placeholder 2">
            <a:extLst>
              <a:ext uri="{FF2B5EF4-FFF2-40B4-BE49-F238E27FC236}">
                <a16:creationId xmlns:a16="http://schemas.microsoft.com/office/drawing/2014/main" id="{F04C2B0C-43A5-B829-37FC-16B9DF4225F8}"/>
              </a:ext>
            </a:extLst>
          </p:cNvPr>
          <p:cNvSpPr>
            <a:spLocks noGrp="1"/>
          </p:cNvSpPr>
          <p:nvPr>
            <p:ph idx="1"/>
          </p:nvPr>
        </p:nvSpPr>
        <p:spPr>
          <a:xfrm>
            <a:off x="693035" y="1023257"/>
            <a:ext cx="5968515" cy="4767944"/>
          </a:xfrm>
        </p:spPr>
        <p:txBody>
          <a:bodyPr anchor="ctr">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Practic: grup mic de evaluatori, </a:t>
            </a:r>
            <a:r>
              <a:rPr lang="en-GB" sz="2000" dirty="0" err="1">
                <a:latin typeface="Tahoma" panose="020B0604030504040204" pitchFamily="34" charset="0"/>
                <a:ea typeface="Tahoma" panose="020B0604030504040204" pitchFamily="34" charset="0"/>
                <a:cs typeface="Tahoma" panose="020B0604030504040204" pitchFamily="34" charset="0"/>
              </a:rPr>
              <a:t>pu</a:t>
            </a:r>
            <a:r>
              <a:rPr lang="ro-RO" sz="2000" dirty="0">
                <a:latin typeface="Tahoma" panose="020B0604030504040204" pitchFamily="34" charset="0"/>
                <a:ea typeface="Tahoma" panose="020B0604030504040204" pitchFamily="34" charset="0"/>
                <a:cs typeface="Tahoma" panose="020B0604030504040204" pitchFamily="34" charset="0"/>
              </a:rPr>
              <a:t>ține euristici.</a:t>
            </a:r>
          </a:p>
          <a:p>
            <a:r>
              <a:rPr lang="ro-RO" sz="2000" dirty="0">
                <a:latin typeface="Tahoma" panose="020B0604030504040204" pitchFamily="34" charset="0"/>
                <a:ea typeface="Tahoma" panose="020B0604030504040204" pitchFamily="34" charset="0"/>
                <a:cs typeface="Tahoma" panose="020B0604030504040204" pitchFamily="34" charset="0"/>
              </a:rPr>
              <a:t>Sunt analizate diverse componente ale soluției de </a:t>
            </a:r>
            <a:r>
              <a:rPr lang="ro-RO" sz="2000" i="1" dirty="0">
                <a:latin typeface="Tahoma" panose="020B0604030504040204" pitchFamily="34" charset="0"/>
                <a:ea typeface="Tahoma" panose="020B0604030504040204" pitchFamily="34" charset="0"/>
                <a:cs typeface="Tahoma" panose="020B0604030504040204" pitchFamily="34" charset="0"/>
              </a:rPr>
              <a:t>UX design </a:t>
            </a:r>
            <a:r>
              <a:rPr lang="ro-RO" sz="2000" dirty="0">
                <a:latin typeface="Tahoma" panose="020B0604030504040204" pitchFamily="34" charset="0"/>
                <a:ea typeface="Tahoma" panose="020B0604030504040204" pitchFamily="34" charset="0"/>
                <a:cs typeface="Tahoma" panose="020B0604030504040204" pitchFamily="34" charset="0"/>
              </a:rPr>
              <a:t>din perspectiva analizei euristice (întrebare/evaluată conformitatea/notat locul unde euristica nu este îndeplinită).</a:t>
            </a:r>
          </a:p>
          <a:p>
            <a:r>
              <a:rPr lang="ro-RO" sz="2000" dirty="0">
                <a:latin typeface="Tahoma" panose="020B0604030504040204" pitchFamily="34" charset="0"/>
                <a:ea typeface="Tahoma" panose="020B0604030504040204" pitchFamily="34" charset="0"/>
                <a:cs typeface="Tahoma" panose="020B0604030504040204" pitchFamily="34" charset="0"/>
              </a:rPr>
              <a:t>Raport referitor la evaluarea euristică.</a:t>
            </a:r>
            <a:endParaRPr lang="en-GB" sz="2000" dirty="0">
              <a:latin typeface="Tahoma" panose="020B0604030504040204" pitchFamily="34" charset="0"/>
              <a:ea typeface="Tahoma" panose="020B0604030504040204" pitchFamily="34" charset="0"/>
              <a:cs typeface="Tahoma" panose="020B0604030504040204" pitchFamily="34" charset="0"/>
            </a:endParaRPr>
          </a:p>
          <a:p>
            <a:r>
              <a:rPr lang="ro-RO" sz="2000" dirty="0">
                <a:latin typeface="Tahoma" panose="020B0604030504040204" pitchFamily="34" charset="0"/>
                <a:ea typeface="Tahoma" panose="020B0604030504040204" pitchFamily="34" charset="0"/>
                <a:cs typeface="Tahoma" panose="020B0604030504040204" pitchFamily="34" charset="0"/>
              </a:rPr>
              <a:t>Ulterior: analiză la nivel de echipă.</a:t>
            </a:r>
          </a:p>
          <a:p>
            <a:r>
              <a:rPr lang="ro-RO" sz="2000" dirty="0">
                <a:latin typeface="Tahoma" panose="020B0604030504040204" pitchFamily="34" charset="0"/>
                <a:ea typeface="Tahoma" panose="020B0604030504040204" pitchFamily="34" charset="0"/>
                <a:cs typeface="Tahoma" panose="020B0604030504040204" pitchFamily="34" charset="0"/>
              </a:rPr>
              <a:t>Referințe </a:t>
            </a:r>
          </a:p>
          <a:p>
            <a:endParaRPr lang="en-GB" sz="2000"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903D36B-627C-F87F-8827-2E8D6876F1A0}"/>
                  </a:ext>
                </a:extLst>
              </p:cNvPr>
              <p:cNvGraphicFramePr>
                <a:graphicFrameLocks noChangeAspect="1"/>
              </p:cNvGraphicFramePr>
              <p:nvPr/>
            </p:nvGraphicFramePr>
            <p:xfrm>
              <a:off x="2207492" y="4387272"/>
              <a:ext cx="1019079" cy="573232"/>
            </p:xfrm>
            <a:graphic>
              <a:graphicData uri="http://schemas.microsoft.com/office/powerpoint/2016/slidezoom">
                <pslz:sldZm>
                  <pslz:sldZmObj sldId="566" cId="4273136338">
                    <pslz:zmPr id="{1AD05F8F-6BF8-43C9-A0EA-24D6C1B16CB4}" returnToParent="0" transitionDur="1000">
                      <p166:blipFill xmlns:p166="http://schemas.microsoft.com/office/powerpoint/2016/6/main">
                        <a:blip r:embed="rId2"/>
                        <a:stretch>
                          <a:fillRect/>
                        </a:stretch>
                      </p166:blipFill>
                      <p166:spPr xmlns:p166="http://schemas.microsoft.com/office/powerpoint/2016/6/main">
                        <a:xfrm>
                          <a:off x="0" y="0"/>
                          <a:ext cx="1019079" cy="573232"/>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6903D36B-627C-F87F-8827-2E8D6876F1A0}"/>
                  </a:ext>
                </a:extLst>
              </p:cNvPr>
              <p:cNvPicPr>
                <a:picLocks noGrp="1" noRot="1" noChangeAspect="1" noMove="1" noResize="1" noEditPoints="1" noAdjustHandles="1" noChangeArrowheads="1" noChangeShapeType="1"/>
              </p:cNvPicPr>
              <p:nvPr/>
            </p:nvPicPr>
            <p:blipFill>
              <a:blip r:embed="rId4"/>
              <a:stretch>
                <a:fillRect/>
              </a:stretch>
            </p:blipFill>
            <p:spPr>
              <a:xfrm>
                <a:off x="2207492" y="4387272"/>
                <a:ext cx="1019079" cy="573232"/>
              </a:xfrm>
              <a:prstGeom prst="rect">
                <a:avLst/>
              </a:prstGeom>
              <a:ln w="3175">
                <a:solidFill>
                  <a:prstClr val="ltGray"/>
                </a:solidFill>
              </a:ln>
            </p:spPr>
          </p:pic>
        </mc:Fallback>
      </mc:AlternateContent>
    </p:spTree>
    <p:extLst>
      <p:ext uri="{BB962C8B-B14F-4D97-AF65-F5344CB8AC3E}">
        <p14:creationId xmlns:p14="http://schemas.microsoft.com/office/powerpoint/2010/main" val="2517723446"/>
      </p:ext>
    </p:extLst>
  </p:cSld>
  <p:clrMapOvr>
    <a:masterClrMapping/>
  </p:clrMapOvr>
  <p:transition spd="slow">
    <p:comb/>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FFC9-8CD5-AA4F-AE36-0494DD8F0EEF}"/>
              </a:ext>
            </a:extLst>
          </p:cNvPr>
          <p:cNvSpPr>
            <a:spLocks noGrp="1"/>
          </p:cNvSpPr>
          <p:nvPr>
            <p:ph type="title"/>
          </p:nvPr>
        </p:nvSpPr>
        <p:spPr>
          <a:xfrm>
            <a:off x="1484311" y="685801"/>
            <a:ext cx="4962209" cy="685800"/>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Evaluare euristică</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CAB2C83E-C0AE-41C8-5D4C-AA9D80F991A8}"/>
              </a:ext>
            </a:extLst>
          </p:cNvPr>
          <p:cNvSpPr>
            <a:spLocks noGrp="1"/>
          </p:cNvSpPr>
          <p:nvPr>
            <p:ph idx="1"/>
          </p:nvPr>
        </p:nvSpPr>
        <p:spPr>
          <a:xfrm>
            <a:off x="1484310" y="2042161"/>
            <a:ext cx="10018713" cy="3749040"/>
          </a:xfrm>
        </p:spPr>
        <p:txBody>
          <a:bodyPr>
            <a:normAutofit/>
          </a:bodyPr>
          <a:lstStyle/>
          <a:p>
            <a:r>
              <a:rPr lang="ro-RO" sz="2800" i="1" dirty="0">
                <a:latin typeface="Tahoma" panose="020B0604030504040204" pitchFamily="34" charset="0"/>
                <a:ea typeface="Tahoma" panose="020B0604030504040204" pitchFamily="34" charset="0"/>
                <a:cs typeface="Tahoma" panose="020B0604030504040204" pitchFamily="34" charset="0"/>
              </a:rPr>
              <a:t>Usability heuristics</a:t>
            </a:r>
            <a:r>
              <a:rPr lang="ro-RO" sz="2800" dirty="0">
                <a:latin typeface="Tahoma" panose="020B0604030504040204" pitchFamily="34" charset="0"/>
                <a:ea typeface="Tahoma" panose="020B0604030504040204" pitchFamily="34" charset="0"/>
                <a:cs typeface="Tahoma" panose="020B0604030504040204" pitchFamily="34" charset="0"/>
              </a:rPr>
              <a:t> </a:t>
            </a:r>
            <a:r>
              <a:rPr lang="ro-RO" sz="2800" dirty="0">
                <a:latin typeface="Tahoma" panose="020B0604030504040204" pitchFamily="34" charset="0"/>
                <a:ea typeface="Tahoma" panose="020B0604030504040204" pitchFamily="34" charset="0"/>
                <a:cs typeface="Tahoma" panose="020B0604030504040204" pitchFamily="34" charset="0"/>
                <a:hlinkClick r:id="rId2"/>
              </a:rPr>
              <a:t>https://www.nngroup.com/articles/ten-usability-heuristics/</a:t>
            </a: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o-RO" sz="2800" dirty="0">
              <a:latin typeface="Tahoma" panose="020B0604030504040204" pitchFamily="34" charset="0"/>
              <a:ea typeface="Tahoma" panose="020B0604030504040204" pitchFamily="34" charset="0"/>
              <a:cs typeface="Tahoma" panose="020B0604030504040204" pitchFamily="34" charset="0"/>
            </a:endParaRPr>
          </a:p>
          <a:p>
            <a:r>
              <a:rPr lang="ro-RO" sz="2800" dirty="0">
                <a:latin typeface="Tahoma" panose="020B0604030504040204" pitchFamily="34" charset="0"/>
                <a:ea typeface="Tahoma" panose="020B0604030504040204" pitchFamily="34" charset="0"/>
                <a:cs typeface="Tahoma" panose="020B0604030504040204" pitchFamily="34" charset="0"/>
              </a:rPr>
              <a:t>Metodologii, de exemplu </a:t>
            </a:r>
            <a:r>
              <a:rPr lang="ro-RO" sz="2800" dirty="0">
                <a:latin typeface="Tahoma" panose="020B0604030504040204" pitchFamily="34" charset="0"/>
                <a:ea typeface="Tahoma" panose="020B0604030504040204" pitchFamily="34" charset="0"/>
                <a:cs typeface="Tahoma" panose="020B0604030504040204" pitchFamily="34" charset="0"/>
                <a:hlinkClick r:id="rId3"/>
              </a:rPr>
              <a:t>Qui</a:t>
            </a:r>
            <a:r>
              <a:rPr lang="en-GB" sz="2800" dirty="0">
                <a:latin typeface="Tahoma" panose="020B0604030504040204" pitchFamily="34" charset="0"/>
                <a:ea typeface="Tahoma" panose="020B0604030504040204" pitchFamily="34" charset="0"/>
                <a:cs typeface="Tahoma" panose="020B0604030504040204" pitchFamily="34" charset="0"/>
                <a:hlinkClick r:id="rId3"/>
              </a:rPr>
              <a:t>ñ</a:t>
            </a:r>
            <a:r>
              <a:rPr lang="ro-RO" sz="2800" dirty="0">
                <a:latin typeface="Tahoma" panose="020B0604030504040204" pitchFamily="34" charset="0"/>
                <a:ea typeface="Tahoma" panose="020B0604030504040204" pitchFamily="34" charset="0"/>
                <a:cs typeface="Tahoma" panose="020B0604030504040204" pitchFamily="34" charset="0"/>
                <a:hlinkClick r:id="rId3"/>
              </a:rPr>
              <a:t>ones et al., 2018</a:t>
            </a:r>
            <a:r>
              <a:rPr lang="en-GB" sz="2800" dirty="0">
                <a:latin typeface="Tahoma" panose="020B0604030504040204" pitchFamily="34" charset="0"/>
                <a:ea typeface="Tahoma" panose="020B0604030504040204" pitchFamily="34" charset="0"/>
                <a:cs typeface="Tahoma" panose="020B0604030504040204" pitchFamily="34" charset="0"/>
              </a:rPr>
              <a:t>, </a:t>
            </a:r>
            <a:r>
              <a:rPr lang="en-GB" sz="2800" dirty="0" err="1">
                <a:latin typeface="Tahoma" panose="020B0604030504040204" pitchFamily="34" charset="0"/>
                <a:ea typeface="Tahoma" panose="020B0604030504040204" pitchFamily="34" charset="0"/>
                <a:cs typeface="Tahoma" panose="020B0604030504040204" pitchFamily="34" charset="0"/>
                <a:hlinkClick r:id="rId4"/>
              </a:rPr>
              <a:t>Quiñones</a:t>
            </a:r>
            <a:r>
              <a:rPr lang="en-GB" sz="2800" dirty="0">
                <a:latin typeface="Tahoma" panose="020B0604030504040204" pitchFamily="34" charset="0"/>
                <a:ea typeface="Tahoma" panose="020B0604030504040204" pitchFamily="34" charset="0"/>
                <a:cs typeface="Tahoma" panose="020B0604030504040204" pitchFamily="34" charset="0"/>
                <a:hlinkClick r:id="rId4"/>
              </a:rPr>
              <a:t> </a:t>
            </a:r>
            <a:r>
              <a:rPr lang="ro-RO" sz="2800" dirty="0">
                <a:latin typeface="Tahoma" panose="020B0604030504040204" pitchFamily="34" charset="0"/>
                <a:ea typeface="Tahoma" panose="020B0604030504040204" pitchFamily="34" charset="0"/>
                <a:cs typeface="Tahoma" panose="020B0604030504040204" pitchFamily="34" charset="0"/>
                <a:hlinkClick r:id="rId4"/>
              </a:rPr>
              <a:t>și Rusu, 2019</a:t>
            </a:r>
            <a:endParaRPr lang="en-GB" sz="28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E488ACC9-C40F-BCB2-5D3C-C3A703022BB1}"/>
              </a:ext>
            </a:extLst>
          </p:cNvPr>
          <p:cNvPicPr>
            <a:picLocks noChangeAspect="1"/>
          </p:cNvPicPr>
          <p:nvPr/>
        </p:nvPicPr>
        <p:blipFill>
          <a:blip r:embed="rId5"/>
          <a:stretch>
            <a:fillRect/>
          </a:stretch>
        </p:blipFill>
        <p:spPr>
          <a:xfrm>
            <a:off x="1885175" y="3352264"/>
            <a:ext cx="6207266" cy="1206153"/>
          </a:xfrm>
          <a:prstGeom prst="rect">
            <a:avLst/>
          </a:prstGeom>
        </p:spPr>
      </p:pic>
    </p:spTree>
    <p:extLst>
      <p:ext uri="{BB962C8B-B14F-4D97-AF65-F5344CB8AC3E}">
        <p14:creationId xmlns:p14="http://schemas.microsoft.com/office/powerpoint/2010/main" val="4273136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lvl="0" algn="r">
              <a:lnSpc>
                <a:spcPct val="90000"/>
              </a:lnSpc>
            </a:pPr>
            <a:r>
              <a:rPr lang="ro-RO" sz="5100" dirty="0">
                <a:latin typeface="Tahoma" panose="020B0604030504040204" pitchFamily="34" charset="0"/>
                <a:ea typeface="Tahoma" panose="020B0604030504040204" pitchFamily="34" charset="0"/>
                <a:cs typeface="Tahoma" panose="020B0604030504040204" pitchFamily="34" charset="0"/>
              </a:rPr>
              <a:t>7</a:t>
            </a:r>
            <a:r>
              <a:rPr lang="en-US" sz="5100" dirty="0">
                <a:latin typeface="Tahoma" panose="020B0604030504040204" pitchFamily="34" charset="0"/>
                <a:ea typeface="Tahoma" panose="020B0604030504040204" pitchFamily="34" charset="0"/>
                <a:cs typeface="Tahoma" panose="020B0604030504040204" pitchFamily="34" charset="0"/>
              </a:rPr>
              <a:t>.</a:t>
            </a:r>
            <a:r>
              <a:rPr lang="ro-RO" sz="5100" dirty="0">
                <a:latin typeface="Tahoma" panose="020B0604030504040204" pitchFamily="34" charset="0"/>
                <a:ea typeface="Tahoma" panose="020B0604030504040204" pitchFamily="34" charset="0"/>
                <a:cs typeface="Tahoma" panose="020B0604030504040204" pitchFamily="34" charset="0"/>
              </a:rPr>
              <a:t>6</a:t>
            </a:r>
            <a:r>
              <a:rPr lang="en-US" sz="5100" dirty="0">
                <a:latin typeface="Tahoma" panose="020B0604030504040204" pitchFamily="34" charset="0"/>
                <a:ea typeface="Tahoma" panose="020B0604030504040204" pitchFamily="34" charset="0"/>
                <a:cs typeface="Tahoma" panose="020B0604030504040204" pitchFamily="34" charset="0"/>
              </a:rPr>
              <a:t> </a:t>
            </a:r>
            <a:r>
              <a:rPr lang="ro-RO" sz="5100" dirty="0">
                <a:latin typeface="Tahoma" panose="020B0604030504040204" pitchFamily="34" charset="0"/>
                <a:ea typeface="Tahoma" panose="020B0604030504040204" pitchFamily="34" charset="0"/>
                <a:cs typeface="Tahoma" panose="020B0604030504040204" pitchFamily="34" charset="0"/>
              </a:rPr>
              <a:t>Analiza datelor</a:t>
            </a:r>
            <a:endParaRPr lang="en-US" sz="5100" dirty="0">
              <a:latin typeface="Tahoma" panose="020B0604030504040204" pitchFamily="34" charset="0"/>
              <a:ea typeface="Tahoma" panose="020B0604030504040204" pitchFamily="34" charset="0"/>
              <a:cs typeface="Tahoma" panose="020B0604030504040204" pitchFamily="34" charset="0"/>
            </a:endParaRPr>
          </a:p>
        </p:txBody>
      </p:sp>
      <p:sp>
        <p:nvSpPr>
          <p:cNvPr id="40"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t="37920" r="-2" b="33007"/>
          <a:stretch/>
        </p:blipFill>
        <p:spPr>
          <a:xfrm rot="43200000">
            <a:off x="7873801" y="2840720"/>
            <a:ext cx="3341190" cy="888798"/>
          </a:xfrm>
          <a:prstGeom prst="rect">
            <a:avLst/>
          </a:prstGeom>
        </p:spPr>
      </p:pic>
    </p:spTree>
    <p:extLst>
      <p:ext uri="{BB962C8B-B14F-4D97-AF65-F5344CB8AC3E}">
        <p14:creationId xmlns:p14="http://schemas.microsoft.com/office/powerpoint/2010/main" val="4802903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1A69-D103-838A-A8B2-686559F09B08}"/>
              </a:ext>
            </a:extLst>
          </p:cNvPr>
          <p:cNvSpPr>
            <a:spLocks noGrp="1"/>
          </p:cNvSpPr>
          <p:nvPr>
            <p:ph type="title"/>
          </p:nvPr>
        </p:nvSpPr>
        <p:spPr>
          <a:xfrm>
            <a:off x="1667191" y="151908"/>
            <a:ext cx="3333495" cy="1504335"/>
          </a:xfrm>
        </p:spPr>
        <p:txBody>
          <a:bodyPr>
            <a:normAutofit/>
          </a:bodyPr>
          <a:lstStyle/>
          <a:p>
            <a:r>
              <a:rPr lang="ro-RO" sz="2400" dirty="0">
                <a:latin typeface="Tahoma" panose="020B0604030504040204" pitchFamily="34" charset="0"/>
                <a:ea typeface="Tahoma" panose="020B0604030504040204" pitchFamily="34" charset="0"/>
                <a:cs typeface="Tahoma" panose="020B0604030504040204" pitchFamily="34" charset="0"/>
              </a:rPr>
              <a:t>Analiza evaluării </a:t>
            </a:r>
            <a:r>
              <a:rPr lang="ro-RO" sz="2400" i="1" dirty="0">
                <a:latin typeface="Tahoma" panose="020B0604030504040204" pitchFamily="34" charset="0"/>
                <a:ea typeface="Tahoma" panose="020B0604030504040204" pitchFamily="34" charset="0"/>
                <a:cs typeface="Tahoma" panose="020B0604030504040204" pitchFamily="34" charset="0"/>
              </a:rPr>
              <a:t>UX</a:t>
            </a:r>
            <a:endParaRPr lang="en-GB" sz="24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870DECF0-21F3-9C7E-B850-DB6F735FB487}"/>
              </a:ext>
            </a:extLst>
          </p:cNvPr>
          <p:cNvSpPr>
            <a:spLocks noGrp="1"/>
          </p:cNvSpPr>
          <p:nvPr>
            <p:ph idx="1"/>
          </p:nvPr>
        </p:nvSpPr>
        <p:spPr>
          <a:xfrm>
            <a:off x="1203960" y="1295400"/>
            <a:ext cx="4556760" cy="4495801"/>
          </a:xfrm>
        </p:spPr>
        <p:txBody>
          <a:bodyPr anchor="t">
            <a:normAutofit/>
          </a:bodyPr>
          <a:lstStyle/>
          <a:p>
            <a:r>
              <a:rPr lang="ro-RO" sz="2000" dirty="0">
                <a:latin typeface="Tahoma" panose="020B0604030504040204" pitchFamily="34" charset="0"/>
                <a:ea typeface="Tahoma" panose="020B0604030504040204" pitchFamily="34" charset="0"/>
                <a:cs typeface="Tahoma" panose="020B0604030504040204" pitchFamily="34" charset="0"/>
              </a:rPr>
              <a:t>Aplicată diverselor metode de colectare a datelor (riguros/rapid, empiric/analitic).</a:t>
            </a:r>
          </a:p>
          <a:p>
            <a:r>
              <a:rPr lang="ro-RO" sz="2000" b="1" dirty="0">
                <a:latin typeface="Tahoma" panose="020B0604030504040204" pitchFamily="34" charset="0"/>
                <a:ea typeface="Tahoma" panose="020B0604030504040204" pitchFamily="34" charset="0"/>
                <a:cs typeface="Tahoma" panose="020B0604030504040204" pitchFamily="34" charset="0"/>
              </a:rPr>
              <a:t>Analiza cantitativă: </a:t>
            </a:r>
            <a:r>
              <a:rPr lang="ro-RO" sz="2000" dirty="0">
                <a:latin typeface="Tahoma" panose="020B0604030504040204" pitchFamily="34" charset="0"/>
                <a:ea typeface="Tahoma" panose="020B0604030504040204" pitchFamily="34" charset="0"/>
                <a:cs typeface="Tahoma" panose="020B0604030504040204" pitchFamily="34" charset="0"/>
              </a:rPr>
              <a:t>statistici descriptive elementare (timp, nr. erori, chestionare). Rezultatele sunt completate în tabelul cu </a:t>
            </a:r>
            <a:r>
              <a:rPr lang="ro-RO" sz="2000" i="1" dirty="0">
                <a:latin typeface="Tahoma" panose="020B0604030504040204" pitchFamily="34" charset="0"/>
                <a:ea typeface="Tahoma" panose="020B0604030504040204" pitchFamily="34" charset="0"/>
                <a:cs typeface="Tahoma" panose="020B0604030504040204" pitchFamily="34" charset="0"/>
              </a:rPr>
              <a:t>goals/ targets/ metrics, </a:t>
            </a:r>
            <a:r>
              <a:rPr lang="ro-RO" sz="2000" dirty="0">
                <a:latin typeface="Tahoma" panose="020B0604030504040204" pitchFamily="34" charset="0"/>
                <a:ea typeface="Tahoma" panose="020B0604030504040204" pitchFamily="34" charset="0"/>
                <a:cs typeface="Tahoma" panose="020B0604030504040204" pitchFamily="34" charset="0"/>
              </a:rPr>
              <a:t> apoi este analizată atingerea valorilor </a:t>
            </a:r>
            <a:r>
              <a:rPr lang="ro-RO" sz="2000" i="1" dirty="0">
                <a:latin typeface="Tahoma" panose="020B0604030504040204" pitchFamily="34" charset="0"/>
                <a:ea typeface="Tahoma" panose="020B0604030504040204" pitchFamily="34" charset="0"/>
                <a:cs typeface="Tahoma" panose="020B0604030504040204" pitchFamily="34" charset="0"/>
              </a:rPr>
              <a:t>target</a:t>
            </a:r>
            <a:r>
              <a:rPr lang="ro-RO" sz="2000" dirty="0">
                <a:latin typeface="Tahoma" panose="020B0604030504040204" pitchFamily="34" charset="0"/>
                <a:ea typeface="Tahoma" panose="020B0604030504040204" pitchFamily="34" charset="0"/>
                <a:cs typeface="Tahoma" panose="020B0604030504040204" pitchFamily="34" charset="0"/>
              </a:rPr>
              <a:t> propuse. Dacă este necesar, pot fi continuate iterațiile.</a:t>
            </a:r>
          </a:p>
          <a:p>
            <a:r>
              <a:rPr lang="ro-RO" sz="2000" b="1" dirty="0">
                <a:latin typeface="Tahoma" panose="020B0604030504040204" pitchFamily="34" charset="0"/>
                <a:ea typeface="Tahoma" panose="020B0604030504040204" pitchFamily="34" charset="0"/>
                <a:cs typeface="Tahoma" panose="020B0604030504040204" pitchFamily="34" charset="0"/>
              </a:rPr>
              <a:t>Analiza calitativă: </a:t>
            </a:r>
            <a:r>
              <a:rPr lang="ro-RO" sz="2000" dirty="0">
                <a:latin typeface="Tahoma" panose="020B0604030504040204" pitchFamily="34" charset="0"/>
                <a:ea typeface="Tahoma" panose="020B0604030504040204" pitchFamily="34" charset="0"/>
                <a:cs typeface="Tahoma" panose="020B0604030504040204" pitchFamily="34" charset="0"/>
              </a:rPr>
              <a:t>listă cu problemele întâlnite.</a:t>
            </a:r>
            <a:endParaRPr lang="ro-RO" sz="2000" b="1" dirty="0">
              <a:latin typeface="Tahoma" panose="020B0604030504040204" pitchFamily="34" charset="0"/>
              <a:ea typeface="Tahoma" panose="020B0604030504040204" pitchFamily="34" charset="0"/>
              <a:cs typeface="Tahoma" panose="020B0604030504040204" pitchFamily="34" charset="0"/>
            </a:endParaRPr>
          </a:p>
          <a:p>
            <a:endParaRPr lang="en-GB" sz="16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Text&#10;&#10;Description automatically generated">
            <a:extLst>
              <a:ext uri="{FF2B5EF4-FFF2-40B4-BE49-F238E27FC236}">
                <a16:creationId xmlns:a16="http://schemas.microsoft.com/office/drawing/2014/main" id="{60F724DE-2A5C-6F5C-9E8A-A054619C1B5C}"/>
              </a:ext>
            </a:extLst>
          </p:cNvPr>
          <p:cNvPicPr>
            <a:picLocks noChangeAspect="1"/>
          </p:cNvPicPr>
          <p:nvPr/>
        </p:nvPicPr>
        <p:blipFill>
          <a:blip r:embed="rId3"/>
          <a:stretch>
            <a:fillRect/>
          </a:stretch>
        </p:blipFill>
        <p:spPr>
          <a:xfrm>
            <a:off x="5608320" y="2387763"/>
            <a:ext cx="6240990" cy="255880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196A28AE-F458-F7F1-219D-58DBA9786485}"/>
              </a:ext>
            </a:extLst>
          </p:cNvPr>
          <p:cNvSpPr txBox="1"/>
          <p:nvPr/>
        </p:nvSpPr>
        <p:spPr>
          <a:xfrm>
            <a:off x="9010859" y="5030330"/>
            <a:ext cx="28384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4965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71F9-6166-8C91-ED13-0D6E05F5B337}"/>
              </a:ext>
            </a:extLst>
          </p:cNvPr>
          <p:cNvSpPr>
            <a:spLocks noGrp="1"/>
          </p:cNvSpPr>
          <p:nvPr>
            <p:ph type="title"/>
          </p:nvPr>
        </p:nvSpPr>
        <p:spPr>
          <a:xfrm>
            <a:off x="1484311" y="685800"/>
            <a:ext cx="2566579" cy="5538019"/>
          </a:xfrm>
        </p:spPr>
        <p:txBody>
          <a:bodyPr>
            <a:normAutofit/>
          </a:bodyPr>
          <a:lstStyle/>
          <a:p>
            <a:r>
              <a:rPr lang="en-GB" sz="3400" dirty="0" err="1">
                <a:latin typeface="Tahoma" panose="020B0604030504040204" pitchFamily="34" charset="0"/>
                <a:ea typeface="Tahoma" panose="020B0604030504040204" pitchFamily="34" charset="0"/>
                <a:cs typeface="Tahoma" panose="020B0604030504040204" pitchFamily="34" charset="0"/>
              </a:rPr>
              <a:t>Analiza</a:t>
            </a:r>
            <a:r>
              <a:rPr lang="en-GB" sz="3400" dirty="0">
                <a:latin typeface="Tahoma" panose="020B0604030504040204" pitchFamily="34" charset="0"/>
                <a:ea typeface="Tahoma" panose="020B0604030504040204" pitchFamily="34" charset="0"/>
                <a:cs typeface="Tahoma" panose="020B0604030504040204" pitchFamily="34" charset="0"/>
              </a:rPr>
              <a:t> </a:t>
            </a:r>
            <a:r>
              <a:rPr lang="en-GB" sz="3400" dirty="0" err="1">
                <a:latin typeface="Tahoma" panose="020B0604030504040204" pitchFamily="34" charset="0"/>
                <a:ea typeface="Tahoma" panose="020B0604030504040204" pitchFamily="34" charset="0"/>
                <a:cs typeface="Tahoma" panose="020B0604030504040204" pitchFamily="34" charset="0"/>
              </a:rPr>
              <a:t>importan</a:t>
            </a:r>
            <a:r>
              <a:rPr lang="ro-RO" sz="3400" dirty="0">
                <a:latin typeface="Tahoma" panose="020B0604030504040204" pitchFamily="34" charset="0"/>
                <a:ea typeface="Tahoma" panose="020B0604030504040204" pitchFamily="34" charset="0"/>
                <a:cs typeface="Tahoma" panose="020B0604030504040204" pitchFamily="34" charset="0"/>
              </a:rPr>
              <a:t>ță-cost</a:t>
            </a:r>
            <a:br>
              <a:rPr lang="ro-RO" sz="3400" dirty="0">
                <a:latin typeface="Tahoma" panose="020B0604030504040204" pitchFamily="34" charset="0"/>
                <a:ea typeface="Tahoma" panose="020B0604030504040204" pitchFamily="34" charset="0"/>
                <a:cs typeface="Tahoma" panose="020B0604030504040204" pitchFamily="34" charset="0"/>
              </a:rPr>
            </a:br>
            <a:br>
              <a:rPr lang="ro-RO" sz="3400" dirty="0">
                <a:latin typeface="Tahoma" panose="020B0604030504040204" pitchFamily="34" charset="0"/>
                <a:ea typeface="Tahoma" panose="020B0604030504040204" pitchFamily="34" charset="0"/>
                <a:cs typeface="Tahoma" panose="020B0604030504040204" pitchFamily="34" charset="0"/>
              </a:rPr>
            </a:br>
            <a:br>
              <a:rPr lang="ro-RO" sz="3400" dirty="0">
                <a:latin typeface="Tahoma" panose="020B0604030504040204" pitchFamily="34" charset="0"/>
                <a:ea typeface="Tahoma" panose="020B0604030504040204" pitchFamily="34" charset="0"/>
                <a:cs typeface="Tahoma" panose="020B0604030504040204" pitchFamily="34" charset="0"/>
              </a:rPr>
            </a:br>
            <a:br>
              <a:rPr lang="ro-RO" sz="3400" dirty="0">
                <a:latin typeface="Tahoma" panose="020B0604030504040204" pitchFamily="34" charset="0"/>
                <a:ea typeface="Tahoma" panose="020B0604030504040204" pitchFamily="34" charset="0"/>
                <a:cs typeface="Tahoma" panose="020B0604030504040204" pitchFamily="34" charset="0"/>
              </a:rPr>
            </a:br>
            <a:br>
              <a:rPr lang="ro-RO" sz="3400" dirty="0">
                <a:latin typeface="Tahoma" panose="020B0604030504040204" pitchFamily="34" charset="0"/>
                <a:ea typeface="Tahoma" panose="020B0604030504040204" pitchFamily="34" charset="0"/>
                <a:cs typeface="Tahoma" panose="020B0604030504040204" pitchFamily="34" charset="0"/>
              </a:rPr>
            </a:br>
            <a:endParaRPr lang="en-GB" sz="3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1" name="Content Placeholder 8">
            <a:extLst>
              <a:ext uri="{FF2B5EF4-FFF2-40B4-BE49-F238E27FC236}">
                <a16:creationId xmlns:a16="http://schemas.microsoft.com/office/drawing/2014/main" id="{5C3E1F7C-F818-2D4C-062A-E7B68985BB23}"/>
              </a:ext>
            </a:extLst>
          </p:cNvPr>
          <p:cNvGraphicFramePr>
            <a:graphicFrameLocks noGrp="1"/>
          </p:cNvGraphicFramePr>
          <p:nvPr>
            <p:ph idx="1"/>
          </p:nvPr>
        </p:nvGraphicFramePr>
        <p:xfrm>
          <a:off x="4714927" y="230909"/>
          <a:ext cx="7152608" cy="4701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0ED3BD6C-2F95-5A04-D1DF-9DEE3EC4CE5B}"/>
              </a:ext>
            </a:extLst>
          </p:cNvPr>
          <p:cNvPicPr>
            <a:picLocks noChangeAspect="1"/>
          </p:cNvPicPr>
          <p:nvPr/>
        </p:nvPicPr>
        <p:blipFill>
          <a:blip r:embed="rId8"/>
          <a:stretch>
            <a:fillRect/>
          </a:stretch>
        </p:blipFill>
        <p:spPr>
          <a:xfrm>
            <a:off x="3943928" y="5044780"/>
            <a:ext cx="8183742" cy="102296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descr="Diagram&#10;&#10;Description automatically generated">
            <a:extLst>
              <a:ext uri="{FF2B5EF4-FFF2-40B4-BE49-F238E27FC236}">
                <a16:creationId xmlns:a16="http://schemas.microsoft.com/office/drawing/2014/main" id="{0CE1FED4-72E1-CB3A-8083-4AE7B7E9D5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822" y="3700611"/>
            <a:ext cx="3580106" cy="2386738"/>
          </a:xfrm>
          <a:prstGeom prst="rect">
            <a:avLst/>
          </a:prstGeom>
        </p:spPr>
      </p:pic>
      <p:sp>
        <p:nvSpPr>
          <p:cNvPr id="8" name="TextBox 7">
            <a:extLst>
              <a:ext uri="{FF2B5EF4-FFF2-40B4-BE49-F238E27FC236}">
                <a16:creationId xmlns:a16="http://schemas.microsoft.com/office/drawing/2014/main" id="{555D227D-6D6F-6253-3341-AF18CED7754D}"/>
              </a:ext>
            </a:extLst>
          </p:cNvPr>
          <p:cNvSpPr txBox="1"/>
          <p:nvPr/>
        </p:nvSpPr>
        <p:spPr>
          <a:xfrm>
            <a:off x="2767600" y="6067746"/>
            <a:ext cx="28384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6634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76000"/>
                <a:satMod val="180000"/>
              </a:schemeClr>
              <a:schemeClr val="bg1">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6993C3A-0E30-417B-B76B-0B62A3462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3" name="Picture 2">
            <a:extLst>
              <a:ext uri="{FF2B5EF4-FFF2-40B4-BE49-F238E27FC236}">
                <a16:creationId xmlns:a16="http://schemas.microsoft.com/office/drawing/2014/main" id="{F8E092D3-63EC-E19F-7D2D-58A174FEB30E}"/>
              </a:ext>
            </a:extLst>
          </p:cNvPr>
          <p:cNvPicPr>
            <a:picLocks noChangeAspect="1"/>
          </p:cNvPicPr>
          <p:nvPr/>
        </p:nvPicPr>
        <p:blipFill>
          <a:blip r:embed="rId3"/>
          <a:stretch>
            <a:fillRect/>
          </a:stretch>
        </p:blipFill>
        <p:spPr>
          <a:xfrm>
            <a:off x="1413785" y="-1"/>
            <a:ext cx="8906496" cy="685800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TextBox 3">
            <a:extLst>
              <a:ext uri="{FF2B5EF4-FFF2-40B4-BE49-F238E27FC236}">
                <a16:creationId xmlns:a16="http://schemas.microsoft.com/office/drawing/2014/main" id="{496B8491-8A75-49AF-E208-4929558D3CFE}"/>
              </a:ext>
            </a:extLst>
          </p:cNvPr>
          <p:cNvSpPr txBox="1"/>
          <p:nvPr/>
        </p:nvSpPr>
        <p:spPr>
          <a:xfrm>
            <a:off x="10320281" y="6596390"/>
            <a:ext cx="1954846" cy="2616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05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05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2493062"/>
      </p:ext>
    </p:extLst>
  </p:cSld>
  <p:clrMapOvr>
    <a:masterClrMapping/>
  </p:clrMapOvr>
  <p:transition spd="slow">
    <p:push dir="u"/>
  </p:transition>
</p:sld>
</file>

<file path=ppt/slides/slide30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61" name="Group 4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253785" y="1380068"/>
            <a:ext cx="4978303" cy="2616199"/>
          </a:xfrm>
        </p:spPr>
        <p:txBody>
          <a:bodyPr vert="horz" lIns="91440" tIns="45720" rIns="91440" bIns="45720" rtlCol="0" anchor="b">
            <a:normAutofit fontScale="90000"/>
          </a:bodyPr>
          <a:lstStyle/>
          <a:p>
            <a:pPr lvl="0" algn="r"/>
            <a:r>
              <a:rPr lang="ro-RO" sz="6000" dirty="0">
                <a:latin typeface="Tahoma" panose="020B0604030504040204" pitchFamily="34" charset="0"/>
                <a:ea typeface="Tahoma" panose="020B0604030504040204" pitchFamily="34" charset="0"/>
                <a:cs typeface="Tahoma" panose="020B0604030504040204" pitchFamily="34" charset="0"/>
              </a:rPr>
              <a:t>7.7. Raportarea rezultatelor</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
        <p:nvSpPr>
          <p:cNvPr id="62" name="Rounded Rectangle 4">
            <a:extLst>
              <a:ext uri="{FF2B5EF4-FFF2-40B4-BE49-F238E27FC236}">
                <a16:creationId xmlns:a16="http://schemas.microsoft.com/office/drawing/2014/main" id="{95DB57EE-F280-4C39-98FB-CD03D3A20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4"/>
          <a:srcRect l="20018" r="12744" b="2"/>
          <a:stretch/>
        </p:blipFill>
        <p:spPr>
          <a:xfrm rot="43200000">
            <a:off x="7873801" y="1011765"/>
            <a:ext cx="3341190" cy="4546708"/>
          </a:xfrm>
          <a:prstGeom prst="rect">
            <a:avLst/>
          </a:prstGeom>
        </p:spPr>
      </p:pic>
    </p:spTree>
    <p:extLst>
      <p:ext uri="{BB962C8B-B14F-4D97-AF65-F5344CB8AC3E}">
        <p14:creationId xmlns:p14="http://schemas.microsoft.com/office/powerpoint/2010/main" val="20051472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24" name="Picture 23" descr="Puzzle pieces">
            <a:extLst>
              <a:ext uri="{FF2B5EF4-FFF2-40B4-BE49-F238E27FC236}">
                <a16:creationId xmlns:a16="http://schemas.microsoft.com/office/drawing/2014/main" id="{FF8B30A1-B503-F2E1-7B5A-9DED18F15126}"/>
              </a:ext>
            </a:extLst>
          </p:cNvPr>
          <p:cNvPicPr>
            <a:picLocks noChangeAspect="1"/>
          </p:cNvPicPr>
          <p:nvPr/>
        </p:nvPicPr>
        <p:blipFill rotWithShape="1">
          <a:blip r:embed="rId3"/>
          <a:srcRect l="28117" r="20500"/>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0" name="Group 2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2" name="Title 1">
            <a:extLst>
              <a:ext uri="{FF2B5EF4-FFF2-40B4-BE49-F238E27FC236}">
                <a16:creationId xmlns:a16="http://schemas.microsoft.com/office/drawing/2014/main" id="{38798063-9801-F203-8C37-D89E13CD82F7}"/>
              </a:ext>
            </a:extLst>
          </p:cNvPr>
          <p:cNvSpPr>
            <a:spLocks noGrp="1"/>
          </p:cNvSpPr>
          <p:nvPr>
            <p:ph type="title"/>
          </p:nvPr>
        </p:nvSpPr>
        <p:spPr>
          <a:xfrm>
            <a:off x="643467" y="-254000"/>
            <a:ext cx="5260680" cy="1752599"/>
          </a:xfrm>
        </p:spPr>
        <p:txBody>
          <a:bodyPr>
            <a:normAutofit/>
          </a:bodyPr>
          <a:lstStyle/>
          <a:p>
            <a:pPr algn="l"/>
            <a:r>
              <a:rPr lang="ro-RO" dirty="0">
                <a:latin typeface="Tahoma" panose="020B0604030504040204" pitchFamily="34" charset="0"/>
                <a:ea typeface="Tahoma" panose="020B0604030504040204" pitchFamily="34" charset="0"/>
                <a:cs typeface="Tahoma" panose="020B0604030504040204" pitchFamily="34" charset="0"/>
              </a:rPr>
              <a:t>Elemente relevante  </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D2AA6BD-4435-BBCF-307F-7C2F534EFD21}"/>
              </a:ext>
            </a:extLst>
          </p:cNvPr>
          <p:cNvSpPr>
            <a:spLocks noGrp="1"/>
          </p:cNvSpPr>
          <p:nvPr>
            <p:ph idx="1"/>
          </p:nvPr>
        </p:nvSpPr>
        <p:spPr>
          <a:xfrm>
            <a:off x="1" y="1117600"/>
            <a:ext cx="6626224" cy="5740399"/>
          </a:xfrm>
        </p:spPr>
        <p:txBody>
          <a:bodyPr>
            <a:normAutofit lnSpcReduction="10000"/>
          </a:bodyPr>
          <a:lstStyle/>
          <a:p>
            <a:r>
              <a:rPr lang="ro-RO" dirty="0">
                <a:latin typeface="Tahoma" panose="020B0604030504040204" pitchFamily="34" charset="0"/>
                <a:ea typeface="Tahoma" panose="020B0604030504040204" pitchFamily="34" charset="0"/>
                <a:cs typeface="Tahoma" panose="020B0604030504040204" pitchFamily="34" charset="0"/>
              </a:rPr>
              <a:t>Calitatea comunicării: precizie, completitudine, cunoașterea posibilelor discontinuități (timp/loc/persoane). </a:t>
            </a:r>
          </a:p>
          <a:p>
            <a:r>
              <a:rPr lang="ro-RO" dirty="0">
                <a:latin typeface="Tahoma" panose="020B0604030504040204" pitchFamily="34" charset="0"/>
                <a:ea typeface="Tahoma" panose="020B0604030504040204" pitchFamily="34" charset="0"/>
                <a:cs typeface="Tahoma" panose="020B0604030504040204" pitchFamily="34" charset="0"/>
              </a:rPr>
              <a:t>Eficiență. Nivel adecvat de rigoare.</a:t>
            </a:r>
          </a:p>
          <a:p>
            <a:r>
              <a:rPr lang="ro-RO" dirty="0">
                <a:latin typeface="Tahoma" panose="020B0604030504040204" pitchFamily="34" charset="0"/>
                <a:ea typeface="Tahoma" panose="020B0604030504040204" pitchFamily="34" charset="0"/>
                <a:cs typeface="Tahoma" panose="020B0604030504040204" pitchFamily="34" charset="0"/>
              </a:rPr>
              <a:t>Unele rapoarte sunt incomplete, vagi/imprecise. </a:t>
            </a:r>
          </a:p>
          <a:p>
            <a:r>
              <a:rPr lang="ro-RO" dirty="0">
                <a:latin typeface="Tahoma" panose="020B0604030504040204" pitchFamily="34" charset="0"/>
                <a:ea typeface="Tahoma" panose="020B0604030504040204" pitchFamily="34" charset="0"/>
                <a:cs typeface="Tahoma" panose="020B0604030504040204" pitchFamily="34" charset="0"/>
              </a:rPr>
              <a:t>Raportarea problemelor individuale: la obiect, clar, complet, sugestii de soluții, aspectul emoțional.</a:t>
            </a:r>
          </a:p>
          <a:p>
            <a:r>
              <a:rPr lang="ro-RO" dirty="0">
                <a:latin typeface="Tahoma" panose="020B0604030504040204" pitchFamily="34" charset="0"/>
                <a:ea typeface="Tahoma" panose="020B0604030504040204" pitchFamily="34" charset="0"/>
                <a:cs typeface="Tahoma" panose="020B0604030504040204" pitchFamily="34" charset="0"/>
              </a:rPr>
              <a:t>Tonul/formulările (precis/specific, pozitiv, vocabular comun). Adecvarea la audiența specifică.</a:t>
            </a:r>
          </a:p>
          <a:p>
            <a:r>
              <a:rPr lang="ro-RO" dirty="0">
                <a:latin typeface="Tahoma" panose="020B0604030504040204" pitchFamily="34" charset="0"/>
                <a:ea typeface="Tahoma" panose="020B0604030504040204" pitchFamily="34" charset="0"/>
                <a:cs typeface="Tahoma" panose="020B0604030504040204" pitchFamily="34" charset="0"/>
              </a:rPr>
              <a:t>Respectarea anonimității, confidențialității, a caracterului informal sumativ.</a:t>
            </a:r>
          </a:p>
        </p:txBody>
      </p:sp>
    </p:spTree>
    <p:extLst>
      <p:ext uri="{BB962C8B-B14F-4D97-AF65-F5344CB8AC3E}">
        <p14:creationId xmlns:p14="http://schemas.microsoft.com/office/powerpoint/2010/main" val="31934583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4</a:t>
            </a: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8436965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DBDEDC46-1CF9-8EEA-3B4E-E97EDDF98594}"/>
              </a:ext>
            </a:extLst>
          </p:cNvPr>
          <p:cNvSpPr>
            <a:spLocks noGrp="1"/>
          </p:cNvSpPr>
          <p:nvPr>
            <p:ph type="title"/>
          </p:nvPr>
        </p:nvSpPr>
        <p:spPr>
          <a:xfrm>
            <a:off x="1539116" y="864108"/>
            <a:ext cx="3073914" cy="5120639"/>
          </a:xfrm>
        </p:spPr>
        <p:txBody>
          <a:bodyPr>
            <a:normAutofit/>
          </a:bodyPr>
          <a:lstStyle/>
          <a:p>
            <a:pPr algn="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Realizarea unor prototipuri</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1" name="Rectangle 40">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43" name="Straight Connector 42">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50E64B-5A93-3520-277C-595D6F7AA9CF}"/>
              </a:ext>
            </a:extLst>
          </p:cNvPr>
          <p:cNvSpPr>
            <a:spLocks noGrp="1"/>
          </p:cNvSpPr>
          <p:nvPr>
            <p:ph idx="1"/>
          </p:nvPr>
        </p:nvSpPr>
        <p:spPr>
          <a:xfrm>
            <a:off x="5289229" y="864108"/>
            <a:ext cx="5910677" cy="5120640"/>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Reprezentări, în funcție de cerințe și de specificul proiectului (prototipuri de hârtie, </a:t>
            </a:r>
            <a:r>
              <a:rPr lang="ro-RO" i="1" dirty="0">
                <a:latin typeface="Tahoma" panose="020B0604030504040204" pitchFamily="34" charset="0"/>
                <a:ea typeface="Tahoma" panose="020B0604030504040204" pitchFamily="34" charset="0"/>
                <a:cs typeface="Tahoma" panose="020B0604030504040204" pitchFamily="34" charset="0"/>
              </a:rPr>
              <a:t>wireframes</a:t>
            </a:r>
            <a:r>
              <a:rPr lang="ro-RO" dirty="0">
                <a:latin typeface="Tahoma" panose="020B0604030504040204" pitchFamily="34" charset="0"/>
                <a:ea typeface="Tahoma" panose="020B0604030504040204" pitchFamily="34" charset="0"/>
                <a:cs typeface="Tahoma" panose="020B0604030504040204" pitchFamily="34" charset="0"/>
              </a:rPr>
              <a:t>, prototipuri fizice)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45" name="Rectangle 44">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495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3">
            <a:duotone>
              <a:schemeClr val="bg2">
                <a:shade val="45000"/>
                <a:satMod val="135000"/>
              </a:schemeClr>
              <a:prstClr val="white"/>
            </a:duotone>
            <a:alphaModFix amt="35000"/>
          </a:blip>
          <a:srcRect t="19738" b="18787"/>
          <a:stretch/>
        </p:blipFill>
        <p:spPr>
          <a:xfrm rot="43200000">
            <a:off x="20" y="-66473"/>
            <a:ext cx="12191980" cy="6857990"/>
          </a:xfrm>
          <a:prstGeom prst="rect">
            <a:avLst/>
          </a:prstGeom>
        </p:spPr>
      </p:pic>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068654" y="1408175"/>
            <a:ext cx="10058400" cy="2935225"/>
          </a:xfrm>
        </p:spPr>
        <p:txBody>
          <a:bodyPr vert="horz" lIns="91440" tIns="45720" rIns="91440" bIns="45720" rtlCol="0" anchor="b">
            <a:normAutofit/>
          </a:bodyPr>
          <a:lstStyle/>
          <a:p>
            <a:pPr lvl="0"/>
            <a:r>
              <a:rPr lang="en-US" sz="6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8. </a:t>
            </a:r>
            <a:r>
              <a:rPr lang="en-GB" sz="64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Accesibilitate</a:t>
            </a:r>
            <a:r>
              <a:rPr lang="en-GB" sz="6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ro-RO" sz="6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ro-RO" sz="64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affordance</a:t>
            </a:r>
            <a:r>
              <a:rPr lang="ro-RO" sz="6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în </a:t>
            </a:r>
            <a:r>
              <a:rPr lang="ro-RO" sz="64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UX/UI design</a:t>
            </a:r>
            <a:r>
              <a:rPr lang="en-US" sz="6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p>
        </p:txBody>
      </p:sp>
      <p:cxnSp>
        <p:nvCxnSpPr>
          <p:cNvPr id="26" name="Straight Connector 14">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6">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8">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78684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866775" y="656168"/>
            <a:ext cx="7786254" cy="821264"/>
          </a:xfrm>
        </p:spPr>
        <p:txBody>
          <a:bodyPr>
            <a:normAutofit/>
          </a:bodyPr>
          <a:lstStyle/>
          <a:p>
            <a:r>
              <a:rPr lang="en-GB" sz="4400" dirty="0" err="1">
                <a:solidFill>
                  <a:schemeClr val="tx1"/>
                </a:solidFill>
                <a:latin typeface="Tahoma" panose="020B0604030504040204" pitchFamily="34" charset="0"/>
                <a:ea typeface="Tahoma" panose="020B0604030504040204" pitchFamily="34" charset="0"/>
                <a:cs typeface="Tahoma" panose="020B0604030504040204" pitchFamily="34" charset="0"/>
              </a:rPr>
              <a:t>Despre</a:t>
            </a:r>
            <a:r>
              <a:rPr lang="en-GB" sz="4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4400" dirty="0" err="1">
                <a:solidFill>
                  <a:schemeClr val="tx1"/>
                </a:solidFill>
                <a:latin typeface="Tahoma" panose="020B0604030504040204" pitchFamily="34" charset="0"/>
                <a:ea typeface="Tahoma" panose="020B0604030504040204" pitchFamily="34" charset="0"/>
                <a:cs typeface="Tahoma" panose="020B0604030504040204" pitchFamily="34" charset="0"/>
              </a:rPr>
              <a:t>accesibilitate</a:t>
            </a:r>
            <a:endParaRPr lang="en-GB"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979055" y="1939637"/>
            <a:ext cx="10187709" cy="3851564"/>
          </a:xfrm>
        </p:spPr>
        <p:txBody>
          <a:bodyPr>
            <a:normAutofit/>
          </a:bodyPr>
          <a:lstStyle/>
          <a:p>
            <a:pPr>
              <a:buFont typeface="Arial" panose="020B0604020202020204" pitchFamily="34" charset="0"/>
              <a:buChar char="•"/>
            </a:pPr>
            <a:r>
              <a:rPr lang="ro-RO" sz="3200" dirty="0">
                <a:latin typeface="Tahoma" panose="020B0604030504040204" pitchFamily="34" charset="0"/>
                <a:ea typeface="Tahoma" panose="020B0604030504040204" pitchFamily="34" charset="0"/>
                <a:cs typeface="Tahoma" panose="020B0604030504040204" pitchFamily="34" charset="0"/>
              </a:rPr>
              <a:t> Noțiunea de accesibilitate (</a:t>
            </a:r>
            <a:r>
              <a:rPr lang="ro-RO" sz="3200" i="1" dirty="0">
                <a:latin typeface="Tahoma" panose="020B0604030504040204" pitchFamily="34" charset="0"/>
                <a:ea typeface="Tahoma" panose="020B0604030504040204" pitchFamily="34" charset="0"/>
                <a:cs typeface="Tahoma" panose="020B0604030504040204" pitchFamily="34" charset="0"/>
              </a:rPr>
              <a:t>affordance</a:t>
            </a:r>
            <a:r>
              <a:rPr lang="ro-RO" sz="3200" dirty="0">
                <a:latin typeface="Tahoma" panose="020B0604030504040204" pitchFamily="34" charset="0"/>
                <a:ea typeface="Tahoma" panose="020B0604030504040204" pitchFamily="34" charset="0"/>
                <a:cs typeface="Tahoma" panose="020B0604030504040204" pitchFamily="34" charset="0"/>
              </a:rPr>
              <a:t>): element de </a:t>
            </a:r>
            <a:r>
              <a:rPr lang="ro-RO" sz="3200" i="1" dirty="0">
                <a:latin typeface="Tahoma" panose="020B0604030504040204" pitchFamily="34" charset="0"/>
                <a:ea typeface="Tahoma" panose="020B0604030504040204" pitchFamily="34" charset="0"/>
                <a:cs typeface="Tahoma" panose="020B0604030504040204" pitchFamily="34" charset="0"/>
              </a:rPr>
              <a:t>design </a:t>
            </a:r>
            <a:r>
              <a:rPr lang="ro-RO" sz="3200" dirty="0">
                <a:latin typeface="Tahoma" panose="020B0604030504040204" pitchFamily="34" charset="0"/>
                <a:ea typeface="Tahoma" panose="020B0604030504040204" pitchFamily="34" charset="0"/>
                <a:cs typeface="Tahoma" panose="020B0604030504040204" pitchFamily="34" charset="0"/>
              </a:rPr>
              <a:t>care ajută utilizatorii să efectueze o acțiune.</a:t>
            </a:r>
          </a:p>
          <a:p>
            <a:pPr>
              <a:buFont typeface="Arial" panose="020B0604020202020204" pitchFamily="34" charset="0"/>
              <a:buChar char="•"/>
            </a:pPr>
            <a:r>
              <a:rPr lang="ro-RO" sz="3200" dirty="0">
                <a:latin typeface="Tahoma" panose="020B0604030504040204" pitchFamily="34" charset="0"/>
                <a:ea typeface="Tahoma" panose="020B0604030504040204" pitchFamily="34" charset="0"/>
                <a:cs typeface="Tahoma" panose="020B0604030504040204" pitchFamily="34" charset="0"/>
              </a:rPr>
              <a:t> Conceptul este fundamental:</a:t>
            </a:r>
          </a:p>
          <a:p>
            <a:pPr lvl="1">
              <a:buFont typeface="Courier New" panose="02070309020205020404" pitchFamily="49" charset="0"/>
              <a:buChar char="o"/>
            </a:pPr>
            <a:r>
              <a:rPr lang="ro-RO" sz="3200" dirty="0">
                <a:latin typeface="Tahoma" panose="020B0604030504040204" pitchFamily="34" charset="0"/>
                <a:ea typeface="Tahoma" panose="020B0604030504040204" pitchFamily="34" charset="0"/>
                <a:cs typeface="Tahoma" panose="020B0604030504040204" pitchFamily="34" charset="0"/>
              </a:rPr>
              <a:t> la baza liniilor directoare pentru </a:t>
            </a:r>
            <a:r>
              <a:rPr lang="ro-RO" sz="3200" i="1" dirty="0">
                <a:latin typeface="Tahoma" panose="020B0604030504040204" pitchFamily="34" charset="0"/>
                <a:ea typeface="Tahoma" panose="020B0604030504040204" pitchFamily="34" charset="0"/>
                <a:cs typeface="Tahoma" panose="020B0604030504040204" pitchFamily="34" charset="0"/>
              </a:rPr>
              <a:t>UX design</a:t>
            </a:r>
            <a:endParaRPr lang="ro-RO" sz="3200"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sz="3200" dirty="0">
                <a:latin typeface="Tahoma" panose="020B0604030504040204" pitchFamily="34" charset="0"/>
                <a:ea typeface="Tahoma" panose="020B0604030504040204" pitchFamily="34" charset="0"/>
                <a:cs typeface="Tahoma" panose="020B0604030504040204" pitchFamily="34" charset="0"/>
              </a:rPr>
              <a:t> la baza problemelor identificate în evaluare.</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33976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82922" y="436759"/>
            <a:ext cx="8442450" cy="1091045"/>
          </a:xfrm>
        </p:spPr>
        <p:txBody>
          <a:bodyPr>
            <a:normAutofit/>
          </a:bodyPr>
          <a:lstStyle/>
          <a:p>
            <a:r>
              <a:rPr lang="ro-RO" sz="3600" dirty="0">
                <a:latin typeface="Tahoma" panose="020B0604030504040204" pitchFamily="34" charset="0"/>
                <a:ea typeface="Tahoma" panose="020B0604030504040204" pitchFamily="34" charset="0"/>
                <a:cs typeface="Tahoma" panose="020B0604030504040204" pitchFamily="34" charset="0"/>
              </a:rPr>
              <a:t>Tipuri de accesibilitate</a:t>
            </a:r>
            <a:endParaRPr lang="en-GB" sz="3600" dirty="0">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extLst>
              <a:ext uri="{FF2B5EF4-FFF2-40B4-BE49-F238E27FC236}">
                <a16:creationId xmlns:a16="http://schemas.microsoft.com/office/drawing/2014/main" id="{A1E38B7E-AA60-04D1-711F-7C6A0FF8EC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496238"/>
            <a:ext cx="7067690" cy="4775277"/>
          </a:xfrm>
        </p:spPr>
      </p:pic>
      <p:sp>
        <p:nvSpPr>
          <p:cNvPr id="7" name="TextBox 6">
            <a:extLst>
              <a:ext uri="{FF2B5EF4-FFF2-40B4-BE49-F238E27FC236}">
                <a16:creationId xmlns:a16="http://schemas.microsoft.com/office/drawing/2014/main" id="{891F6CD3-547A-E34D-BFBC-C80080916324}"/>
              </a:ext>
            </a:extLst>
          </p:cNvPr>
          <p:cNvSpPr txBox="1"/>
          <p:nvPr/>
        </p:nvSpPr>
        <p:spPr>
          <a:xfrm>
            <a:off x="4876801" y="6467236"/>
            <a:ext cx="28355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white"/>
                </a:solidFill>
                <a:effectLst/>
                <a:uLnTx/>
                <a:uFillTx/>
                <a:latin typeface="Calibri" panose="020F0502020204030204"/>
                <a:ea typeface="+mn-ea"/>
                <a:cs typeface="+mn-cs"/>
              </a:rPr>
              <a:t>Sursa: Hartson și Pyla, 2019</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39ED3FC-7031-48AD-14D0-8A8F9513F1AC}"/>
              </a:ext>
            </a:extLst>
          </p:cNvPr>
          <p:cNvPicPr>
            <a:picLocks noChangeAspect="1"/>
          </p:cNvPicPr>
          <p:nvPr/>
        </p:nvPicPr>
        <p:blipFill>
          <a:blip r:embed="rId4"/>
          <a:stretch>
            <a:fillRect/>
          </a:stretch>
        </p:blipFill>
        <p:spPr>
          <a:xfrm>
            <a:off x="7067690" y="188039"/>
            <a:ext cx="5124310" cy="6082269"/>
          </a:xfrm>
          <a:prstGeom prst="rect">
            <a:avLst/>
          </a:prstGeom>
        </p:spPr>
      </p:pic>
    </p:spTree>
    <p:extLst>
      <p:ext uri="{BB962C8B-B14F-4D97-AF65-F5344CB8AC3E}">
        <p14:creationId xmlns:p14="http://schemas.microsoft.com/office/powerpoint/2010/main" val="4243640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866775" y="656168"/>
            <a:ext cx="7786254" cy="821264"/>
          </a:xfrm>
        </p:spPr>
        <p:txBody>
          <a:bodyPr>
            <a:normAutofit/>
          </a:bodyPr>
          <a:lstStyle/>
          <a:p>
            <a:r>
              <a:rPr lang="ro-RO" sz="4400" dirty="0">
                <a:solidFill>
                  <a:schemeClr val="tx1"/>
                </a:solidFill>
                <a:latin typeface="Tahoma" panose="020B0604030504040204" pitchFamily="34" charset="0"/>
                <a:ea typeface="Tahoma" panose="020B0604030504040204" pitchFamily="34" charset="0"/>
                <a:cs typeface="Tahoma" panose="020B0604030504040204" pitchFamily="34" charset="0"/>
              </a:rPr>
              <a:t>Accesibilitate cognitivă</a:t>
            </a:r>
            <a:endParaRPr lang="en-GB"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979055" y="1939637"/>
            <a:ext cx="10187709" cy="3851564"/>
          </a:xfrm>
        </p:spPr>
        <p:txBody>
          <a:bodyPr>
            <a:normAutofit/>
          </a:bodyPr>
          <a:lstStyle/>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Ajută utilizatorii să decidă, învețe, memoreze, înțeleagă, cunoască</a:t>
            </a:r>
          </a:p>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Printre cele mai importante caracteristici ale </a:t>
            </a:r>
            <a:r>
              <a:rPr lang="ro-RO" sz="2800" i="1" dirty="0">
                <a:latin typeface="Tahoma" panose="020B0604030504040204" pitchFamily="34" charset="0"/>
                <a:ea typeface="Tahoma" panose="020B0604030504040204" pitchFamily="34" charset="0"/>
                <a:cs typeface="Tahoma" panose="020B0604030504040204" pitchFamily="34" charset="0"/>
              </a:rPr>
              <a:t>design</a:t>
            </a:r>
            <a:r>
              <a:rPr lang="ro-RO" sz="2800" dirty="0">
                <a:latin typeface="Tahoma" panose="020B0604030504040204" pitchFamily="34" charset="0"/>
                <a:ea typeface="Tahoma" panose="020B0604030504040204" pitchFamily="34" charset="0"/>
                <a:cs typeface="Tahoma" panose="020B0604030504040204" pitchFamily="34" charset="0"/>
              </a:rPr>
              <a:t>-ului.</a:t>
            </a:r>
          </a:p>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Relevante pentru utilizatori mai puțin experimentați, pentru utilizatori care au nevoie de ajutor pentru înțelegere/învățare.</a:t>
            </a:r>
          </a:p>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Furnizează utilizatorilor cunoștințe/informații prin </a:t>
            </a:r>
            <a:r>
              <a:rPr lang="ro-RO" sz="2800" i="1" dirty="0">
                <a:latin typeface="Tahoma" panose="020B0604030504040204" pitchFamily="34" charset="0"/>
                <a:ea typeface="Tahoma" panose="020B0604030504040204" pitchFamily="34" charset="0"/>
                <a:cs typeface="Tahoma" panose="020B0604030504040204" pitchFamily="34" charset="0"/>
              </a:rPr>
              <a:t>design. </a:t>
            </a:r>
            <a:endParaRPr lang="ro-RO" sz="28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picture containing keyboard, electronics, different, several&#10;&#10;Description automatically generated">
            <a:extLst>
              <a:ext uri="{FF2B5EF4-FFF2-40B4-BE49-F238E27FC236}">
                <a16:creationId xmlns:a16="http://schemas.microsoft.com/office/drawing/2014/main" id="{DD3C2556-867F-C7EC-2D28-860531BB8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3029" y="5106219"/>
            <a:ext cx="2703229" cy="1020311"/>
          </a:xfrm>
          <a:prstGeom prst="rect">
            <a:avLst/>
          </a:prstGeom>
        </p:spPr>
      </p:pic>
    </p:spTree>
    <p:extLst>
      <p:ext uri="{BB962C8B-B14F-4D97-AF65-F5344CB8AC3E}">
        <p14:creationId xmlns:p14="http://schemas.microsoft.com/office/powerpoint/2010/main" val="35401484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47F34C-E5DE-7C65-32D3-252A3C201635}"/>
              </a:ext>
            </a:extLst>
          </p:cNvPr>
          <p:cNvSpPr>
            <a:spLocks noGrp="1"/>
          </p:cNvSpPr>
          <p:nvPr>
            <p:ph type="title"/>
          </p:nvPr>
        </p:nvSpPr>
        <p:spPr>
          <a:xfrm>
            <a:off x="4606639" y="4367101"/>
            <a:ext cx="2773215" cy="374155"/>
          </a:xfrm>
        </p:spPr>
        <p:txBody>
          <a:bodyPr vert="horz" lIns="91440" tIns="45720" rIns="91440" bIns="45720" rtlCol="0" anchor="b">
            <a:normAutofit/>
          </a:bodyPr>
          <a:lstStyle/>
          <a:p>
            <a:r>
              <a:rPr lang="en-US" sz="1400" dirty="0" err="1">
                <a:solidFill>
                  <a:schemeClr val="tx1"/>
                </a:solidFill>
              </a:rPr>
              <a:t>Sursa</a:t>
            </a:r>
            <a:r>
              <a:rPr lang="en-US" sz="1400" dirty="0">
                <a:solidFill>
                  <a:schemeClr val="tx1"/>
                </a:solidFill>
              </a:rPr>
              <a:t>: </a:t>
            </a:r>
            <a:r>
              <a:rPr lang="ro-RO" sz="1400" dirty="0">
                <a:solidFill>
                  <a:schemeClr val="tx1"/>
                </a:solidFill>
              </a:rPr>
              <a:t>tehnotrafic</a:t>
            </a:r>
            <a:r>
              <a:rPr lang="en-US" sz="1400" dirty="0">
                <a:solidFill>
                  <a:schemeClr val="tx1"/>
                </a:solidFill>
              </a:rPr>
              <a:t>.</a:t>
            </a:r>
            <a:r>
              <a:rPr lang="en-US" sz="1400" dirty="0" err="1">
                <a:solidFill>
                  <a:schemeClr val="tx1"/>
                </a:solidFill>
              </a:rPr>
              <a:t>ro</a:t>
            </a:r>
            <a:r>
              <a:rPr lang="en-US" sz="1400" dirty="0">
                <a:solidFill>
                  <a:schemeClr val="tx1"/>
                </a:solidFill>
              </a:rPr>
              <a:t>, dreamstime.com</a:t>
            </a:r>
          </a:p>
        </p:txBody>
      </p:sp>
      <p:pic>
        <p:nvPicPr>
          <p:cNvPr id="11" name="Picture 10">
            <a:extLst>
              <a:ext uri="{FF2B5EF4-FFF2-40B4-BE49-F238E27FC236}">
                <a16:creationId xmlns:a16="http://schemas.microsoft.com/office/drawing/2014/main" id="{9B52A046-173C-F2CC-9124-315824A9CFCA}"/>
              </a:ext>
            </a:extLst>
          </p:cNvPr>
          <p:cNvPicPr>
            <a:picLocks noChangeAspect="1"/>
          </p:cNvPicPr>
          <p:nvPr/>
        </p:nvPicPr>
        <p:blipFill>
          <a:blip r:embed="rId2"/>
          <a:stretch>
            <a:fillRect/>
          </a:stretch>
        </p:blipFill>
        <p:spPr>
          <a:xfrm>
            <a:off x="6593405" y="1053007"/>
            <a:ext cx="5131653" cy="3066162"/>
          </a:xfrm>
          <a:prstGeom prst="rect">
            <a:avLst/>
          </a:prstGeom>
        </p:spPr>
      </p:pic>
      <p:sp>
        <p:nvSpPr>
          <p:cNvPr id="48" name="Rectangle 47">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1A0DA93E-5C76-A0D2-8FA3-FD0B075F13F3}"/>
              </a:ext>
            </a:extLst>
          </p:cNvPr>
          <p:cNvPicPr>
            <a:picLocks noChangeAspect="1"/>
          </p:cNvPicPr>
          <p:nvPr/>
        </p:nvPicPr>
        <p:blipFill>
          <a:blip r:embed="rId3"/>
          <a:stretch>
            <a:fillRect/>
          </a:stretch>
        </p:blipFill>
        <p:spPr>
          <a:xfrm>
            <a:off x="1207658" y="681905"/>
            <a:ext cx="4082420" cy="3602736"/>
          </a:xfrm>
          <a:prstGeom prst="rect">
            <a:avLst/>
          </a:prstGeom>
        </p:spPr>
      </p:pic>
      <p:sp>
        <p:nvSpPr>
          <p:cNvPr id="50" name="Rectangle 49">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0468620-8079-481E-6597-34A6B7CCA682}"/>
              </a:ext>
            </a:extLst>
          </p:cNvPr>
          <p:cNvSpPr txBox="1"/>
          <p:nvPr/>
        </p:nvSpPr>
        <p:spPr>
          <a:xfrm>
            <a:off x="286327" y="5406480"/>
            <a:ext cx="1125912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40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Accesibilitatea cognitivă – depinde de convenții</a:t>
            </a:r>
            <a:endPar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774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866775" y="656168"/>
            <a:ext cx="7786254" cy="821264"/>
          </a:xfrm>
        </p:spPr>
        <p:txBody>
          <a:bodyPr>
            <a:normAutofit/>
          </a:bodyPr>
          <a:lstStyle/>
          <a:p>
            <a:r>
              <a:rPr lang="ro-RO" sz="4400">
                <a:solidFill>
                  <a:schemeClr val="tx1"/>
                </a:solidFill>
                <a:latin typeface="Tahoma" panose="020B0604030504040204" pitchFamily="34" charset="0"/>
                <a:ea typeface="Tahoma" panose="020B0604030504040204" pitchFamily="34" charset="0"/>
                <a:cs typeface="Tahoma" panose="020B0604030504040204" pitchFamily="34" charset="0"/>
              </a:rPr>
              <a:t>Accesibilitate cognitivă</a:t>
            </a:r>
            <a:endParaRPr lang="en-GB"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979055" y="1939637"/>
            <a:ext cx="8454505" cy="3851564"/>
          </a:xfrm>
        </p:spPr>
        <p:txBody>
          <a:bodyPr>
            <a:normAutofit lnSpcReduction="10000"/>
          </a:bodyPr>
          <a:lstStyle/>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Utilizarea unor cuvinte clare și simboluri precise pentru comunicare (mesaj de eroare, eticheta unui buton/unei taste). Utilizatorii pot anticipa consecința utilizării lor. </a:t>
            </a:r>
          </a:p>
          <a:p>
            <a:pPr>
              <a:buFont typeface="Arial" panose="020B0604020202020204" pitchFamily="34" charset="0"/>
              <a:buChar char="•"/>
            </a:pPr>
            <a:endParaRPr lang="ro-RO" sz="2800"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Oferă utilizatorilor un punct de pornire.</a:t>
            </a:r>
          </a:p>
          <a:p>
            <a:pPr>
              <a:buFont typeface="Arial" panose="020B0604020202020204" pitchFamily="34" charset="0"/>
              <a:buChar char="•"/>
            </a:pPr>
            <a:endParaRPr lang="ro-RO" sz="2800"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ro-RO" sz="2800" dirty="0">
                <a:latin typeface="Tahoma" panose="020B0604030504040204" pitchFamily="34" charset="0"/>
                <a:ea typeface="Tahoma" panose="020B0604030504040204" pitchFamily="34" charset="0"/>
                <a:cs typeface="Tahoma" panose="020B0604030504040204" pitchFamily="34" charset="0"/>
              </a:rPr>
              <a:t> Poate aminti utilizatorilor să completeze o sarcină.</a:t>
            </a:r>
          </a:p>
          <a:p>
            <a:pPr>
              <a:buFont typeface="Arial" panose="020B0604020202020204" pitchFamily="34" charset="0"/>
              <a:buChar char="•"/>
            </a:pPr>
            <a:endParaRPr lang="ro-RO" sz="2800"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endParaRPr lang="ro-RO" sz="28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52BBC0B-4687-8D9C-8A1F-5B57CDBFA3A7}"/>
              </a:ext>
            </a:extLst>
          </p:cNvPr>
          <p:cNvPicPr>
            <a:picLocks noChangeAspect="1"/>
          </p:cNvPicPr>
          <p:nvPr/>
        </p:nvPicPr>
        <p:blipFill>
          <a:blip r:embed="rId3"/>
          <a:stretch>
            <a:fillRect/>
          </a:stretch>
        </p:blipFill>
        <p:spPr>
          <a:xfrm>
            <a:off x="9701028" y="1872907"/>
            <a:ext cx="2186095" cy="649146"/>
          </a:xfrm>
          <a:prstGeom prst="rect">
            <a:avLst/>
          </a:prstGeom>
        </p:spPr>
      </p:pic>
      <p:pic>
        <p:nvPicPr>
          <p:cNvPr id="9" name="Picture 8">
            <a:extLst>
              <a:ext uri="{FF2B5EF4-FFF2-40B4-BE49-F238E27FC236}">
                <a16:creationId xmlns:a16="http://schemas.microsoft.com/office/drawing/2014/main" id="{437097FF-B423-F06C-4894-ACF5891B0A84}"/>
              </a:ext>
            </a:extLst>
          </p:cNvPr>
          <p:cNvPicPr>
            <a:picLocks noChangeAspect="1"/>
          </p:cNvPicPr>
          <p:nvPr/>
        </p:nvPicPr>
        <p:blipFill>
          <a:blip r:embed="rId4"/>
          <a:stretch>
            <a:fillRect/>
          </a:stretch>
        </p:blipFill>
        <p:spPr>
          <a:xfrm>
            <a:off x="9925280" y="2578763"/>
            <a:ext cx="1832885" cy="649146"/>
          </a:xfrm>
          <a:prstGeom prst="rect">
            <a:avLst/>
          </a:prstGeom>
        </p:spPr>
      </p:pic>
      <p:pic>
        <p:nvPicPr>
          <p:cNvPr id="11" name="Picture 10">
            <a:extLst>
              <a:ext uri="{FF2B5EF4-FFF2-40B4-BE49-F238E27FC236}">
                <a16:creationId xmlns:a16="http://schemas.microsoft.com/office/drawing/2014/main" id="{F6700F23-B183-0232-CFAD-7088EB1C4E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4162" y="3621312"/>
            <a:ext cx="2057138" cy="1031937"/>
          </a:xfrm>
          <a:prstGeom prst="rect">
            <a:avLst/>
          </a:prstGeom>
        </p:spPr>
      </p:pic>
      <p:pic>
        <p:nvPicPr>
          <p:cNvPr id="13" name="Picture 12">
            <a:extLst>
              <a:ext uri="{FF2B5EF4-FFF2-40B4-BE49-F238E27FC236}">
                <a16:creationId xmlns:a16="http://schemas.microsoft.com/office/drawing/2014/main" id="{E237EBC5-2E0E-30E4-CC5F-9B6434E1AA8F}"/>
              </a:ext>
            </a:extLst>
          </p:cNvPr>
          <p:cNvPicPr>
            <a:picLocks noChangeAspect="1"/>
          </p:cNvPicPr>
          <p:nvPr/>
        </p:nvPicPr>
        <p:blipFill>
          <a:blip r:embed="rId6"/>
          <a:stretch>
            <a:fillRect/>
          </a:stretch>
        </p:blipFill>
        <p:spPr>
          <a:xfrm>
            <a:off x="9605205" y="5046653"/>
            <a:ext cx="2186095" cy="1268148"/>
          </a:xfrm>
          <a:prstGeom prst="rect">
            <a:avLst/>
          </a:prstGeom>
        </p:spPr>
      </p:pic>
    </p:spTree>
    <p:extLst>
      <p:ext uri="{BB962C8B-B14F-4D97-AF65-F5344CB8AC3E}">
        <p14:creationId xmlns:p14="http://schemas.microsoft.com/office/powerpoint/2010/main" val="2444065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233377" y="1785119"/>
            <a:ext cx="3084844" cy="2103875"/>
          </a:xfrm>
        </p:spPr>
        <p:txBody>
          <a:bodyPr>
            <a:normAutofit fontScale="90000"/>
          </a:bodyPr>
          <a:lstStyle/>
          <a:p>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Accesibilitate cognitivă falsă</a:t>
            </a: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ro-RO" sz="2700" dirty="0">
                <a:solidFill>
                  <a:schemeClr val="bg1"/>
                </a:solidFill>
                <a:latin typeface="Tahoma" panose="020B0604030504040204" pitchFamily="34" charset="0"/>
                <a:ea typeface="Tahoma" panose="020B0604030504040204" pitchFamily="34" charset="0"/>
                <a:cs typeface="Tahoma" panose="020B0604030504040204" pitchFamily="34" charset="0"/>
              </a:rPr>
              <a:t>Aparent accesibilitate cognitivă, dar poate fi incompletă, cu greșeli sau poate deruta</a:t>
            </a:r>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GB" sz="36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92371" y="2653800"/>
            <a:ext cx="3084844" cy="3335519"/>
          </a:xfrm>
        </p:spPr>
        <p:txBody>
          <a:bodyPr>
            <a:normAutofit/>
          </a:bodyPr>
          <a:lstStyle/>
          <a:p>
            <a:r>
              <a:rPr lang="ro-RO" sz="15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GB" sz="1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7" name="Rectangle 2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7FBE27E0-96EB-E0B9-366D-0CB4F764CA2D}"/>
              </a:ext>
            </a:extLst>
          </p:cNvPr>
          <p:cNvPicPr>
            <a:picLocks noChangeAspect="1"/>
          </p:cNvPicPr>
          <p:nvPr/>
        </p:nvPicPr>
        <p:blipFill rotWithShape="1">
          <a:blip r:embed="rId2">
            <a:extLst>
              <a:ext uri="{28A0092B-C50C-407E-A947-70E740481C1C}">
                <a14:useLocalDpi xmlns:a14="http://schemas.microsoft.com/office/drawing/2010/main" val="0"/>
              </a:ext>
            </a:extLst>
          </a:blip>
          <a:srcRect t="7387" b="7387"/>
          <a:stretch/>
        </p:blipFill>
        <p:spPr>
          <a:xfrm>
            <a:off x="4658949" y="640079"/>
            <a:ext cx="6780690" cy="5733011"/>
          </a:xfrm>
          <a:prstGeom prst="rect">
            <a:avLst/>
          </a:prstGeom>
        </p:spPr>
      </p:pic>
      <p:sp>
        <p:nvSpPr>
          <p:cNvPr id="12" name="TextBox 11">
            <a:extLst>
              <a:ext uri="{FF2B5EF4-FFF2-40B4-BE49-F238E27FC236}">
                <a16:creationId xmlns:a16="http://schemas.microsoft.com/office/drawing/2014/main" id="{D8A91507-56C5-0FE3-CE64-60CB8E8F72AF}"/>
              </a:ext>
            </a:extLst>
          </p:cNvPr>
          <p:cNvSpPr txBox="1"/>
          <p:nvPr/>
        </p:nvSpPr>
        <p:spPr>
          <a:xfrm>
            <a:off x="7935459" y="6391100"/>
            <a:ext cx="92202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hlinkClick r:id="rId3"/>
              </a:rPr>
              <a:t>Sursa</a:t>
            </a:r>
            <a:endParaRPr kumimoji="0" lang="en-GB"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32170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233377" y="1785119"/>
            <a:ext cx="3084844" cy="2103875"/>
          </a:xfrm>
        </p:spPr>
        <p:txBody>
          <a:bodyPr>
            <a:normAutofit fontScale="90000"/>
          </a:bodyPr>
          <a:lstStyle/>
          <a:p>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Accesibilitate cognitivă falsă</a:t>
            </a: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ro-RO" sz="2700" dirty="0">
                <a:solidFill>
                  <a:schemeClr val="bg1"/>
                </a:solidFill>
                <a:latin typeface="Tahoma" panose="020B0604030504040204" pitchFamily="34" charset="0"/>
                <a:ea typeface="Tahoma" panose="020B0604030504040204" pitchFamily="34" charset="0"/>
                <a:cs typeface="Tahoma" panose="020B0604030504040204" pitchFamily="34" charset="0"/>
              </a:rPr>
              <a:t>Aparent accesibilitate cognitivă, dar poate fi incompletă, cu greșeli sau poate deruta</a:t>
            </a:r>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GB" sz="36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92371" y="2653800"/>
            <a:ext cx="3084844" cy="3335519"/>
          </a:xfrm>
        </p:spPr>
        <p:txBody>
          <a:bodyPr>
            <a:normAutofit/>
          </a:bodyPr>
          <a:lstStyle/>
          <a:p>
            <a:r>
              <a:rPr lang="ro-RO" sz="15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GB" sz="1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7" name="Rectangle 2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8A91507-56C5-0FE3-CE64-60CB8E8F72AF}"/>
              </a:ext>
            </a:extLst>
          </p:cNvPr>
          <p:cNvSpPr txBox="1"/>
          <p:nvPr/>
        </p:nvSpPr>
        <p:spPr>
          <a:xfrm>
            <a:off x="7661139" y="6414944"/>
            <a:ext cx="2336301"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 mirageSigns</a:t>
            </a:r>
            <a:endParaRPr kumimoji="0" lang="en-GB"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5BCE534-220A-937A-1F5F-E583EB6EDE4F}"/>
              </a:ext>
            </a:extLst>
          </p:cNvPr>
          <p:cNvPicPr>
            <a:picLocks noChangeAspect="1"/>
          </p:cNvPicPr>
          <p:nvPr/>
        </p:nvPicPr>
        <p:blipFill>
          <a:blip r:embed="rId2"/>
          <a:stretch>
            <a:fillRect/>
          </a:stretch>
        </p:blipFill>
        <p:spPr>
          <a:xfrm>
            <a:off x="6272847" y="275196"/>
            <a:ext cx="4553585" cy="6115904"/>
          </a:xfrm>
          <a:prstGeom prst="rect">
            <a:avLst/>
          </a:prstGeom>
        </p:spPr>
      </p:pic>
    </p:spTree>
    <p:extLst>
      <p:ext uri="{BB962C8B-B14F-4D97-AF65-F5344CB8AC3E}">
        <p14:creationId xmlns:p14="http://schemas.microsoft.com/office/powerpoint/2010/main" val="3847446622"/>
      </p:ext>
    </p:extLst>
  </p:cSld>
  <p:clrMapOvr>
    <a:masterClrMapping/>
  </p:clrMapOvr>
  <p:transition spd="slow">
    <p:randomBar dir="vert"/>
  </p:transition>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233377" y="1785119"/>
            <a:ext cx="3084844" cy="2103875"/>
          </a:xfrm>
        </p:spPr>
        <p:txBody>
          <a:bodyPr>
            <a:normAutofit fontScale="90000"/>
          </a:bodyPr>
          <a:lstStyle/>
          <a:p>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Accesibilitate cognitivă falsă</a:t>
            </a: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ro-RO" sz="2700" dirty="0">
                <a:solidFill>
                  <a:schemeClr val="bg1"/>
                </a:solidFill>
                <a:latin typeface="Tahoma" panose="020B0604030504040204" pitchFamily="34" charset="0"/>
                <a:ea typeface="Tahoma" panose="020B0604030504040204" pitchFamily="34" charset="0"/>
                <a:cs typeface="Tahoma" panose="020B0604030504040204" pitchFamily="34" charset="0"/>
              </a:rPr>
              <a:t>Aparent accesibilitate cognitivă, dar poate fi incompletă, cu greșeli sau poate deruta</a:t>
            </a:r>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GB" sz="36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92371" y="2653800"/>
            <a:ext cx="3084844" cy="3335519"/>
          </a:xfrm>
        </p:spPr>
        <p:txBody>
          <a:bodyPr>
            <a:normAutofit/>
          </a:bodyPr>
          <a:lstStyle/>
          <a:p>
            <a:r>
              <a:rPr lang="ro-RO" sz="15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GB" sz="1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7" name="Rectangle 2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1223308-C936-4C2C-B3D9-B34ED5017D91}"/>
              </a:ext>
            </a:extLst>
          </p:cNvPr>
          <p:cNvSpPr txBox="1"/>
          <p:nvPr/>
        </p:nvSpPr>
        <p:spPr>
          <a:xfrm>
            <a:off x="4765603" y="2891039"/>
            <a:ext cx="66446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Calibri" panose="020F0502020204030204"/>
                <a:ea typeface="+mn-ea"/>
                <a:cs typeface="+mn-cs"/>
              </a:rPr>
              <a:t>- - - - - - - - - - - - - - - - - - - - -  Nu îndoiți - - - - - - - - - - - - - - - - - - - - - - - </a:t>
            </a: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11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233377" y="1785119"/>
            <a:ext cx="3084844" cy="2103875"/>
          </a:xfrm>
        </p:spPr>
        <p:txBody>
          <a:bodyPr>
            <a:normAutofit fontScale="90000"/>
          </a:bodyPr>
          <a:lstStyle/>
          <a:p>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Accesibilitate cognitivă falsă</a:t>
            </a: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ro-RO" sz="2700" dirty="0">
                <a:solidFill>
                  <a:schemeClr val="bg1"/>
                </a:solidFill>
                <a:latin typeface="Tahoma" panose="020B0604030504040204" pitchFamily="34" charset="0"/>
                <a:ea typeface="Tahoma" panose="020B0604030504040204" pitchFamily="34" charset="0"/>
                <a:cs typeface="Tahoma" panose="020B0604030504040204" pitchFamily="34" charset="0"/>
              </a:rPr>
              <a:t>Aparent accesibilitate cognitivă, dar poate fi incompletă, cu greșeli sau poate deruta</a:t>
            </a:r>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GB" sz="36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92371" y="2653800"/>
            <a:ext cx="3084844" cy="3335519"/>
          </a:xfrm>
        </p:spPr>
        <p:txBody>
          <a:bodyPr>
            <a:normAutofit/>
          </a:bodyPr>
          <a:lstStyle/>
          <a:p>
            <a:r>
              <a:rPr lang="ro-RO" sz="15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GB" sz="1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7" name="Rectangle 2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EBB4A33-E0E4-B1AF-EBB1-2E77FE872F5F}"/>
              </a:ext>
            </a:extLst>
          </p:cNvPr>
          <p:cNvPicPr>
            <a:picLocks noChangeAspect="1"/>
          </p:cNvPicPr>
          <p:nvPr/>
        </p:nvPicPr>
        <p:blipFill>
          <a:blip r:embed="rId2"/>
          <a:stretch>
            <a:fillRect/>
          </a:stretch>
        </p:blipFill>
        <p:spPr>
          <a:xfrm>
            <a:off x="6678776" y="3318619"/>
            <a:ext cx="5279847" cy="3292807"/>
          </a:xfrm>
          <a:prstGeom prst="rect">
            <a:avLst/>
          </a:prstGeom>
        </p:spPr>
      </p:pic>
      <p:pic>
        <p:nvPicPr>
          <p:cNvPr id="8" name="Picture 7">
            <a:extLst>
              <a:ext uri="{FF2B5EF4-FFF2-40B4-BE49-F238E27FC236}">
                <a16:creationId xmlns:a16="http://schemas.microsoft.com/office/drawing/2014/main" id="{16640522-0395-91AB-921F-065070E1B322}"/>
              </a:ext>
            </a:extLst>
          </p:cNvPr>
          <p:cNvPicPr>
            <a:picLocks noChangeAspect="1"/>
          </p:cNvPicPr>
          <p:nvPr/>
        </p:nvPicPr>
        <p:blipFill>
          <a:blip r:embed="rId3"/>
          <a:stretch>
            <a:fillRect/>
          </a:stretch>
        </p:blipFill>
        <p:spPr>
          <a:xfrm>
            <a:off x="4121130" y="0"/>
            <a:ext cx="5797594" cy="3292808"/>
          </a:xfrm>
          <a:prstGeom prst="rect">
            <a:avLst/>
          </a:prstGeom>
        </p:spPr>
      </p:pic>
    </p:spTree>
    <p:extLst>
      <p:ext uri="{BB962C8B-B14F-4D97-AF65-F5344CB8AC3E}">
        <p14:creationId xmlns:p14="http://schemas.microsoft.com/office/powerpoint/2010/main" val="1106924499"/>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EDC46-1CF9-8EEA-3B4E-E97EDDF98594}"/>
              </a:ext>
            </a:extLst>
          </p:cNvPr>
          <p:cNvSpPr>
            <a:spLocks noGrp="1"/>
          </p:cNvSpPr>
          <p:nvPr>
            <p:ph type="title"/>
          </p:nvPr>
        </p:nvSpPr>
        <p:spPr>
          <a:xfrm>
            <a:off x="8280736" y="1405464"/>
            <a:ext cx="3242383" cy="4690532"/>
          </a:xfrm>
        </p:spPr>
        <p:txBody>
          <a:bodyPr anchor="b">
            <a:normAutofit/>
          </a:bodyPr>
          <a:lstStyle/>
          <a:p>
            <a:pPr algn="r"/>
            <a:r>
              <a:rPr lang="ro-RO">
                <a:solidFill>
                  <a:schemeClr val="accent1"/>
                </a:solidFill>
                <a:latin typeface="Tahoma" panose="020B0604030504040204" pitchFamily="34" charset="0"/>
                <a:ea typeface="Tahoma" panose="020B0604030504040204" pitchFamily="34" charset="0"/>
                <a:cs typeface="Tahoma" panose="020B0604030504040204" pitchFamily="34" charset="0"/>
              </a:rPr>
              <a:t>Evaluarea soluțiilor propuse</a:t>
            </a:r>
            <a:endParaRPr lang="en-GB">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5A50E64B-5A93-3520-277C-595D6F7AA9CF}"/>
              </a:ext>
            </a:extLst>
          </p:cNvPr>
          <p:cNvSpPr>
            <a:spLocks noGrp="1"/>
          </p:cNvSpPr>
          <p:nvPr>
            <p:ph idx="1"/>
          </p:nvPr>
        </p:nvSpPr>
        <p:spPr>
          <a:xfrm>
            <a:off x="1447802" y="1405464"/>
            <a:ext cx="6682071" cy="4690532"/>
          </a:xfrm>
        </p:spPr>
        <p:txBody>
          <a:bodyPr anchor="t">
            <a:normAutofit/>
          </a:bodyPr>
          <a:lstStyle/>
          <a:p>
            <a:endParaRPr lang="ro-RO" dirty="0">
              <a:latin typeface="Tahoma" panose="020B0604030504040204" pitchFamily="34" charset="0"/>
              <a:ea typeface="Tahoma" panose="020B0604030504040204" pitchFamily="34" charset="0"/>
              <a:cs typeface="Tahoma" panose="020B0604030504040204" pitchFamily="34" charset="0"/>
            </a:endParaRPr>
          </a:p>
          <a:p>
            <a:endParaRPr lang="ro-RO"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colectarea unor date pentru a evalua design-ul, simularea utilizării</a:t>
            </a:r>
          </a:p>
          <a:p>
            <a:r>
              <a:rPr lang="ro-RO" dirty="0">
                <a:latin typeface="Tahoma" panose="020B0604030504040204" pitchFamily="34" charset="0"/>
                <a:ea typeface="Tahoma" panose="020B0604030504040204" pitchFamily="34" charset="0"/>
                <a:cs typeface="Tahoma" panose="020B0604030504040204" pitchFamily="34" charset="0"/>
              </a:rPr>
              <a:t>analiza datelor colectate (identificarea unor incidente, puncte critice, deficiențe)</a:t>
            </a:r>
          </a:p>
          <a:p>
            <a:r>
              <a:rPr lang="ro-RO" dirty="0">
                <a:latin typeface="Tahoma" panose="020B0604030504040204" pitchFamily="34" charset="0"/>
                <a:ea typeface="Tahoma" panose="020B0604030504040204" pitchFamily="34" charset="0"/>
                <a:cs typeface="Tahoma" panose="020B0604030504040204" pitchFamily="34" charset="0"/>
              </a:rPr>
              <a:t>propunerea unor soluții de re-design</a:t>
            </a:r>
          </a:p>
          <a:p>
            <a:r>
              <a:rPr lang="ro-RO" dirty="0">
                <a:latin typeface="Tahoma" panose="020B0604030504040204" pitchFamily="34" charset="0"/>
                <a:ea typeface="Tahoma" panose="020B0604030504040204" pitchFamily="34" charset="0"/>
                <a:cs typeface="Tahoma" panose="020B0604030504040204" pitchFamily="34" charset="0"/>
              </a:rPr>
              <a:t>raportarea rezultatelor</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686512"/>
      </p:ext>
    </p:extLst>
  </p:cSld>
  <p:clrMapOvr>
    <a:masterClrMapping/>
  </p:clrMapOvr>
  <p:transition spd="slow">
    <p:randomBar dir="vert"/>
  </p:transition>
</p:sld>
</file>

<file path=ppt/slides/slide3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Accesibilitate fizică</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85128" y="1625600"/>
            <a:ext cx="7086600" cy="5064760"/>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Un element care ajută utilizatorii să efectueze acțiuni fizice (efective): click, atingere, gest, mutarea unui obiect, etc.</a:t>
            </a:r>
          </a:p>
          <a:p>
            <a:r>
              <a:rPr lang="ro-RO" sz="1800" dirty="0">
                <a:latin typeface="Tahoma" panose="020B0604030504040204" pitchFamily="34" charset="0"/>
                <a:ea typeface="Tahoma" panose="020B0604030504040204" pitchFamily="34" charset="0"/>
                <a:cs typeface="Tahoma" panose="020B0604030504040204" pitchFamily="34" charset="0"/>
              </a:rPr>
              <a:t>- Este legată de acțiuni fizice reale și de obiecte fizice reale. </a:t>
            </a:r>
          </a:p>
          <a:p>
            <a:r>
              <a:rPr lang="ro-RO" sz="1800" dirty="0">
                <a:latin typeface="Tahoma" panose="020B0604030504040204" pitchFamily="34" charset="0"/>
                <a:ea typeface="Tahoma" panose="020B0604030504040204" pitchFamily="34" charset="0"/>
                <a:cs typeface="Tahoma" panose="020B0604030504040204" pitchFamily="34" charset="0"/>
              </a:rPr>
              <a:t>- Include aspecte fizice, considerarea unor eventuale dizabilități, factori umani și ergonomici, depinde de convenții (cognitiv). </a:t>
            </a:r>
          </a:p>
          <a:p>
            <a:endParaRPr lang="ro-RO" sz="1800" dirty="0">
              <a:latin typeface="Tahoma" panose="020B0604030504040204" pitchFamily="34" charset="0"/>
              <a:ea typeface="Tahoma" panose="020B0604030504040204" pitchFamily="34" charset="0"/>
              <a:cs typeface="Tahoma" panose="020B0604030504040204" pitchFamily="34" charset="0"/>
            </a:endParaRPr>
          </a:p>
          <a:p>
            <a:r>
              <a:rPr lang="ro-RO" sz="1800" dirty="0">
                <a:latin typeface="Tahoma" panose="020B0604030504040204" pitchFamily="34" charset="0"/>
                <a:ea typeface="Tahoma" panose="020B0604030504040204" pitchFamily="34" charset="0"/>
                <a:cs typeface="Tahoma" panose="020B0604030504040204" pitchFamily="34" charset="0"/>
              </a:rPr>
              <a:t> </a:t>
            </a: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a:p>
            <a:r>
              <a:rPr lang="ro-RO" sz="1800" dirty="0">
                <a:latin typeface="Tahoma" panose="020B0604030504040204" pitchFamily="34" charset="0"/>
                <a:ea typeface="Tahoma" panose="020B0604030504040204" pitchFamily="34" charset="0"/>
                <a:cs typeface="Tahoma" panose="020B0604030504040204" pitchFamily="34" charset="0"/>
              </a:rPr>
              <a:t> </a:t>
            </a:r>
          </a:p>
          <a:p>
            <a:r>
              <a:rPr lang="ro-RO" sz="1800" dirty="0">
                <a:latin typeface="Tahoma" panose="020B0604030504040204" pitchFamily="34" charset="0"/>
                <a:ea typeface="Tahoma" panose="020B0604030504040204" pitchFamily="34" charset="0"/>
                <a:cs typeface="Tahoma" panose="020B0604030504040204" pitchFamily="34" charset="0"/>
              </a:rPr>
              <a:t> </a:t>
            </a:r>
          </a:p>
        </p:txBody>
      </p:sp>
      <p:pic>
        <p:nvPicPr>
          <p:cNvPr id="10" name="Picture 9">
            <a:extLst>
              <a:ext uri="{FF2B5EF4-FFF2-40B4-BE49-F238E27FC236}">
                <a16:creationId xmlns:a16="http://schemas.microsoft.com/office/drawing/2014/main" id="{F1E60CC8-A7B1-2038-D427-E679093D98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645" y="2406529"/>
            <a:ext cx="4059493" cy="2044942"/>
          </a:xfrm>
          <a:prstGeom prst="rect">
            <a:avLst/>
          </a:prstGeom>
        </p:spPr>
      </p:pic>
      <p:sp>
        <p:nvSpPr>
          <p:cNvPr id="4" name="TextBox 3">
            <a:extLst>
              <a:ext uri="{FF2B5EF4-FFF2-40B4-BE49-F238E27FC236}">
                <a16:creationId xmlns:a16="http://schemas.microsoft.com/office/drawing/2014/main" id="{985BD91E-7AB6-0454-CEA7-B1EFE0CE0928}"/>
              </a:ext>
            </a:extLst>
          </p:cNvPr>
          <p:cNvSpPr txBox="1"/>
          <p:nvPr/>
        </p:nvSpPr>
        <p:spPr>
          <a:xfrm>
            <a:off x="929390" y="4451471"/>
            <a:ext cx="18587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hlinkClick r:id="rId4"/>
              </a:rPr>
              <a:t>Sursa</a:t>
            </a:r>
            <a:endParaRPr kumimoji="0" lang="en-GB"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8370253"/>
      </p:ext>
    </p:extLst>
  </p:cSld>
  <p:clrMapOvr>
    <a:masterClrMapping/>
  </p:clrMapOvr>
  <p:transition spd="slow">
    <p:randomBar dir="vert"/>
  </p:transition>
</p:sld>
</file>

<file path=ppt/slides/slide3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Accesibilitate fizică</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727200"/>
            <a:ext cx="7086600" cy="4682836"/>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Un element care ajută utilizatorii să efectueze acțiuni fizice (efective): click, atingere, gest, mutarea unui obiect, etc.</a:t>
            </a:r>
          </a:p>
          <a:p>
            <a:r>
              <a:rPr lang="ro-RO" sz="1800" dirty="0">
                <a:latin typeface="Tahoma" panose="020B0604030504040204" pitchFamily="34" charset="0"/>
                <a:ea typeface="Tahoma" panose="020B0604030504040204" pitchFamily="34" charset="0"/>
                <a:cs typeface="Tahoma" panose="020B0604030504040204" pitchFamily="34" charset="0"/>
              </a:rPr>
              <a:t>- Este legată de acțiuni fizice reale și de obiecte fizice reale. </a:t>
            </a:r>
          </a:p>
          <a:p>
            <a:r>
              <a:rPr lang="ro-RO" sz="1800" dirty="0">
                <a:latin typeface="Tahoma" panose="020B0604030504040204" pitchFamily="34" charset="0"/>
                <a:ea typeface="Tahoma" panose="020B0604030504040204" pitchFamily="34" charset="0"/>
                <a:cs typeface="Tahoma" panose="020B0604030504040204" pitchFamily="34" charset="0"/>
              </a:rPr>
              <a:t>- Include aspecte fizice, considerarea unor eventuale dizabilități, factori umani și ergonomici, depinde de convenții (cognitiv). </a:t>
            </a:r>
          </a:p>
          <a:p>
            <a:pPr>
              <a:spcAft>
                <a:spcPts val="600"/>
              </a:spcAft>
            </a:pPr>
            <a:r>
              <a:rPr lang="ro-RO" sz="1800" dirty="0">
                <a:latin typeface="Tahoma" panose="020B0604030504040204" pitchFamily="34" charset="0"/>
                <a:ea typeface="Tahoma" panose="020B0604030504040204" pitchFamily="34" charset="0"/>
                <a:cs typeface="Tahoma" panose="020B0604030504040204" pitchFamily="34" charset="0"/>
              </a:rPr>
              <a:t>- Rol principal pentru utilizatorii experimentați (de exemplu combinații de taste), viteză/rapiditate.</a:t>
            </a:r>
          </a:p>
          <a:p>
            <a:r>
              <a:rPr lang="ro-RO" sz="1800" dirty="0">
                <a:latin typeface="Tahoma" panose="020B0604030504040204" pitchFamily="34" charset="0"/>
                <a:ea typeface="Tahoma" panose="020B0604030504040204" pitchFamily="34" charset="0"/>
                <a:cs typeface="Tahoma" panose="020B0604030504040204" pitchFamily="34" charset="0"/>
              </a:rPr>
              <a:t> </a:t>
            </a: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A close up of a keyboard&#10;&#10;Description automatically generated with medium confidence">
            <a:extLst>
              <a:ext uri="{FF2B5EF4-FFF2-40B4-BE49-F238E27FC236}">
                <a16:creationId xmlns:a16="http://schemas.microsoft.com/office/drawing/2014/main" id="{F1E60CC8-A7B1-2038-D427-E679093D9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09" y="2221186"/>
            <a:ext cx="3218825" cy="2415628"/>
          </a:xfrm>
          <a:prstGeom prst="rect">
            <a:avLst/>
          </a:prstGeom>
        </p:spPr>
      </p:pic>
    </p:spTree>
    <p:extLst>
      <p:ext uri="{BB962C8B-B14F-4D97-AF65-F5344CB8AC3E}">
        <p14:creationId xmlns:p14="http://schemas.microsoft.com/office/powerpoint/2010/main" val="2491501122"/>
      </p:ext>
    </p:extLst>
  </p:cSld>
  <p:clrMapOvr>
    <a:masterClrMapping/>
  </p:clrMapOvr>
  <p:transition spd="slow">
    <p:wheel spokes="1"/>
  </p:transition>
</p:sld>
</file>

<file path=ppt/slides/slide3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Accesibilitate fizică</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625600"/>
            <a:ext cx="7086600" cy="5064760"/>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Un element care ajută utilizatorii să efectueze acțiuni fizice (efective): click, atingere, gest, mutarea unui obiect, etc.</a:t>
            </a:r>
          </a:p>
          <a:p>
            <a:r>
              <a:rPr lang="ro-RO" sz="1800" dirty="0">
                <a:latin typeface="Tahoma" panose="020B0604030504040204" pitchFamily="34" charset="0"/>
                <a:ea typeface="Tahoma" panose="020B0604030504040204" pitchFamily="34" charset="0"/>
                <a:cs typeface="Tahoma" panose="020B0604030504040204" pitchFamily="34" charset="0"/>
              </a:rPr>
              <a:t>- Este legată de acțiuni fizice reale și de obiecte fizice reale. </a:t>
            </a:r>
          </a:p>
          <a:p>
            <a:r>
              <a:rPr lang="ro-RO" sz="1800" dirty="0">
                <a:latin typeface="Tahoma" panose="020B0604030504040204" pitchFamily="34" charset="0"/>
                <a:ea typeface="Tahoma" panose="020B0604030504040204" pitchFamily="34" charset="0"/>
                <a:cs typeface="Tahoma" panose="020B0604030504040204" pitchFamily="34" charset="0"/>
              </a:rPr>
              <a:t>- Include aspecte fizice, considerarea unor eventuale dizabilități, factori umani și ergonomici, depinde de convenții (cognitiv). </a:t>
            </a:r>
          </a:p>
          <a:p>
            <a:r>
              <a:rPr lang="ro-RO" sz="1800" dirty="0">
                <a:latin typeface="Tahoma" panose="020B0604030504040204" pitchFamily="34" charset="0"/>
                <a:ea typeface="Tahoma" panose="020B0604030504040204" pitchFamily="34" charset="0"/>
                <a:cs typeface="Tahoma" panose="020B0604030504040204" pitchFamily="34" charset="0"/>
              </a:rPr>
              <a:t>- Rol principal pentru utilizatorii experimentați (de exemplu combinații de taste), viteză/rapiditate.</a:t>
            </a:r>
          </a:p>
          <a:p>
            <a:r>
              <a:rPr lang="ro-RO" sz="1800" dirty="0">
                <a:latin typeface="Tahoma" panose="020B0604030504040204" pitchFamily="34" charset="0"/>
                <a:ea typeface="Tahoma" panose="020B0604030504040204" pitchFamily="34" charset="0"/>
                <a:cs typeface="Tahoma" panose="020B0604030504040204" pitchFamily="34" charset="0"/>
              </a:rPr>
              <a:t>- Caracteristici adecvate pentru accesibilitatea fizică inclusiv în cazul elementelor de interfață grafică (de exemplu butoane – dimensiune).</a:t>
            </a: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80BD38E0-9901-D9F4-83BB-99EF1BD6E3D9}"/>
              </a:ext>
            </a:extLst>
          </p:cNvPr>
          <p:cNvPicPr>
            <a:picLocks noChangeAspect="1"/>
          </p:cNvPicPr>
          <p:nvPr/>
        </p:nvPicPr>
        <p:blipFill>
          <a:blip r:embed="rId3"/>
          <a:stretch>
            <a:fillRect/>
          </a:stretch>
        </p:blipFill>
        <p:spPr>
          <a:xfrm>
            <a:off x="683609" y="494548"/>
            <a:ext cx="2988981" cy="4087075"/>
          </a:xfrm>
          <a:prstGeom prst="rect">
            <a:avLst/>
          </a:prstGeom>
        </p:spPr>
      </p:pic>
    </p:spTree>
    <p:extLst>
      <p:ext uri="{BB962C8B-B14F-4D97-AF65-F5344CB8AC3E}">
        <p14:creationId xmlns:p14="http://schemas.microsoft.com/office/powerpoint/2010/main" val="16036844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Accesibilitate fizică</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625600"/>
            <a:ext cx="7086600" cy="5064760"/>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a:p>
            <a:endParaRPr lang="ro-RO" sz="18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61CE2244-DAD1-B85E-6A8F-349AF50F2011}"/>
              </a:ext>
            </a:extLst>
          </p:cNvPr>
          <p:cNvPicPr>
            <a:picLocks noChangeAspect="1"/>
          </p:cNvPicPr>
          <p:nvPr/>
        </p:nvPicPr>
        <p:blipFill>
          <a:blip r:embed="rId3"/>
          <a:stretch>
            <a:fillRect/>
          </a:stretch>
        </p:blipFill>
        <p:spPr>
          <a:xfrm>
            <a:off x="7700449" y="2417988"/>
            <a:ext cx="4167702" cy="2814412"/>
          </a:xfrm>
          <a:prstGeom prst="rect">
            <a:avLst/>
          </a:prstGeom>
        </p:spPr>
      </p:pic>
      <p:pic>
        <p:nvPicPr>
          <p:cNvPr id="8" name="Picture 7" descr="A picture containing text, electronics, keyboard&#10;&#10;Description automatically generated">
            <a:extLst>
              <a:ext uri="{FF2B5EF4-FFF2-40B4-BE49-F238E27FC236}">
                <a16:creationId xmlns:a16="http://schemas.microsoft.com/office/drawing/2014/main" id="{226A7290-856C-4742-9A0A-D400A2437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018" y="2324447"/>
            <a:ext cx="3530018" cy="3462678"/>
          </a:xfrm>
          <a:prstGeom prst="rect">
            <a:avLst/>
          </a:prstGeom>
        </p:spPr>
      </p:pic>
    </p:spTree>
    <p:extLst>
      <p:ext uri="{BB962C8B-B14F-4D97-AF65-F5344CB8AC3E}">
        <p14:creationId xmlns:p14="http://schemas.microsoft.com/office/powerpoint/2010/main" val="343285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8825D-A74C-5EC5-040B-527F4D22C8DA}"/>
              </a:ext>
            </a:extLst>
          </p:cNvPr>
          <p:cNvPicPr>
            <a:picLocks noChangeAspect="1"/>
          </p:cNvPicPr>
          <p:nvPr/>
        </p:nvPicPr>
        <p:blipFill rotWithShape="1">
          <a:blip r:embed="rId3">
            <a:extLst>
              <a:ext uri="{28A0092B-C50C-407E-A947-70E740481C1C}">
                <a14:useLocalDpi xmlns:a14="http://schemas.microsoft.com/office/drawing/2010/main" val="0"/>
              </a:ext>
            </a:extLst>
          </a:blip>
          <a:srcRect l="19083" r="19083"/>
          <a:stretch/>
        </p:blipFill>
        <p:spPr>
          <a:xfrm>
            <a:off x="7612452" y="585241"/>
            <a:ext cx="4394669" cy="5687518"/>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Title 1">
            <a:extLst>
              <a:ext uri="{FF2B5EF4-FFF2-40B4-BE49-F238E27FC236}">
                <a16:creationId xmlns:a16="http://schemas.microsoft.com/office/drawing/2014/main" id="{BF727EDC-DF4A-652E-637E-577C77DEE268}"/>
              </a:ext>
            </a:extLst>
          </p:cNvPr>
          <p:cNvSpPr>
            <a:spLocks noGrp="1"/>
          </p:cNvSpPr>
          <p:nvPr>
            <p:ph type="title"/>
          </p:nvPr>
        </p:nvSpPr>
        <p:spPr>
          <a:xfrm>
            <a:off x="1082916" y="725055"/>
            <a:ext cx="5260680" cy="683490"/>
          </a:xfrm>
        </p:spPr>
        <p:txBody>
          <a:bodyPr>
            <a:normAutofit fontScale="90000"/>
          </a:bodyPr>
          <a:lstStyle/>
          <a:p>
            <a:pPr algn="l"/>
            <a:r>
              <a:rPr lang="ro-RO" dirty="0">
                <a:latin typeface="Tahoma" panose="020B0604030504040204" pitchFamily="34" charset="0"/>
                <a:ea typeface="Tahoma" panose="020B0604030504040204" pitchFamily="34" charset="0"/>
                <a:cs typeface="Tahoma" panose="020B0604030504040204" pitchFamily="34" charset="0"/>
              </a:rPr>
              <a:t>Legea lui Fitts</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C94F22-93AA-8A9C-CBD2-4BED7E908CA0}"/>
              </a:ext>
            </a:extLst>
          </p:cNvPr>
          <p:cNvSpPr>
            <a:spLocks noGrp="1"/>
          </p:cNvSpPr>
          <p:nvPr>
            <p:ph idx="1"/>
          </p:nvPr>
        </p:nvSpPr>
        <p:spPr>
          <a:xfrm>
            <a:off x="643468" y="1678899"/>
            <a:ext cx="6422350" cy="4112302"/>
          </a:xfrm>
        </p:spPr>
        <p:txBody>
          <a:bodyPr>
            <a:normAutofit/>
          </a:bodyPr>
          <a:lstStyle/>
          <a:p>
            <a:pPr>
              <a:buFont typeface="Arial" panose="020B0604020202020204" pitchFamily="34" charset="0"/>
              <a:buChar char="•"/>
            </a:pPr>
            <a:r>
              <a:rPr lang="ro-RO" sz="2000" dirty="0">
                <a:latin typeface="Tahoma" panose="020B0604030504040204" pitchFamily="34" charset="0"/>
                <a:ea typeface="Tahoma" panose="020B0604030504040204" pitchFamily="34" charset="0"/>
                <a:cs typeface="Tahoma" panose="020B0604030504040204" pitchFamily="34" charset="0"/>
              </a:rPr>
              <a:t> Face referire la mișcarea fizică în timpul unei interacțiuni (mișcarea cursorului, funcții de tip </a:t>
            </a:r>
            <a:r>
              <a:rPr lang="ro-RO" sz="2000" i="1" dirty="0">
                <a:latin typeface="Tahoma" panose="020B0604030504040204" pitchFamily="34" charset="0"/>
                <a:ea typeface="Tahoma" panose="020B0604030504040204" pitchFamily="34" charset="0"/>
                <a:cs typeface="Tahoma" panose="020B0604030504040204" pitchFamily="34" charset="0"/>
              </a:rPr>
              <a:t>drag and drop</a:t>
            </a:r>
            <a:r>
              <a:rPr lang="ro-RO" sz="2000" dirty="0">
                <a:latin typeface="Tahoma" panose="020B0604030504040204" pitchFamily="34" charset="0"/>
                <a:ea typeface="Tahoma" panose="020B0604030504040204" pitchFamily="34" charset="0"/>
                <a:cs typeface="Tahoma" panose="020B0604030504040204" pitchFamily="34" charset="0"/>
              </a:rPr>
              <a:t>, orice deplasare de la o poziție inițială la una finală).</a:t>
            </a: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 Formulă empirică care prezice performanța utilizatorului bazată pe distanțe între obiecte, dimensiune, apropiere. Timpul pentru mișcare este proporțional cu log</a:t>
            </a:r>
            <a:r>
              <a:rPr lang="ro-RO" baseline="-25000" dirty="0">
                <a:latin typeface="Tahoma" panose="020B0604030504040204" pitchFamily="34" charset="0"/>
                <a:ea typeface="Tahoma" panose="020B0604030504040204" pitchFamily="34" charset="0"/>
                <a:cs typeface="Tahoma" panose="020B0604030504040204" pitchFamily="34" charset="0"/>
              </a:rPr>
              <a:t>2</a:t>
            </a:r>
            <a:r>
              <a:rPr lang="ro-RO" dirty="0">
                <a:latin typeface="Tahoma" panose="020B0604030504040204" pitchFamily="34" charset="0"/>
                <a:ea typeface="Tahoma" panose="020B0604030504040204" pitchFamily="34" charset="0"/>
                <a:cs typeface="Tahoma" panose="020B0604030504040204" pitchFamily="34" charset="0"/>
              </a:rPr>
              <a:t>D (D=distanța) și invers proporțional cu log</a:t>
            </a:r>
            <a:r>
              <a:rPr lang="ro-RO" baseline="-25000" dirty="0">
                <a:latin typeface="Tahoma" panose="020B0604030504040204" pitchFamily="34" charset="0"/>
                <a:ea typeface="Tahoma" panose="020B0604030504040204" pitchFamily="34" charset="0"/>
                <a:cs typeface="Tahoma" panose="020B0604030504040204" pitchFamily="34" charset="0"/>
              </a:rPr>
              <a:t>2</a:t>
            </a:r>
            <a:r>
              <a:rPr lang="ro-RO" dirty="0">
                <a:latin typeface="Tahoma" panose="020B0604030504040204" pitchFamily="34" charset="0"/>
                <a:ea typeface="Tahoma" panose="020B0604030504040204" pitchFamily="34" charset="0"/>
                <a:cs typeface="Tahoma" panose="020B0604030504040204" pitchFamily="34" charset="0"/>
              </a:rPr>
              <a:t>w (w=lățimea obiectului țintă, măsurată de-a lungul axei de deplasare).</a:t>
            </a:r>
          </a:p>
          <a:p>
            <a:pPr>
              <a:buFont typeface="Arial" panose="020B0604020202020204" pitchFamily="34" charset="0"/>
              <a:buChar char="•"/>
            </a:pPr>
            <a:r>
              <a:rPr lang="ro-RO" sz="2000" dirty="0">
                <a:latin typeface="Tahoma" panose="020B0604030504040204" pitchFamily="34" charset="0"/>
                <a:ea typeface="Tahoma" panose="020B0604030504040204" pitchFamily="34" charset="0"/>
                <a:cs typeface="Tahoma" panose="020B0604030504040204" pitchFamily="34" charset="0"/>
              </a:rPr>
              <a:t> Referințe: </a:t>
            </a:r>
            <a:r>
              <a:rPr lang="ro-RO" sz="2000" dirty="0">
                <a:latin typeface="Tahoma" panose="020B0604030504040204" pitchFamily="34" charset="0"/>
                <a:ea typeface="Tahoma" panose="020B0604030504040204" pitchFamily="34" charset="0"/>
                <a:cs typeface="Tahoma" panose="020B0604030504040204" pitchFamily="34" charset="0"/>
                <a:hlinkClick r:id="rId4"/>
              </a:rPr>
              <a:t>https://www.nngroup.com/articles/fitts-law/</a:t>
            </a:r>
            <a:r>
              <a:rPr lang="ro-RO" sz="2000" dirty="0">
                <a:latin typeface="Tahoma" panose="020B0604030504040204" pitchFamily="34" charset="0"/>
                <a:ea typeface="Tahoma" panose="020B0604030504040204" pitchFamily="34" charset="0"/>
                <a:cs typeface="Tahoma" panose="020B0604030504040204" pitchFamily="34" charset="0"/>
              </a:rPr>
              <a:t>, v. </a:t>
            </a:r>
            <a:r>
              <a:rPr lang="ro-RO" dirty="0">
                <a:latin typeface="Tahoma" panose="020B0604030504040204" pitchFamily="34" charset="0"/>
                <a:ea typeface="Tahoma" panose="020B0604030504040204" pitchFamily="34" charset="0"/>
                <a:cs typeface="Tahoma" panose="020B0604030504040204" pitchFamily="34" charset="0"/>
              </a:rPr>
              <a:t>și </a:t>
            </a:r>
            <a:r>
              <a:rPr lang="ro-RO" dirty="0">
                <a:latin typeface="Tahoma" panose="020B0604030504040204" pitchFamily="34" charset="0"/>
                <a:ea typeface="Tahoma" panose="020B0604030504040204" pitchFamily="34" charset="0"/>
                <a:cs typeface="Tahoma" panose="020B0604030504040204" pitchFamily="34" charset="0"/>
                <a:hlinkClick r:id="rId5"/>
              </a:rPr>
              <a:t>https://lawsofux.com/fittss-law/</a:t>
            </a:r>
            <a:r>
              <a:rPr lang="ro-RO" dirty="0">
                <a:latin typeface="Tahoma" panose="020B0604030504040204" pitchFamily="34" charset="0"/>
                <a:ea typeface="Tahoma" panose="020B0604030504040204" pitchFamily="34" charset="0"/>
                <a:cs typeface="Tahoma" panose="020B0604030504040204" pitchFamily="34" charset="0"/>
              </a:rPr>
              <a:t> </a:t>
            </a:r>
            <a:r>
              <a:rPr lang="ro-RO" sz="2000" dirty="0">
                <a:latin typeface="Tahoma" panose="020B0604030504040204" pitchFamily="34" charset="0"/>
                <a:ea typeface="Tahoma" panose="020B0604030504040204" pitchFamily="34" charset="0"/>
                <a:cs typeface="Tahoma" panose="020B0604030504040204" pitchFamily="34" charset="0"/>
              </a:rPr>
              <a:t> </a:t>
            </a:r>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951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0" y="963997"/>
            <a:ext cx="3569393" cy="4938361"/>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Accesibilitate senzorială</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sp>
        <p:nvSpPr>
          <p:cNvPr id="5" name="TextBox 4">
            <a:extLst>
              <a:ext uri="{FF2B5EF4-FFF2-40B4-BE49-F238E27FC236}">
                <a16:creationId xmlns:a16="http://schemas.microsoft.com/office/drawing/2014/main" id="{5F115A64-68B7-C444-E8E7-705DD7768A33}"/>
              </a:ext>
            </a:extLst>
          </p:cNvPr>
          <p:cNvSpPr txBox="1"/>
          <p:nvPr/>
        </p:nvSpPr>
        <p:spPr>
          <a:xfrm>
            <a:off x="4650252" y="1543987"/>
            <a:ext cx="6382510" cy="526297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Este un element care ajută utilizatorii să interacționeze cu un sistem / produs folosind capacitățile senzoriale (auz, văz, etc.). De exemplu: </a:t>
            </a:r>
            <a:r>
              <a:rPr kumimoji="0" lang="ro-RO" sz="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dimensiunea unui font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Susține alte accesibilități (cognitive, fizice, emoționale).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Include vizibilitate, capacitatea de a nota, auzi, discerne, acționa; lizibilitate, etc.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Uneori este legată de dispozitive, butoane, etc.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Necesare: dimensiuni adecvate, culori, contrast,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3283D57E-7962-A1AE-CAB1-7FA82F79D87D}"/>
              </a:ext>
            </a:extLst>
          </p:cNvPr>
          <p:cNvPicPr>
            <a:picLocks noChangeAspect="1"/>
          </p:cNvPicPr>
          <p:nvPr/>
        </p:nvPicPr>
        <p:blipFill>
          <a:blip r:embed="rId2"/>
          <a:stretch>
            <a:fillRect/>
          </a:stretch>
        </p:blipFill>
        <p:spPr>
          <a:xfrm>
            <a:off x="340654" y="5737506"/>
            <a:ext cx="4666062" cy="678263"/>
          </a:xfrm>
          <a:prstGeom prst="rect">
            <a:avLst/>
          </a:prstGeom>
        </p:spPr>
      </p:pic>
    </p:spTree>
    <p:extLst>
      <p:ext uri="{BB962C8B-B14F-4D97-AF65-F5344CB8AC3E}">
        <p14:creationId xmlns:p14="http://schemas.microsoft.com/office/powerpoint/2010/main" val="1908125094"/>
      </p:ext>
    </p:extLst>
  </p:cSld>
  <p:clrMapOvr>
    <a:masterClrMapping/>
  </p:clrMapOvr>
  <p:transition spd="slow">
    <p:randomBar dir="vert"/>
  </p:transition>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0" y="963997"/>
            <a:ext cx="3569393" cy="4938361"/>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Accesibilitate senzorială</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CA776047-EBA7-AAF2-A268-39A0C87B94AF}"/>
              </a:ext>
            </a:extLst>
          </p:cNvPr>
          <p:cNvPicPr>
            <a:picLocks noChangeAspect="1"/>
          </p:cNvPicPr>
          <p:nvPr/>
        </p:nvPicPr>
        <p:blipFill>
          <a:blip r:embed="rId2"/>
          <a:stretch>
            <a:fillRect/>
          </a:stretch>
        </p:blipFill>
        <p:spPr>
          <a:xfrm>
            <a:off x="4766080" y="1797366"/>
            <a:ext cx="6575678" cy="3699964"/>
          </a:xfrm>
          <a:prstGeom prst="rect">
            <a:avLst/>
          </a:prstGeom>
        </p:spPr>
      </p:pic>
      <p:sp>
        <p:nvSpPr>
          <p:cNvPr id="7" name="TextBox 6">
            <a:extLst>
              <a:ext uri="{FF2B5EF4-FFF2-40B4-BE49-F238E27FC236}">
                <a16:creationId xmlns:a16="http://schemas.microsoft.com/office/drawing/2014/main" id="{83FF1E7B-71A2-4D19-4E2F-BDC15B831DB1}"/>
              </a:ext>
            </a:extLst>
          </p:cNvPr>
          <p:cNvSpPr txBox="1"/>
          <p:nvPr/>
        </p:nvSpPr>
        <p:spPr>
          <a:xfrm>
            <a:off x="9364910" y="5220331"/>
            <a:ext cx="137621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srgbClr val="CCDDEA"/>
                </a:solidFill>
                <a:effectLst/>
                <a:uLnTx/>
                <a:uFillTx/>
                <a:latin typeface="Calibri" panose="020F0502020204030204"/>
                <a:ea typeface="+mn-ea"/>
                <a:cs typeface="+mn-cs"/>
              </a:rPr>
              <a:t>Obxtravel.com</a:t>
            </a:r>
            <a:endParaRPr kumimoji="0" lang="en-GB" sz="1200" b="0" i="0" u="none" strike="noStrike" kern="1200" cap="none" spc="0" normalizeH="0" baseline="0" noProof="0" dirty="0">
              <a:ln>
                <a:noFill/>
              </a:ln>
              <a:solidFill>
                <a:srgbClr val="CCDDE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62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2" y="1186490"/>
            <a:ext cx="3569393" cy="2111823"/>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Accesibilitate funcțională</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sp>
        <p:nvSpPr>
          <p:cNvPr id="5" name="TextBox 4">
            <a:extLst>
              <a:ext uri="{FF2B5EF4-FFF2-40B4-BE49-F238E27FC236}">
                <a16:creationId xmlns:a16="http://schemas.microsoft.com/office/drawing/2014/main" id="{5F115A64-68B7-C444-E8E7-705DD7768A33}"/>
              </a:ext>
            </a:extLst>
          </p:cNvPr>
          <p:cNvSpPr txBox="1"/>
          <p:nvPr/>
        </p:nvSpPr>
        <p:spPr>
          <a:xfrm>
            <a:off x="4650252" y="1543987"/>
            <a:ext cx="6382510" cy="350865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Element care contribuie la folosirea sistemului pentru a efectua o sarcină/o acțiune (utilitate).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o-RO" sz="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Leagă utilizabilitatea de utilitate. Ajută utilizatorii.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Determină utilizatorii să efectueze acțiuni fizice.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B6C5F688-B71A-BF2D-5566-B664DDDE78AF}"/>
              </a:ext>
            </a:extLst>
          </p:cNvPr>
          <p:cNvPicPr>
            <a:picLocks noChangeAspect="1"/>
          </p:cNvPicPr>
          <p:nvPr/>
        </p:nvPicPr>
        <p:blipFill>
          <a:blip r:embed="rId2"/>
          <a:stretch>
            <a:fillRect/>
          </a:stretch>
        </p:blipFill>
        <p:spPr>
          <a:xfrm>
            <a:off x="8707249" y="3916597"/>
            <a:ext cx="1876756" cy="2566241"/>
          </a:xfrm>
          <a:prstGeom prst="rect">
            <a:avLst/>
          </a:prstGeom>
        </p:spPr>
      </p:pic>
      <p:pic>
        <p:nvPicPr>
          <p:cNvPr id="9" name="Picture 8">
            <a:extLst>
              <a:ext uri="{FF2B5EF4-FFF2-40B4-BE49-F238E27FC236}">
                <a16:creationId xmlns:a16="http://schemas.microsoft.com/office/drawing/2014/main" id="{EC827A5C-A5FC-1E37-D2F3-73CE1B8AC808}"/>
              </a:ext>
            </a:extLst>
          </p:cNvPr>
          <p:cNvPicPr>
            <a:picLocks noChangeAspect="1"/>
          </p:cNvPicPr>
          <p:nvPr/>
        </p:nvPicPr>
        <p:blipFill>
          <a:blip r:embed="rId3"/>
          <a:stretch>
            <a:fillRect/>
          </a:stretch>
        </p:blipFill>
        <p:spPr>
          <a:xfrm>
            <a:off x="5408599" y="4519516"/>
            <a:ext cx="2275473" cy="1386288"/>
          </a:xfrm>
          <a:prstGeom prst="rect">
            <a:avLst/>
          </a:prstGeom>
        </p:spPr>
      </p:pic>
    </p:spTree>
    <p:extLst>
      <p:ext uri="{BB962C8B-B14F-4D97-AF65-F5344CB8AC3E}">
        <p14:creationId xmlns:p14="http://schemas.microsoft.com/office/powerpoint/2010/main" val="3560155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0" y="963997"/>
            <a:ext cx="3569393" cy="4938361"/>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Accesibilitate emoțională</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sp>
        <p:nvSpPr>
          <p:cNvPr id="5" name="TextBox 4">
            <a:extLst>
              <a:ext uri="{FF2B5EF4-FFF2-40B4-BE49-F238E27FC236}">
                <a16:creationId xmlns:a16="http://schemas.microsoft.com/office/drawing/2014/main" id="{5F115A64-68B7-C444-E8E7-705DD7768A33}"/>
              </a:ext>
            </a:extLst>
          </p:cNvPr>
          <p:cNvSpPr txBox="1"/>
          <p:nvPr/>
        </p:nvSpPr>
        <p:spPr>
          <a:xfrm>
            <a:off x="4534423" y="955642"/>
            <a:ext cx="6382510" cy="535531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Element care adaugă un aspect emoțional, ajutând utilizatorii să realizeze o conexiune emoțională.</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o-RO" sz="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Caracteristici ale impactului emoțional, dat de aspecte estetice, bucuria utilizării, noutate, etc.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Elemente de design care contribuie la realizarea unei conexiuni emoționale cu utilizatorul.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Legată și de </a:t>
            </a:r>
            <a:r>
              <a:rPr kumimoji="0" lang="ro-RO" sz="2400" b="0" i="1"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meaningfulness</a:t>
            </a: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400" b="0" i="1"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utilizatorii adoptă un dispozitiv sau o aplicație ca o parte a stilului de viață.</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o-RO"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76224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Diversele tipuri de accesibilitate – rol comun</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474347"/>
            <a:ext cx="7086600" cy="5216013"/>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Mesaj de feedback care are text clar, dar nu este vizibil sau are font mic (cognitiv+/senzorial-)</a:t>
            </a:r>
          </a:p>
          <a:p>
            <a:r>
              <a:rPr lang="ro-RO" sz="1800" dirty="0">
                <a:latin typeface="Tahoma" panose="020B0604030504040204" pitchFamily="34" charset="0"/>
                <a:ea typeface="Tahoma" panose="020B0604030504040204" pitchFamily="34" charset="0"/>
                <a:cs typeface="Tahoma" panose="020B0604030504040204" pitchFamily="34" charset="0"/>
              </a:rPr>
              <a:t>- Mecanism </a:t>
            </a:r>
            <a:r>
              <a:rPr lang="ro-RO" sz="1800" i="1" dirty="0">
                <a:latin typeface="Tahoma" panose="020B0604030504040204" pitchFamily="34" charset="0"/>
                <a:ea typeface="Tahoma" panose="020B0604030504040204" pitchFamily="34" charset="0"/>
                <a:cs typeface="Tahoma" panose="020B0604030504040204" pitchFamily="34" charset="0"/>
              </a:rPr>
              <a:t>drag and drop </a:t>
            </a:r>
            <a:r>
              <a:rPr lang="ro-RO" sz="1800" dirty="0">
                <a:latin typeface="Tahoma" panose="020B0604030504040204" pitchFamily="34" charset="0"/>
                <a:ea typeface="Tahoma" panose="020B0604030504040204" pitchFamily="34" charset="0"/>
                <a:cs typeface="Tahoma" panose="020B0604030504040204" pitchFamily="34" charset="0"/>
              </a:rPr>
              <a:t>puternic (fizic+/funcțional+/cognitiv-).</a:t>
            </a:r>
          </a:p>
          <a:p>
            <a:r>
              <a:rPr lang="ro-RO" sz="1800" dirty="0">
                <a:latin typeface="Tahoma" panose="020B0604030504040204" pitchFamily="34" charset="0"/>
                <a:ea typeface="Tahoma" panose="020B0604030504040204" pitchFamily="34" charset="0"/>
                <a:cs typeface="Tahoma" panose="020B0604030504040204" pitchFamily="34" charset="0"/>
              </a:rPr>
              <a:t>- Buton gri nefuncțional ......</a:t>
            </a:r>
          </a:p>
          <a:p>
            <a:endParaRPr lang="ro-RO" sz="18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B554295-BC51-A2C0-5BAF-6ABB8EFDDC06}"/>
              </a:ext>
            </a:extLst>
          </p:cNvPr>
          <p:cNvPicPr>
            <a:picLocks noChangeAspect="1"/>
          </p:cNvPicPr>
          <p:nvPr/>
        </p:nvPicPr>
        <p:blipFill>
          <a:blip r:embed="rId3"/>
          <a:stretch>
            <a:fillRect/>
          </a:stretch>
        </p:blipFill>
        <p:spPr>
          <a:xfrm>
            <a:off x="4667251" y="4672396"/>
            <a:ext cx="5210055" cy="971746"/>
          </a:xfrm>
          <a:prstGeom prst="rect">
            <a:avLst/>
          </a:prstGeom>
        </p:spPr>
      </p:pic>
    </p:spTree>
    <p:extLst>
      <p:ext uri="{BB962C8B-B14F-4D97-AF65-F5344CB8AC3E}">
        <p14:creationId xmlns:p14="http://schemas.microsoft.com/office/powerpoint/2010/main" val="813009218"/>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42" name="Rectangle 33">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35">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4" name="Freeform: Shape 37">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4084398" y="1298448"/>
            <a:ext cx="7315200" cy="3255264"/>
          </a:xfrm>
        </p:spPr>
        <p:txBody>
          <a:bodyPr vert="horz" lIns="91440" tIns="45720" rIns="91440" bIns="45720" rtlCol="0" anchor="b">
            <a:normAutofit fontScale="90000"/>
          </a:bodyPr>
          <a:lstStyle/>
          <a:p>
            <a:r>
              <a:rPr lang="en-US" sz="5900" spc="-100" dirty="0" err="1">
                <a:solidFill>
                  <a:schemeClr val="tx2"/>
                </a:solidFill>
                <a:latin typeface="Tahoma" panose="020B0604030504040204" pitchFamily="34" charset="0"/>
                <a:ea typeface="Tahoma" panose="020B0604030504040204" pitchFamily="34" charset="0"/>
                <a:cs typeface="Tahoma" panose="020B0604030504040204" pitchFamily="34" charset="0"/>
              </a:rPr>
              <a:t>Activități</a:t>
            </a:r>
            <a:r>
              <a:rPr lang="en-US" sz="5900" spc="-100" dirty="0">
                <a:solidFill>
                  <a:schemeClr val="tx2"/>
                </a:solidFill>
                <a:latin typeface="Tahoma" panose="020B0604030504040204" pitchFamily="34" charset="0"/>
                <a:ea typeface="Tahoma" panose="020B0604030504040204" pitchFamily="34" charset="0"/>
                <a:cs typeface="Tahoma" panose="020B0604030504040204" pitchFamily="34" charset="0"/>
              </a:rPr>
              <a:t>, </a:t>
            </a:r>
            <a:b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t>sub-activități, </a:t>
            </a:r>
            <a:b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5900" spc="-100" dirty="0" err="1">
                <a:solidFill>
                  <a:schemeClr val="tx2"/>
                </a:solidFill>
                <a:latin typeface="Tahoma" panose="020B0604030504040204" pitchFamily="34" charset="0"/>
                <a:ea typeface="Tahoma" panose="020B0604030504040204" pitchFamily="34" charset="0"/>
                <a:cs typeface="Tahoma" panose="020B0604030504040204" pitchFamily="34" charset="0"/>
              </a:rPr>
              <a:t>metode</a:t>
            </a:r>
            <a:r>
              <a:rPr lang="en-US" sz="5900" spc="-100" dirty="0">
                <a:solidFill>
                  <a:schemeClr val="tx2"/>
                </a:solidFill>
                <a:latin typeface="Tahoma" panose="020B0604030504040204" pitchFamily="34" charset="0"/>
                <a:ea typeface="Tahoma" panose="020B0604030504040204" pitchFamily="34" charset="0"/>
                <a:cs typeface="Tahoma" panose="020B0604030504040204" pitchFamily="34" charset="0"/>
              </a:rPr>
              <a:t>, </a:t>
            </a:r>
            <a:b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5900" spc="-100" dirty="0" err="1">
                <a:solidFill>
                  <a:schemeClr val="tx2"/>
                </a:solidFill>
                <a:latin typeface="Tahoma" panose="020B0604030504040204" pitchFamily="34" charset="0"/>
                <a:ea typeface="Tahoma" panose="020B0604030504040204" pitchFamily="34" charset="0"/>
                <a:cs typeface="Tahoma" panose="020B0604030504040204" pitchFamily="34" charset="0"/>
              </a:rPr>
              <a:t>tehnici</a:t>
            </a:r>
            <a:endParaRPr lang="en-US" sz="5900" spc="-1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35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sz="4000" dirty="0">
                <a:latin typeface="Tahoma" panose="020B0604030504040204" pitchFamily="34" charset="0"/>
                <a:ea typeface="Tahoma" panose="020B0604030504040204" pitchFamily="34" charset="0"/>
                <a:cs typeface="Tahoma" panose="020B0604030504040204" pitchFamily="34" charset="0"/>
              </a:rPr>
              <a:t>Diversele tipuri de accesibilitate – rol comun</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474347"/>
            <a:ext cx="7086600" cy="5216013"/>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Mesaj de feedback ignorat (cognitiv+/senzorial-/design-). </a:t>
            </a:r>
          </a:p>
          <a:p>
            <a:r>
              <a:rPr lang="ro-RO" sz="1800" dirty="0">
                <a:latin typeface="Tahoma" panose="020B0604030504040204" pitchFamily="34" charset="0"/>
                <a:ea typeface="Tahoma" panose="020B0604030504040204" pitchFamily="34" charset="0"/>
                <a:cs typeface="Tahoma" panose="020B0604030504040204" pitchFamily="34" charset="0"/>
              </a:rPr>
              <a:t>- Mecanism </a:t>
            </a:r>
            <a:r>
              <a:rPr lang="ro-RO" sz="1800" i="1" dirty="0">
                <a:latin typeface="Tahoma" panose="020B0604030504040204" pitchFamily="34" charset="0"/>
                <a:ea typeface="Tahoma" panose="020B0604030504040204" pitchFamily="34" charset="0"/>
                <a:cs typeface="Tahoma" panose="020B0604030504040204" pitchFamily="34" charset="0"/>
              </a:rPr>
              <a:t>drag and drop </a:t>
            </a:r>
            <a:r>
              <a:rPr lang="ro-RO" sz="1800" dirty="0">
                <a:latin typeface="Tahoma" panose="020B0604030504040204" pitchFamily="34" charset="0"/>
                <a:ea typeface="Tahoma" panose="020B0604030504040204" pitchFamily="34" charset="0"/>
                <a:cs typeface="Tahoma" panose="020B0604030504040204" pitchFamily="34" charset="0"/>
              </a:rPr>
              <a:t>puternic (fizic+/funcțional+/cognitiv-).</a:t>
            </a:r>
          </a:p>
          <a:p>
            <a:r>
              <a:rPr lang="ro-RO" sz="1800" dirty="0">
                <a:latin typeface="Tahoma" panose="020B0604030504040204" pitchFamily="34" charset="0"/>
                <a:ea typeface="Tahoma" panose="020B0604030504040204" pitchFamily="34" charset="0"/>
                <a:cs typeface="Tahoma" panose="020B0604030504040204" pitchFamily="34" charset="0"/>
              </a:rPr>
              <a:t>- Buton gri nefuncțional ......</a:t>
            </a:r>
          </a:p>
          <a:p>
            <a:endParaRPr lang="ro-RO" sz="18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B554295-BC51-A2C0-5BAF-6ABB8EFDDC06}"/>
              </a:ext>
            </a:extLst>
          </p:cNvPr>
          <p:cNvPicPr>
            <a:picLocks noChangeAspect="1"/>
          </p:cNvPicPr>
          <p:nvPr/>
        </p:nvPicPr>
        <p:blipFill>
          <a:blip r:embed="rId3"/>
          <a:stretch>
            <a:fillRect/>
          </a:stretch>
        </p:blipFill>
        <p:spPr>
          <a:xfrm>
            <a:off x="4713433" y="4543087"/>
            <a:ext cx="5210055" cy="971746"/>
          </a:xfrm>
          <a:prstGeom prst="rect">
            <a:avLst/>
          </a:prstGeom>
        </p:spPr>
      </p:pic>
    </p:spTree>
    <p:extLst>
      <p:ext uri="{BB962C8B-B14F-4D97-AF65-F5344CB8AC3E}">
        <p14:creationId xmlns:p14="http://schemas.microsoft.com/office/powerpoint/2010/main" val="3930510544"/>
      </p:ext>
    </p:extLst>
  </p:cSld>
  <p:clrMapOvr>
    <a:masterClrMapping/>
  </p:clrMapOvr>
  <p:transition spd="slow">
    <p:randomBar dir="vert"/>
  </p:transition>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4700">
                <a:solidFill>
                  <a:schemeClr val="tx1">
                    <a:lumMod val="85000"/>
                    <a:lumOff val="15000"/>
                  </a:schemeClr>
                </a:solidFill>
              </a:rPr>
              <a:t>Diversele tipuri de accesibilitate – rol comun</a:t>
            </a:r>
          </a:p>
        </p:txBody>
      </p:sp>
      <p:pic>
        <p:nvPicPr>
          <p:cNvPr id="7" name="Content Placeholder 6">
            <a:extLst>
              <a:ext uri="{FF2B5EF4-FFF2-40B4-BE49-F238E27FC236}">
                <a16:creationId xmlns:a16="http://schemas.microsoft.com/office/drawing/2014/main" id="{16671D85-9373-3590-DAA0-69AA25DC2994}"/>
              </a:ext>
            </a:extLst>
          </p:cNvPr>
          <p:cNvPicPr>
            <a:picLocks noGrp="1" noChangeAspect="1"/>
          </p:cNvPicPr>
          <p:nvPr>
            <p:ph idx="1"/>
          </p:nvPr>
        </p:nvPicPr>
        <p:blipFill>
          <a:blip r:embed="rId2"/>
          <a:stretch>
            <a:fillRect/>
          </a:stretch>
        </p:blipFill>
        <p:spPr>
          <a:xfrm>
            <a:off x="635457" y="1186206"/>
            <a:ext cx="10916463" cy="3056609"/>
          </a:xfrm>
          <a:prstGeom prst="rect">
            <a:avLst/>
          </a:prstGeom>
        </p:spPr>
      </p:pic>
      <p:cxnSp>
        <p:nvCxnSpPr>
          <p:cNvPr id="20" name="Straight Connector 1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264524"/>
      </p:ext>
    </p:extLst>
  </p:cSld>
  <p:clrMapOvr>
    <a:masterClrMapping/>
  </p:clrMapOvr>
  <p:transition spd="slow">
    <p:randomBar dir="vert"/>
  </p:transition>
</p:sld>
</file>

<file path=ppt/slides/slide3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Picture 4" descr="Abstract blurred public library with bookshelves">
            <a:extLst>
              <a:ext uri="{FF2B5EF4-FFF2-40B4-BE49-F238E27FC236}">
                <a16:creationId xmlns:a16="http://schemas.microsoft.com/office/drawing/2014/main" id="{EFA8825D-A74C-5EC5-040B-527F4D22C8DA}"/>
              </a:ext>
            </a:extLst>
          </p:cNvPr>
          <p:cNvPicPr>
            <a:picLocks noChangeAspect="1"/>
          </p:cNvPicPr>
          <p:nvPr/>
        </p:nvPicPr>
        <p:blipFill rotWithShape="1">
          <a:blip r:embed="rId3"/>
          <a:srcRect l="13042" r="3538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Title 1">
            <a:extLst>
              <a:ext uri="{FF2B5EF4-FFF2-40B4-BE49-F238E27FC236}">
                <a16:creationId xmlns:a16="http://schemas.microsoft.com/office/drawing/2014/main" id="{BF727EDC-DF4A-652E-637E-577C77DEE268}"/>
              </a:ext>
            </a:extLst>
          </p:cNvPr>
          <p:cNvSpPr>
            <a:spLocks noGrp="1"/>
          </p:cNvSpPr>
          <p:nvPr>
            <p:ph type="title"/>
          </p:nvPr>
        </p:nvSpPr>
        <p:spPr>
          <a:xfrm>
            <a:off x="1082916" y="725055"/>
            <a:ext cx="5260680" cy="683490"/>
          </a:xfrm>
        </p:spPr>
        <p:txBody>
          <a:bodyPr>
            <a:normAutofit fontScale="90000"/>
          </a:bodyPr>
          <a:lstStyle/>
          <a:p>
            <a:pPr algn="l"/>
            <a:r>
              <a:rPr lang="ro-RO" dirty="0">
                <a:latin typeface="Tahoma" panose="020B0604030504040204" pitchFamily="34" charset="0"/>
                <a:ea typeface="Tahoma" panose="020B0604030504040204" pitchFamily="34" charset="0"/>
                <a:cs typeface="Tahoma" panose="020B0604030504040204" pitchFamily="34" charset="0"/>
              </a:rPr>
              <a:t>Articole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C94F22-93AA-8A9C-CBD2-4BED7E908CA0}"/>
              </a:ext>
            </a:extLst>
          </p:cNvPr>
          <p:cNvSpPr>
            <a:spLocks noGrp="1"/>
          </p:cNvSpPr>
          <p:nvPr>
            <p:ph idx="1"/>
          </p:nvPr>
        </p:nvSpPr>
        <p:spPr>
          <a:xfrm>
            <a:off x="643468" y="2666999"/>
            <a:ext cx="6422350" cy="3124201"/>
          </a:xfrm>
        </p:spPr>
        <p:txBody>
          <a:bodyPr>
            <a:normAutofit/>
          </a:bodyPr>
          <a:lstStyle/>
          <a:p>
            <a:r>
              <a:rPr lang="ro-RO" sz="2000" dirty="0">
                <a:latin typeface="Tahoma" panose="020B0604030504040204" pitchFamily="34" charset="0"/>
                <a:ea typeface="Tahoma" panose="020B0604030504040204" pitchFamily="34" charset="0"/>
                <a:cs typeface="Tahoma" panose="020B0604030504040204" pitchFamily="34" charset="0"/>
                <a:hlinkClick r:id="rId4"/>
              </a:rPr>
              <a:t>https://dl.acm.org/doi/pdf/10.1145/301153.301168</a:t>
            </a:r>
            <a:endParaRPr lang="ro-RO" sz="2000" dirty="0">
              <a:latin typeface="Tahoma" panose="020B0604030504040204" pitchFamily="34" charset="0"/>
              <a:ea typeface="Tahoma" panose="020B0604030504040204" pitchFamily="34" charset="0"/>
              <a:cs typeface="Tahoma" panose="020B0604030504040204" pitchFamily="34" charset="0"/>
            </a:endParaRPr>
          </a:p>
          <a:p>
            <a:endParaRPr lang="ro-RO" dirty="0">
              <a:latin typeface="Tahoma" panose="020B0604030504040204" pitchFamily="34" charset="0"/>
              <a:ea typeface="Tahoma" panose="020B0604030504040204" pitchFamily="34" charset="0"/>
              <a:cs typeface="Tahoma" panose="020B0604030504040204" pitchFamily="34" charset="0"/>
            </a:endParaRPr>
          </a:p>
          <a:p>
            <a:r>
              <a:rPr lang="ro-RO" dirty="0">
                <a:hlinkClick r:id="rId5"/>
              </a:rPr>
              <a:t>https://www.tandfonline.com/doi/abs/10.1080/01449290310001592587</a:t>
            </a:r>
            <a:r>
              <a:rPr lang="ro-RO" dirty="0"/>
              <a:t> </a:t>
            </a:r>
          </a:p>
          <a:p>
            <a:r>
              <a:rPr lang="ro-RO" sz="2000" dirty="0">
                <a:latin typeface="Tahoma" panose="020B0604030504040204" pitchFamily="34" charset="0"/>
                <a:ea typeface="Tahoma" panose="020B0604030504040204" pitchFamily="34" charset="0"/>
                <a:cs typeface="Tahoma" panose="020B0604030504040204" pitchFamily="34" charset="0"/>
              </a:rPr>
              <a:t>  </a:t>
            </a:r>
          </a:p>
          <a:p>
            <a:endParaRPr lang="ro-RO" dirty="0">
              <a:latin typeface="Tahoma" panose="020B0604030504040204" pitchFamily="34" charset="0"/>
              <a:ea typeface="Tahoma" panose="020B0604030504040204" pitchFamily="34" charset="0"/>
              <a:cs typeface="Tahoma" panose="020B0604030504040204" pitchFamily="34" charset="0"/>
              <a:hlinkClick r:id="rId6"/>
            </a:endParaRPr>
          </a:p>
          <a:p>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7712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2022-2023</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010422627"/>
      </p:ext>
    </p:extLst>
  </p:cSld>
  <p:clrMapOvr>
    <a:overrideClrMapping bg1="dk1" tx1="lt1" bg2="dk2" tx2="lt2" accent1="accent1" accent2="accent2" accent3="accent3" accent4="accent4" accent5="accent5" accent6="accent6" hlink="hlink" folHlink="folHlink"/>
  </p:clrMapOvr>
</p:sld>
</file>

<file path=ppt/slides/slide3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3">
            <a:duotone>
              <a:schemeClr val="bg2">
                <a:shade val="45000"/>
                <a:satMod val="135000"/>
              </a:schemeClr>
              <a:prstClr val="white"/>
            </a:duotone>
            <a:alphaModFix amt="35000"/>
          </a:blip>
          <a:srcRect t="19738" b="18787"/>
          <a:stretch/>
        </p:blipFill>
        <p:spPr>
          <a:xfrm rot="43200000">
            <a:off x="20" y="-66473"/>
            <a:ext cx="12191980" cy="6857990"/>
          </a:xfrm>
          <a:prstGeom prst="rect">
            <a:avLst/>
          </a:prstGeom>
        </p:spPr>
      </p:pic>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097280" y="758951"/>
            <a:ext cx="10058400" cy="2935225"/>
          </a:xfrm>
        </p:spPr>
        <p:txBody>
          <a:bodyPr vert="horz" lIns="91440" tIns="45720" rIns="91440" bIns="45720" rtlCol="0" anchor="b">
            <a:normAutofit/>
          </a:bodyPr>
          <a:lstStyle/>
          <a:p>
            <a:pPr lvl="0"/>
            <a:r>
              <a:rPr lang="en-US" sz="80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9. Agile UX</a:t>
            </a:r>
            <a:r>
              <a:rPr lang="ro-RO" sz="80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
            </a:r>
            <a:r>
              <a:rPr lang="en-US" sz="80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p>
        </p:txBody>
      </p:sp>
      <p:cxnSp>
        <p:nvCxnSpPr>
          <p:cNvPr id="26" name="Straight Connector 14">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6">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8">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4267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FBAD-B7CC-5FD3-96AD-6D37CAC2B45D}"/>
              </a:ext>
            </a:extLst>
          </p:cNvPr>
          <p:cNvSpPr>
            <a:spLocks noGrp="1"/>
          </p:cNvSpPr>
          <p:nvPr>
            <p:ph type="title"/>
          </p:nvPr>
        </p:nvSpPr>
        <p:spPr>
          <a:xfrm>
            <a:off x="866775" y="656168"/>
            <a:ext cx="7786254" cy="821264"/>
          </a:xfrm>
        </p:spPr>
        <p:txBody>
          <a:bodyPr>
            <a:normAutofit/>
          </a:bodyPr>
          <a:lstStyle/>
          <a:p>
            <a:r>
              <a:rPr lang="ro-RO" sz="4400" i="1" dirty="0">
                <a:solidFill>
                  <a:schemeClr val="tx1"/>
                </a:solidFill>
                <a:latin typeface="Tahoma" panose="020B0604030504040204" pitchFamily="34" charset="0"/>
                <a:ea typeface="Tahoma" panose="020B0604030504040204" pitchFamily="34" charset="0"/>
                <a:cs typeface="Tahoma" panose="020B0604030504040204" pitchFamily="34" charset="0"/>
              </a:rPr>
              <a:t>Waterfall versus Agile</a:t>
            </a:r>
            <a:endParaRPr lang="en-GB" sz="4400" i="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EA9F91F-E1D9-DCE2-2301-E91E26347A08}"/>
              </a:ext>
            </a:extLst>
          </p:cNvPr>
          <p:cNvSpPr>
            <a:spLocks noGrp="1"/>
          </p:cNvSpPr>
          <p:nvPr>
            <p:ph sz="quarter" idx="13"/>
          </p:nvPr>
        </p:nvSpPr>
        <p:spPr>
          <a:xfrm>
            <a:off x="1484310" y="2666999"/>
            <a:ext cx="5781730" cy="3124201"/>
          </a:xfrm>
        </p:spPr>
        <p:txBody>
          <a:bodyPr>
            <a:normAutofit/>
          </a:bodyPr>
          <a:lstStyle/>
          <a:p>
            <a:r>
              <a:rPr lang="ro-RO" sz="2200" i="1" dirty="0">
                <a:latin typeface="Tahoma" panose="020B0604030504040204" pitchFamily="34" charset="0"/>
                <a:ea typeface="Tahoma" panose="020B0604030504040204" pitchFamily="34" charset="0"/>
                <a:cs typeface="Tahoma" panose="020B0604030504040204" pitchFamily="34" charset="0"/>
              </a:rPr>
              <a:t> </a:t>
            </a:r>
            <a:endParaRPr lang="en-GB" sz="22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C7DB4D2E-25FC-E024-4B6D-FA1718F8741F}"/>
              </a:ext>
            </a:extLst>
          </p:cNvPr>
          <p:cNvPicPr>
            <a:picLocks noChangeAspect="1"/>
          </p:cNvPicPr>
          <p:nvPr/>
        </p:nvPicPr>
        <p:blipFill>
          <a:blip r:embed="rId3"/>
          <a:stretch>
            <a:fillRect/>
          </a:stretch>
        </p:blipFill>
        <p:spPr>
          <a:xfrm>
            <a:off x="866775" y="1797534"/>
            <a:ext cx="10458450" cy="4550623"/>
          </a:xfrm>
          <a:prstGeom prst="rect">
            <a:avLst/>
          </a:prstGeom>
        </p:spPr>
      </p:pic>
      <p:sp>
        <p:nvSpPr>
          <p:cNvPr id="8" name="TextBox 7">
            <a:extLst>
              <a:ext uri="{FF2B5EF4-FFF2-40B4-BE49-F238E27FC236}">
                <a16:creationId xmlns:a16="http://schemas.microsoft.com/office/drawing/2014/main" id="{5E93F490-C7B3-EFB9-8095-D53081E2DA14}"/>
              </a:ext>
            </a:extLst>
          </p:cNvPr>
          <p:cNvSpPr txBox="1"/>
          <p:nvPr/>
        </p:nvSpPr>
        <p:spPr>
          <a:xfrm>
            <a:off x="4051558" y="6441969"/>
            <a:ext cx="4399715"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Sursa: </a:t>
            </a:r>
            <a:r>
              <a:rPr kumimoji="0" lang="ro-RO"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rPr>
              <a:t>Beck, 1999</a:t>
            </a:r>
            <a:r>
              <a:rPr kumimoji="0" lang="ro-RO"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v. și </a:t>
            </a:r>
            <a:r>
              <a:rPr kumimoji="0" lang="ro-RO" sz="1800" b="0" i="1"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5"/>
              </a:rPr>
              <a:t>Agile Manifesto</a:t>
            </a:r>
            <a:endParaRPr kumimoji="0" lang="en-GB"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45173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C2C9B-C7BC-DE5C-44B7-2E721B10C083}"/>
              </a:ext>
            </a:extLst>
          </p:cNvPr>
          <p:cNvSpPr>
            <a:spLocks noGrp="1"/>
          </p:cNvSpPr>
          <p:nvPr>
            <p:ph type="title"/>
          </p:nvPr>
        </p:nvSpPr>
        <p:spPr>
          <a:xfrm>
            <a:off x="492370" y="516835"/>
            <a:ext cx="3084844" cy="2103875"/>
          </a:xfrm>
        </p:spPr>
        <p:txBody>
          <a:bodyPr>
            <a:normAutofit/>
          </a:bodyPr>
          <a:lstStyle/>
          <a:p>
            <a:r>
              <a:rPr lang="ro-RO" sz="3600" dirty="0">
                <a:solidFill>
                  <a:schemeClr val="bg1"/>
                </a:solidFill>
                <a:latin typeface="Tahoma" panose="020B0604030504040204" pitchFamily="34" charset="0"/>
                <a:ea typeface="Tahoma" panose="020B0604030504040204" pitchFamily="34" charset="0"/>
                <a:cs typeface="Tahoma" panose="020B0604030504040204" pitchFamily="34" charset="0"/>
              </a:rPr>
              <a:t>Fluxul specific abordării </a:t>
            </a:r>
            <a:r>
              <a:rPr lang="ro-RO" sz="3600" i="1" dirty="0">
                <a:solidFill>
                  <a:schemeClr val="bg1"/>
                </a:solidFill>
                <a:latin typeface="Tahoma" panose="020B0604030504040204" pitchFamily="34" charset="0"/>
                <a:ea typeface="Tahoma" panose="020B0604030504040204" pitchFamily="34" charset="0"/>
                <a:cs typeface="Tahoma" panose="020B0604030504040204" pitchFamily="34" charset="0"/>
              </a:rPr>
              <a:t>Agile</a:t>
            </a:r>
            <a:endParaRPr lang="en-GB" sz="36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13C64DF-6256-A20B-4244-CA52120B494D}"/>
              </a:ext>
            </a:extLst>
          </p:cNvPr>
          <p:cNvSpPr>
            <a:spLocks noGrp="1"/>
          </p:cNvSpPr>
          <p:nvPr>
            <p:ph idx="1"/>
          </p:nvPr>
        </p:nvSpPr>
        <p:spPr>
          <a:xfrm>
            <a:off x="492371" y="2653800"/>
            <a:ext cx="3084844" cy="3335519"/>
          </a:xfrm>
        </p:spPr>
        <p:txBody>
          <a:bodyPr>
            <a:normAutofit/>
          </a:bodyPr>
          <a:lstStyle/>
          <a:p>
            <a:r>
              <a:rPr lang="ro-RO" sz="1500" dirty="0">
                <a:solidFill>
                  <a:srgbClr val="FFFFFF"/>
                </a:solidFill>
                <a:latin typeface="Tahoma" panose="020B0604030504040204" pitchFamily="34" charset="0"/>
                <a:ea typeface="Tahoma" panose="020B0604030504040204" pitchFamily="34" charset="0"/>
                <a:cs typeface="Tahoma" panose="020B0604030504040204" pitchFamily="34" charset="0"/>
              </a:rPr>
              <a:t> </a:t>
            </a:r>
            <a:endParaRPr lang="en-GB" sz="1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7" name="Rectangle 2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7FBE27E0-96EB-E0B9-366D-0CB4F764CA2D}"/>
              </a:ext>
            </a:extLst>
          </p:cNvPr>
          <p:cNvPicPr>
            <a:picLocks noChangeAspect="1"/>
          </p:cNvPicPr>
          <p:nvPr/>
        </p:nvPicPr>
        <p:blipFill rotWithShape="1">
          <a:blip r:embed="rId2">
            <a:extLst>
              <a:ext uri="{28A0092B-C50C-407E-A947-70E740481C1C}">
                <a14:useLocalDpi xmlns:a14="http://schemas.microsoft.com/office/drawing/2010/main" val="0"/>
              </a:ext>
            </a:extLst>
          </a:blip>
          <a:srcRect t="1402" b="1402"/>
          <a:stretch/>
        </p:blipFill>
        <p:spPr>
          <a:xfrm>
            <a:off x="4658949" y="640079"/>
            <a:ext cx="6780690" cy="5733011"/>
          </a:xfrm>
          <a:prstGeom prst="rect">
            <a:avLst/>
          </a:prstGeom>
        </p:spPr>
      </p:pic>
      <p:sp>
        <p:nvSpPr>
          <p:cNvPr id="12" name="TextBox 11">
            <a:extLst>
              <a:ext uri="{FF2B5EF4-FFF2-40B4-BE49-F238E27FC236}">
                <a16:creationId xmlns:a16="http://schemas.microsoft.com/office/drawing/2014/main" id="{D8A91507-56C5-0FE3-CE64-60CB8E8F72AF}"/>
              </a:ext>
            </a:extLst>
          </p:cNvPr>
          <p:cNvSpPr txBox="1"/>
          <p:nvPr/>
        </p:nvSpPr>
        <p:spPr>
          <a:xfrm>
            <a:off x="6670934" y="6373090"/>
            <a:ext cx="310171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55970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1995056" y="328757"/>
            <a:ext cx="8442450" cy="1091045"/>
          </a:xfrm>
        </p:spPr>
        <p:txBody>
          <a:bodyPr>
            <a:normAutofit/>
          </a:bodyPr>
          <a:lstStyle/>
          <a:p>
            <a:pPr algn="ctr"/>
            <a:r>
              <a:rPr lang="en-GB" sz="3600" i="1" dirty="0">
                <a:latin typeface="Tahoma" panose="020B0604030504040204" pitchFamily="34" charset="0"/>
                <a:ea typeface="Tahoma" panose="020B0604030504040204" pitchFamily="34" charset="0"/>
                <a:cs typeface="Tahoma" panose="020B0604030504040204" pitchFamily="34" charset="0"/>
              </a:rPr>
              <a:t>The funnel model</a:t>
            </a:r>
            <a:endParaRPr lang="en-GB" sz="3600" dirty="0">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extLst>
              <a:ext uri="{FF2B5EF4-FFF2-40B4-BE49-F238E27FC236}">
                <a16:creationId xmlns:a16="http://schemas.microsoft.com/office/drawing/2014/main" id="{A1E38B7E-AA60-04D1-711F-7C6A0FF8ECFB}"/>
              </a:ext>
            </a:extLst>
          </p:cNvPr>
          <p:cNvPicPr>
            <a:picLocks noGrp="1" noChangeAspect="1"/>
          </p:cNvPicPr>
          <p:nvPr>
            <p:ph idx="1"/>
          </p:nvPr>
        </p:nvPicPr>
        <p:blipFill>
          <a:blip r:embed="rId3"/>
          <a:stretch>
            <a:fillRect/>
          </a:stretch>
        </p:blipFill>
        <p:spPr>
          <a:xfrm>
            <a:off x="2813338" y="1744795"/>
            <a:ext cx="6781798" cy="4582114"/>
          </a:xfrm>
        </p:spPr>
      </p:pic>
      <p:sp>
        <p:nvSpPr>
          <p:cNvPr id="7" name="TextBox 6">
            <a:extLst>
              <a:ext uri="{FF2B5EF4-FFF2-40B4-BE49-F238E27FC236}">
                <a16:creationId xmlns:a16="http://schemas.microsoft.com/office/drawing/2014/main" id="{891F6CD3-547A-E34D-BFBC-C80080916324}"/>
              </a:ext>
            </a:extLst>
          </p:cNvPr>
          <p:cNvSpPr txBox="1"/>
          <p:nvPr/>
        </p:nvSpPr>
        <p:spPr>
          <a:xfrm>
            <a:off x="4876801" y="6467236"/>
            <a:ext cx="28355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prstClr val="white"/>
                </a:solidFill>
                <a:effectLst/>
                <a:uLnTx/>
                <a:uFillTx/>
                <a:latin typeface="Calibri" panose="020F0502020204030204"/>
                <a:ea typeface="+mn-ea"/>
                <a:cs typeface="+mn-cs"/>
              </a:rPr>
              <a:t>Sursa: Hartson și Pyla, 2019</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06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3A1B-6B78-A7DD-D65A-B17DBF58DF0C}"/>
              </a:ext>
            </a:extLst>
          </p:cNvPr>
          <p:cNvSpPr>
            <a:spLocks noGrp="1"/>
          </p:cNvSpPr>
          <p:nvPr>
            <p:ph type="title"/>
          </p:nvPr>
        </p:nvSpPr>
        <p:spPr>
          <a:xfrm>
            <a:off x="683609" y="764372"/>
            <a:ext cx="3173688" cy="5216013"/>
          </a:xfrm>
        </p:spPr>
        <p:txBody>
          <a:bodyPr>
            <a:normAutofit/>
          </a:bodyPr>
          <a:lstStyle/>
          <a:p>
            <a:pPr algn="l"/>
            <a:r>
              <a:rPr lang="ro-RO" dirty="0">
                <a:latin typeface="Tahoma" panose="020B0604030504040204" pitchFamily="34" charset="0"/>
                <a:ea typeface="Tahoma" panose="020B0604030504040204" pitchFamily="34" charset="0"/>
                <a:cs typeface="Tahoma" panose="020B0604030504040204" pitchFamily="34" charset="0"/>
              </a:rPr>
              <a:t>Comparații și comentarii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57DE8C-990B-4E28-2AE3-3020071C69C8}"/>
              </a:ext>
            </a:extLst>
          </p:cNvPr>
          <p:cNvSpPr>
            <a:spLocks noGrp="1"/>
          </p:cNvSpPr>
          <p:nvPr>
            <p:ph idx="1"/>
          </p:nvPr>
        </p:nvSpPr>
        <p:spPr>
          <a:xfrm>
            <a:off x="4370138" y="1474347"/>
            <a:ext cx="7086600" cy="5216013"/>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Livrabile în cele două modele.</a:t>
            </a:r>
          </a:p>
          <a:p>
            <a:r>
              <a:rPr lang="ro-RO" sz="1800" dirty="0">
                <a:latin typeface="Tahoma" panose="020B0604030504040204" pitchFamily="34" charset="0"/>
                <a:ea typeface="Tahoma" panose="020B0604030504040204" pitchFamily="34" charset="0"/>
                <a:cs typeface="Tahoma" panose="020B0604030504040204" pitchFamily="34" charset="0"/>
              </a:rPr>
              <a:t>- Identificarea unor posibile corecții pe parcursul dezvoltării produsului/sistemului. </a:t>
            </a:r>
            <a:r>
              <a:rPr lang="ro-RO" sz="1800" i="1" dirty="0">
                <a:latin typeface="Tahoma" panose="020B0604030504040204" pitchFamily="34" charset="0"/>
                <a:ea typeface="Tahoma" panose="020B0604030504040204" pitchFamily="34" charset="0"/>
                <a:cs typeface="Tahoma" panose="020B0604030504040204" pitchFamily="34" charset="0"/>
              </a:rPr>
              <a:t>Agile</a:t>
            </a:r>
            <a:r>
              <a:rPr lang="ro-RO" sz="1800" dirty="0">
                <a:latin typeface="Tahoma" panose="020B0604030504040204" pitchFamily="34" charset="0"/>
                <a:ea typeface="Tahoma" panose="020B0604030504040204" pitchFamily="34" charset="0"/>
                <a:cs typeface="Tahoma" panose="020B0604030504040204" pitchFamily="34" charset="0"/>
              </a:rPr>
              <a:t> este legat de rapiditate/schimbare pe parcursul unui proces.</a:t>
            </a:r>
          </a:p>
          <a:p>
            <a:r>
              <a:rPr lang="ro-RO" sz="1800" dirty="0">
                <a:latin typeface="Tahoma" panose="020B0604030504040204" pitchFamily="34" charset="0"/>
                <a:ea typeface="Tahoma" panose="020B0604030504040204" pitchFamily="34" charset="0"/>
                <a:cs typeface="Tahoma" panose="020B0604030504040204" pitchFamily="34" charset="0"/>
              </a:rPr>
              <a:t>- Evoluția divergențelor între ideile originale și înțelegerea modului în care acestea se schimbă.</a:t>
            </a:r>
          </a:p>
          <a:p>
            <a:r>
              <a:rPr lang="ro-RO" sz="1800" dirty="0">
                <a:latin typeface="Tahoma" panose="020B0604030504040204" pitchFamily="34" charset="0"/>
                <a:ea typeface="Tahoma" panose="020B0604030504040204" pitchFamily="34" charset="0"/>
                <a:cs typeface="Tahoma" panose="020B0604030504040204" pitchFamily="34" charset="0"/>
              </a:rPr>
              <a:t>- Caracteristici ale paradigmei </a:t>
            </a:r>
            <a:r>
              <a:rPr lang="ro-RO" sz="1800" i="1" dirty="0">
                <a:latin typeface="Tahoma" panose="020B0604030504040204" pitchFamily="34" charset="0"/>
                <a:ea typeface="Tahoma" panose="020B0604030504040204" pitchFamily="34" charset="0"/>
                <a:cs typeface="Tahoma" panose="020B0604030504040204" pitchFamily="34" charset="0"/>
              </a:rPr>
              <a:t>Agile: </a:t>
            </a:r>
            <a:r>
              <a:rPr lang="ro-RO" sz="1800" dirty="0">
                <a:latin typeface="Tahoma" panose="020B0604030504040204" pitchFamily="34" charset="0"/>
                <a:ea typeface="Tahoma" panose="020B0604030504040204" pitchFamily="34" charset="0"/>
                <a:cs typeface="Tahoma" panose="020B0604030504040204" pitchFamily="34" charset="0"/>
              </a:rPr>
              <a:t>standardul </a:t>
            </a:r>
            <a:r>
              <a:rPr lang="ro-RO" sz="1800" i="1" dirty="0">
                <a:latin typeface="Tahoma" panose="020B0604030504040204" pitchFamily="34" charset="0"/>
                <a:ea typeface="Tahoma" panose="020B0604030504040204" pitchFamily="34" charset="0"/>
                <a:cs typeface="Tahoma" panose="020B0604030504040204" pitchFamily="34" charset="0"/>
              </a:rPr>
              <a:t>de facto </a:t>
            </a:r>
            <a:r>
              <a:rPr lang="ro-RO" sz="1800" dirty="0">
                <a:latin typeface="Tahoma" panose="020B0604030504040204" pitchFamily="34" charset="0"/>
                <a:ea typeface="Tahoma" panose="020B0604030504040204" pitchFamily="34" charset="0"/>
                <a:cs typeface="Tahoma" panose="020B0604030504040204" pitchFamily="34" charset="0"/>
              </a:rPr>
              <a:t>în industrie, incrementală, iterativă, bazată pe teste, se livrează frecvent mici elemente funcționale, în mod tradițional nu a fost legată de </a:t>
            </a:r>
            <a:r>
              <a:rPr lang="ro-RO" sz="1800" i="1" dirty="0">
                <a:latin typeface="Tahoma" panose="020B0604030504040204" pitchFamily="34" charset="0"/>
                <a:ea typeface="Tahoma" panose="020B0604030504040204" pitchFamily="34" charset="0"/>
                <a:cs typeface="Tahoma" panose="020B0604030504040204" pitchFamily="34" charset="0"/>
              </a:rPr>
              <a:t>UX</a:t>
            </a:r>
            <a:r>
              <a:rPr lang="ro-RO" sz="1800" dirty="0">
                <a:latin typeface="Tahoma" panose="020B0604030504040204" pitchFamily="34" charset="0"/>
                <a:ea typeface="Tahoma" panose="020B0604030504040204" pitchFamily="34" charset="0"/>
                <a:cs typeface="Tahoma" panose="020B0604030504040204" pitchFamily="34" charset="0"/>
              </a:rPr>
              <a:t>. </a:t>
            </a:r>
          </a:p>
          <a:p>
            <a:r>
              <a:rPr lang="ro-RO" sz="1800" dirty="0">
                <a:latin typeface="Tahoma" panose="020B0604030504040204" pitchFamily="34" charset="0"/>
                <a:ea typeface="Tahoma" panose="020B0604030504040204" pitchFamily="34" charset="0"/>
                <a:cs typeface="Tahoma" panose="020B0604030504040204" pitchFamily="34" charset="0"/>
              </a:rPr>
              <a:t>- </a:t>
            </a:r>
            <a:r>
              <a:rPr lang="ro-RO" sz="1800" i="1" dirty="0">
                <a:latin typeface="Tahoma" panose="020B0604030504040204" pitchFamily="34" charset="0"/>
                <a:ea typeface="Tahoma" panose="020B0604030504040204" pitchFamily="34" charset="0"/>
                <a:cs typeface="Tahoma" panose="020B0604030504040204" pitchFamily="34" charset="0"/>
              </a:rPr>
              <a:t>Agile </a:t>
            </a:r>
            <a:r>
              <a:rPr lang="ro-RO" sz="1800" dirty="0">
                <a:latin typeface="Tahoma" panose="020B0604030504040204" pitchFamily="34" charset="0"/>
                <a:ea typeface="Tahoma" panose="020B0604030504040204" pitchFamily="34" charset="0"/>
                <a:cs typeface="Tahoma" panose="020B0604030504040204" pitchFamily="34" charset="0"/>
              </a:rPr>
              <a:t>înseamnă mai mult decât rapiditate. Receptivitate la schimbări. Focus asupra produsului, nu a procesului.</a:t>
            </a:r>
          </a:p>
          <a:p>
            <a:r>
              <a:rPr lang="ro-RO" sz="1800" dirty="0">
                <a:latin typeface="Tahoma" panose="020B0604030504040204" pitchFamily="34" charset="0"/>
                <a:ea typeface="Tahoma" panose="020B0604030504040204" pitchFamily="34" charset="0"/>
                <a:cs typeface="Tahoma" panose="020B0604030504040204" pitchFamily="34" charset="0"/>
              </a:rPr>
              <a:t>- </a:t>
            </a:r>
            <a:r>
              <a:rPr lang="ro-RO" sz="1800" i="1" dirty="0">
                <a:latin typeface="Tahoma" panose="020B0604030504040204" pitchFamily="34" charset="0"/>
                <a:ea typeface="Tahoma" panose="020B0604030504040204" pitchFamily="34" charset="0"/>
                <a:cs typeface="Tahoma" panose="020B0604030504040204" pitchFamily="34" charset="0"/>
              </a:rPr>
              <a:t>Agile UX </a:t>
            </a:r>
            <a:r>
              <a:rPr lang="ro-RO" sz="1800" dirty="0">
                <a:latin typeface="Tahoma" panose="020B0604030504040204" pitchFamily="34" charset="0"/>
                <a:ea typeface="Tahoma" panose="020B0604030504040204" pitchFamily="34" charset="0"/>
                <a:cs typeface="Tahoma" panose="020B0604030504040204" pitchFamily="34" charset="0"/>
              </a:rPr>
              <a:t>are nevoie și de rapiditate – nu cu focus unic. </a:t>
            </a:r>
          </a:p>
          <a:p>
            <a:r>
              <a:rPr lang="ro-RO" sz="1800" dirty="0">
                <a:latin typeface="Tahoma" panose="020B0604030504040204" pitchFamily="34" charset="0"/>
                <a:ea typeface="Tahoma" panose="020B0604030504040204" pitchFamily="34" charset="0"/>
                <a:cs typeface="Tahoma" panose="020B0604030504040204" pitchFamily="34" charset="0"/>
              </a:rPr>
              <a:t>- </a:t>
            </a:r>
            <a:r>
              <a:rPr lang="ro-RO" sz="1800" i="1" dirty="0">
                <a:latin typeface="Tahoma" panose="020B0604030504040204" pitchFamily="34" charset="0"/>
                <a:ea typeface="Tahoma" panose="020B0604030504040204" pitchFamily="34" charset="0"/>
                <a:cs typeface="Tahoma" panose="020B0604030504040204" pitchFamily="34" charset="0"/>
              </a:rPr>
              <a:t>Chunking </a:t>
            </a:r>
            <a:r>
              <a:rPr lang="ro-RO" sz="1800" dirty="0">
                <a:latin typeface="Tahoma" panose="020B0604030504040204" pitchFamily="34" charset="0"/>
                <a:ea typeface="Tahoma" panose="020B0604030504040204" pitchFamily="34" charset="0"/>
                <a:cs typeface="Tahoma" panose="020B0604030504040204" pitchFamily="34" charset="0"/>
              </a:rPr>
              <a:t>– relație client/UX/SE. </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C452B10-A7C0-EB7D-7A4C-B8838D374952}"/>
                  </a:ext>
                </a:extLst>
              </p:cNvPr>
              <p:cNvGraphicFramePr>
                <a:graphicFrameLocks noChangeAspect="1"/>
              </p:cNvGraphicFramePr>
              <p:nvPr/>
            </p:nvGraphicFramePr>
            <p:xfrm>
              <a:off x="7915564" y="5892351"/>
              <a:ext cx="674254" cy="379268"/>
            </p:xfrm>
            <a:graphic>
              <a:graphicData uri="http://schemas.microsoft.com/office/powerpoint/2016/slidezoom">
                <pslz:sldZm>
                  <pslz:sldZmObj sldId="548" cId="823911282">
                    <pslz:zmPr id="{93B5D63A-84BF-4C56-A994-2DEF122A2128}" returnToParent="0" transitionDur="1000">
                      <p166:blipFill xmlns:p166="http://schemas.microsoft.com/office/powerpoint/2016/6/main">
                        <a:blip r:embed="rId3"/>
                        <a:stretch>
                          <a:fillRect/>
                        </a:stretch>
                      </p166:blipFill>
                      <p166:spPr xmlns:p166="http://schemas.microsoft.com/office/powerpoint/2016/6/main">
                        <a:xfrm>
                          <a:off x="0" y="0"/>
                          <a:ext cx="674254" cy="379268"/>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CC452B10-A7C0-EB7D-7A4C-B8838D374952}"/>
                  </a:ext>
                </a:extLst>
              </p:cNvPr>
              <p:cNvPicPr>
                <a:picLocks noGrp="1" noRot="1" noChangeAspect="1" noMove="1" noResize="1" noEditPoints="1" noAdjustHandles="1" noChangeArrowheads="1" noChangeShapeType="1"/>
              </p:cNvPicPr>
              <p:nvPr/>
            </p:nvPicPr>
            <p:blipFill>
              <a:blip r:embed="rId5"/>
              <a:stretch>
                <a:fillRect/>
              </a:stretch>
            </p:blipFill>
            <p:spPr>
              <a:xfrm>
                <a:off x="7915564" y="5892351"/>
                <a:ext cx="674254" cy="379268"/>
              </a:xfrm>
              <a:prstGeom prst="rect">
                <a:avLst/>
              </a:prstGeom>
              <a:ln w="3175">
                <a:solidFill>
                  <a:prstClr val="ltGray"/>
                </a:solidFill>
              </a:ln>
            </p:spPr>
          </p:pic>
        </mc:Fallback>
      </mc:AlternateContent>
    </p:spTree>
    <p:extLst>
      <p:ext uri="{BB962C8B-B14F-4D97-AF65-F5344CB8AC3E}">
        <p14:creationId xmlns:p14="http://schemas.microsoft.com/office/powerpoint/2010/main" val="2322136206"/>
      </p:ext>
    </p:extLst>
  </p:cSld>
  <p:clrMapOvr>
    <a:masterClrMapping/>
  </p:clrMapOvr>
  <p:transition spd="slow">
    <p:randomBar dir="vert"/>
  </p:transition>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0" y="963997"/>
            <a:ext cx="3569393" cy="4938361"/>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Interacțiunea</a:t>
            </a:r>
            <a:br>
              <a:rPr lang="ro-RO" sz="4400" dirty="0">
                <a:latin typeface="Tahoma" panose="020B0604030504040204" pitchFamily="34" charset="0"/>
                <a:ea typeface="Tahoma" panose="020B0604030504040204" pitchFamily="34" charset="0"/>
                <a:cs typeface="Tahoma" panose="020B0604030504040204" pitchFamily="34" charset="0"/>
              </a:rPr>
            </a:br>
            <a:r>
              <a:rPr lang="ro-RO" sz="4400" dirty="0">
                <a:latin typeface="Tahoma" panose="020B0604030504040204" pitchFamily="34" charset="0"/>
                <a:ea typeface="Tahoma" panose="020B0604030504040204" pitchFamily="34" charset="0"/>
                <a:cs typeface="Tahoma" panose="020B0604030504040204" pitchFamily="34" charset="0"/>
              </a:rPr>
              <a:t>client-UX-SE </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pic>
        <p:nvPicPr>
          <p:cNvPr id="6" name="Picture 5">
            <a:extLst>
              <a:ext uri="{FF2B5EF4-FFF2-40B4-BE49-F238E27FC236}">
                <a16:creationId xmlns:a16="http://schemas.microsoft.com/office/drawing/2014/main" id="{E417E9CD-ABF0-7BCF-0540-A3F5B50211D6}"/>
              </a:ext>
            </a:extLst>
          </p:cNvPr>
          <p:cNvPicPr>
            <a:picLocks noChangeAspect="1"/>
          </p:cNvPicPr>
          <p:nvPr/>
        </p:nvPicPr>
        <p:blipFill>
          <a:blip r:embed="rId2"/>
          <a:stretch>
            <a:fillRect/>
          </a:stretch>
        </p:blipFill>
        <p:spPr>
          <a:xfrm>
            <a:off x="4650251" y="2057398"/>
            <a:ext cx="7039396" cy="2743201"/>
          </a:xfrm>
          <a:prstGeom prst="rect">
            <a:avLst/>
          </a:prstGeom>
        </p:spPr>
      </p:pic>
      <p:sp>
        <p:nvSpPr>
          <p:cNvPr id="7" name="TextBox 6">
            <a:extLst>
              <a:ext uri="{FF2B5EF4-FFF2-40B4-BE49-F238E27FC236}">
                <a16:creationId xmlns:a16="http://schemas.microsoft.com/office/drawing/2014/main" id="{059C0948-C61F-6F8C-B9F0-26A4F8449182}"/>
              </a:ext>
            </a:extLst>
          </p:cNvPr>
          <p:cNvSpPr txBox="1"/>
          <p:nvPr/>
        </p:nvSpPr>
        <p:spPr>
          <a:xfrm>
            <a:off x="6707800" y="4775953"/>
            <a:ext cx="310171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endParaRPr kumimoji="0" lang="en-GB"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28294195"/>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42" name="Rectangle 33">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35">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4" name="Freeform: Shape 37">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4094126" y="933855"/>
            <a:ext cx="7315200" cy="4535618"/>
          </a:xfrm>
        </p:spPr>
        <p:txBody>
          <a:bodyPr vert="horz" lIns="91440" tIns="45720" rIns="91440" bIns="45720" rtlCol="0" anchor="b">
            <a:normAutofit fontScale="90000"/>
          </a:bodyPr>
          <a:lstStyle/>
          <a:p>
            <a:r>
              <a:rPr lang="en-US" sz="4000" spc="-100" dirty="0" err="1">
                <a:solidFill>
                  <a:schemeClr val="tx2"/>
                </a:solidFill>
                <a:latin typeface="Tahoma" panose="020B0604030504040204" pitchFamily="34" charset="0"/>
                <a:ea typeface="Tahoma" panose="020B0604030504040204" pitchFamily="34" charset="0"/>
                <a:cs typeface="Tahoma" panose="020B0604030504040204" pitchFamily="34" charset="0"/>
              </a:rPr>
              <a:t>Activit</a:t>
            </a: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ate: </a:t>
            </a:r>
            <a: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t>înțelegerea cerințelor</a:t>
            </a:r>
            <a:b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br>
            <a:b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Sub-activitate: </a:t>
            </a:r>
            <a: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t>obținerea unor informații despre cum va fi utilizat produsul</a:t>
            </a:r>
            <a:b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br>
            <a:b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M</a:t>
            </a:r>
            <a:r>
              <a:rPr lang="en-US" sz="4000" spc="-100" dirty="0" err="1">
                <a:solidFill>
                  <a:schemeClr val="tx2"/>
                </a:solidFill>
                <a:latin typeface="Tahoma" panose="020B0604030504040204" pitchFamily="34" charset="0"/>
                <a:ea typeface="Tahoma" panose="020B0604030504040204" pitchFamily="34" charset="0"/>
                <a:cs typeface="Tahoma" panose="020B0604030504040204" pitchFamily="34" charset="0"/>
              </a:rPr>
              <a:t>etod</a:t>
            </a: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ă: </a:t>
            </a:r>
            <a: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t>interviu</a:t>
            </a:r>
            <a:r>
              <a:rPr lang="en-US" sz="4000" spc="-100" dirty="0">
                <a:solidFill>
                  <a:schemeClr val="tx2"/>
                </a:solidFill>
                <a:latin typeface="Tahoma" panose="020B0604030504040204" pitchFamily="34" charset="0"/>
                <a:ea typeface="Tahoma" panose="020B0604030504040204" pitchFamily="34" charset="0"/>
                <a:cs typeface="Tahoma" panose="020B0604030504040204" pitchFamily="34" charset="0"/>
              </a:rPr>
              <a:t> </a:t>
            </a:r>
            <a:b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br>
            <a:b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T</a:t>
            </a:r>
            <a:r>
              <a:rPr lang="en-US" sz="4000" spc="-100" dirty="0" err="1">
                <a:solidFill>
                  <a:schemeClr val="tx2"/>
                </a:solidFill>
                <a:latin typeface="Tahoma" panose="020B0604030504040204" pitchFamily="34" charset="0"/>
                <a:ea typeface="Tahoma" panose="020B0604030504040204" pitchFamily="34" charset="0"/>
                <a:cs typeface="Tahoma" panose="020B0604030504040204" pitchFamily="34" charset="0"/>
              </a:rPr>
              <a:t>ehnic</a:t>
            </a:r>
            <a:r>
              <a:rPr lang="ro-RO" sz="4000" spc="-100" dirty="0">
                <a:solidFill>
                  <a:schemeClr val="tx2"/>
                </a:solidFill>
                <a:latin typeface="Tahoma" panose="020B0604030504040204" pitchFamily="34" charset="0"/>
                <a:ea typeface="Tahoma" panose="020B0604030504040204" pitchFamily="34" charset="0"/>
                <a:cs typeface="Tahoma" panose="020B0604030504040204" pitchFamily="34" charset="0"/>
              </a:rPr>
              <a:t>ă: </a:t>
            </a:r>
            <a:r>
              <a:rPr lang="ro-RO" sz="4000" i="1" spc="-100" dirty="0">
                <a:solidFill>
                  <a:schemeClr val="tx2"/>
                </a:solidFill>
                <a:latin typeface="Tahoma" panose="020B0604030504040204" pitchFamily="34" charset="0"/>
                <a:ea typeface="Tahoma" panose="020B0604030504040204" pitchFamily="34" charset="0"/>
                <a:cs typeface="Tahoma" panose="020B0604030504040204" pitchFamily="34" charset="0"/>
              </a:rPr>
              <a:t>luarea de notițe</a:t>
            </a:r>
            <a:endParaRPr lang="en-US" sz="4000" spc="-1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8545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Picture 4" descr="Abstract blurred public library with bookshelves">
            <a:extLst>
              <a:ext uri="{FF2B5EF4-FFF2-40B4-BE49-F238E27FC236}">
                <a16:creationId xmlns:a16="http://schemas.microsoft.com/office/drawing/2014/main" id="{EFA8825D-A74C-5EC5-040B-527F4D22C8DA}"/>
              </a:ext>
            </a:extLst>
          </p:cNvPr>
          <p:cNvPicPr>
            <a:picLocks noChangeAspect="1"/>
          </p:cNvPicPr>
          <p:nvPr/>
        </p:nvPicPr>
        <p:blipFill rotWithShape="1">
          <a:blip r:embed="rId3"/>
          <a:srcRect l="13042" r="3538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Title 1">
            <a:extLst>
              <a:ext uri="{FF2B5EF4-FFF2-40B4-BE49-F238E27FC236}">
                <a16:creationId xmlns:a16="http://schemas.microsoft.com/office/drawing/2014/main" id="{BF727EDC-DF4A-652E-637E-577C77DEE268}"/>
              </a:ext>
            </a:extLst>
          </p:cNvPr>
          <p:cNvSpPr>
            <a:spLocks noGrp="1"/>
          </p:cNvSpPr>
          <p:nvPr>
            <p:ph type="title"/>
          </p:nvPr>
        </p:nvSpPr>
        <p:spPr>
          <a:xfrm>
            <a:off x="1082916" y="725055"/>
            <a:ext cx="5260680" cy="683490"/>
          </a:xfrm>
        </p:spPr>
        <p:txBody>
          <a:bodyPr>
            <a:normAutofit fontScale="90000"/>
          </a:bodyPr>
          <a:lstStyle/>
          <a:p>
            <a:pPr algn="l"/>
            <a:r>
              <a:rPr lang="ro-RO" dirty="0">
                <a:latin typeface="Tahoma" panose="020B0604030504040204" pitchFamily="34" charset="0"/>
                <a:ea typeface="Tahoma" panose="020B0604030504040204" pitchFamily="34" charset="0"/>
                <a:cs typeface="Tahoma" panose="020B0604030504040204" pitchFamily="34" charset="0"/>
              </a:rPr>
              <a:t>Articole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4C94F22-93AA-8A9C-CBD2-4BED7E908CA0}"/>
              </a:ext>
            </a:extLst>
          </p:cNvPr>
          <p:cNvSpPr>
            <a:spLocks noGrp="1"/>
          </p:cNvSpPr>
          <p:nvPr>
            <p:ph idx="1"/>
          </p:nvPr>
        </p:nvSpPr>
        <p:spPr>
          <a:xfrm>
            <a:off x="643468" y="2666999"/>
            <a:ext cx="6422350" cy="3124201"/>
          </a:xfrm>
        </p:spPr>
        <p:txBody>
          <a:bodyPr>
            <a:normAutofit/>
          </a:bodyPr>
          <a:lstStyle/>
          <a:p>
            <a:r>
              <a:rPr lang="ro-RO" sz="2000" dirty="0">
                <a:latin typeface="Tahoma" panose="020B0604030504040204" pitchFamily="34" charset="0"/>
                <a:ea typeface="Tahoma" panose="020B0604030504040204" pitchFamily="34" charset="0"/>
                <a:cs typeface="Tahoma" panose="020B0604030504040204" pitchFamily="34" charset="0"/>
                <a:hlinkClick r:id="rId4"/>
              </a:rPr>
              <a:t>Hindkers et al., 2022: </a:t>
            </a:r>
            <a:r>
              <a:rPr lang="en-GB" sz="2000" i="1" dirty="0">
                <a:latin typeface="Tahoma" panose="020B0604030504040204" pitchFamily="34" charset="0"/>
                <a:ea typeface="Tahoma" panose="020B0604030504040204" pitchFamily="34" charset="0"/>
                <a:cs typeface="Tahoma" panose="020B0604030504040204" pitchFamily="34" charset="0"/>
                <a:hlinkClick r:id="rId4"/>
              </a:rPr>
              <a:t>Approaches to manage the user experience process in Agile software</a:t>
            </a:r>
            <a:r>
              <a:rPr lang="ro-RO" sz="2000" i="1" dirty="0">
                <a:latin typeface="Tahoma" panose="020B0604030504040204" pitchFamily="34" charset="0"/>
                <a:ea typeface="Tahoma" panose="020B0604030504040204" pitchFamily="34" charset="0"/>
                <a:cs typeface="Tahoma" panose="020B0604030504040204" pitchFamily="34" charset="0"/>
                <a:hlinkClick r:id="rId4"/>
              </a:rPr>
              <a:t> </a:t>
            </a:r>
            <a:r>
              <a:rPr lang="en-GB" sz="2000" i="1" dirty="0">
                <a:latin typeface="Tahoma" panose="020B0604030504040204" pitchFamily="34" charset="0"/>
                <a:ea typeface="Tahoma" panose="020B0604030504040204" pitchFamily="34" charset="0"/>
                <a:cs typeface="Tahoma" panose="020B0604030504040204" pitchFamily="34" charset="0"/>
                <a:hlinkClick r:id="rId4"/>
              </a:rPr>
              <a:t>development: A systematic literature review</a:t>
            </a:r>
            <a:r>
              <a:rPr lang="ro-RO" sz="2000" i="1" dirty="0">
                <a:latin typeface="Tahoma" panose="020B0604030504040204" pitchFamily="34" charset="0"/>
                <a:ea typeface="Tahoma" panose="020B0604030504040204" pitchFamily="34" charset="0"/>
                <a:cs typeface="Tahoma" panose="020B0604030504040204" pitchFamily="34" charset="0"/>
                <a:hlinkClick r:id="rId4"/>
              </a:rPr>
              <a:t>. </a:t>
            </a:r>
            <a:endParaRPr lang="ro-RO" sz="2000" i="1" dirty="0">
              <a:latin typeface="Tahoma" panose="020B0604030504040204" pitchFamily="34" charset="0"/>
              <a:ea typeface="Tahoma" panose="020B0604030504040204" pitchFamily="34" charset="0"/>
              <a:cs typeface="Tahoma" panose="020B0604030504040204" pitchFamily="34" charset="0"/>
            </a:endParaRPr>
          </a:p>
          <a:p>
            <a:r>
              <a:rPr lang="ro-RO" sz="2000" dirty="0">
                <a:latin typeface="Tahoma" panose="020B0604030504040204" pitchFamily="34" charset="0"/>
                <a:ea typeface="Tahoma" panose="020B0604030504040204" pitchFamily="34" charset="0"/>
                <a:cs typeface="Tahoma" panose="020B0604030504040204" pitchFamily="34" charset="0"/>
                <a:hlinkClick r:id="rId5"/>
              </a:rPr>
              <a:t>Da Silva et al., 2019: </a:t>
            </a:r>
            <a:r>
              <a:rPr lang="en-GB" sz="2000" i="1" dirty="0">
                <a:latin typeface="Tahoma" panose="020B0604030504040204" pitchFamily="34" charset="0"/>
                <a:ea typeface="Tahoma" panose="020B0604030504040204" pitchFamily="34" charset="0"/>
                <a:cs typeface="Tahoma" panose="020B0604030504040204" pitchFamily="34" charset="0"/>
                <a:hlinkClick r:id="rId5"/>
              </a:rPr>
              <a:t>The evolution of agile UXD</a:t>
            </a:r>
            <a:r>
              <a:rPr lang="ro-RO" sz="2000" i="1" dirty="0">
                <a:latin typeface="Tahoma" panose="020B0604030504040204" pitchFamily="34" charset="0"/>
                <a:ea typeface="Tahoma" panose="020B0604030504040204" pitchFamily="34" charset="0"/>
                <a:cs typeface="Tahoma" panose="020B0604030504040204" pitchFamily="34" charset="0"/>
              </a:rPr>
              <a:t>.</a:t>
            </a:r>
          </a:p>
          <a:p>
            <a:r>
              <a:rPr lang="ro-RO" sz="2000" dirty="0">
                <a:latin typeface="Tahoma" panose="020B0604030504040204" pitchFamily="34" charset="0"/>
                <a:ea typeface="Tahoma" panose="020B0604030504040204" pitchFamily="34" charset="0"/>
                <a:cs typeface="Tahoma" panose="020B0604030504040204" pitchFamily="34" charset="0"/>
                <a:hlinkClick r:id="rId6"/>
              </a:rPr>
              <a:t>Alhammad &amp; Moreno, 2022: </a:t>
            </a:r>
            <a:r>
              <a:rPr lang="en-GB" sz="2000" i="1" dirty="0">
                <a:latin typeface="Tahoma" panose="020B0604030504040204" pitchFamily="34" charset="0"/>
                <a:ea typeface="Tahoma" panose="020B0604030504040204" pitchFamily="34" charset="0"/>
                <a:cs typeface="Tahoma" panose="020B0604030504040204" pitchFamily="34" charset="0"/>
                <a:hlinkClick r:id="rId6"/>
              </a:rPr>
              <a:t>Integrating User Experience into Agile</a:t>
            </a:r>
            <a:r>
              <a:rPr lang="ro-RO" sz="2000" i="1" dirty="0">
                <a:latin typeface="Tahoma" panose="020B0604030504040204" pitchFamily="34" charset="0"/>
                <a:ea typeface="Tahoma" panose="020B0604030504040204" pitchFamily="34" charset="0"/>
                <a:cs typeface="Tahoma" panose="020B0604030504040204" pitchFamily="34" charset="0"/>
                <a:hlinkClick r:id="rId6"/>
              </a:rPr>
              <a:t>.</a:t>
            </a:r>
            <a:endParaRPr lang="ro-RO" sz="2000" i="1" dirty="0">
              <a:latin typeface="Tahoma" panose="020B0604030504040204" pitchFamily="34" charset="0"/>
              <a:ea typeface="Tahoma" panose="020B0604030504040204" pitchFamily="34" charset="0"/>
              <a:cs typeface="Tahoma" panose="020B0604030504040204" pitchFamily="34" charset="0"/>
            </a:endParaRPr>
          </a:p>
          <a:p>
            <a:r>
              <a:rPr lang="ro-RO" i="1"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articolele din </a:t>
            </a:r>
            <a:r>
              <a:rPr lang="ro-RO" dirty="0">
                <a:latin typeface="Tahoma" panose="020B0604030504040204" pitchFamily="34" charset="0"/>
                <a:ea typeface="Tahoma" panose="020B0604030504040204" pitchFamily="34" charset="0"/>
                <a:cs typeface="Tahoma" panose="020B0604030504040204" pitchFamily="34" charset="0"/>
                <a:hlinkClick r:id="rId7"/>
              </a:rPr>
              <a:t>folderul</a:t>
            </a:r>
            <a:r>
              <a:rPr lang="ro-RO" dirty="0">
                <a:latin typeface="Tahoma" panose="020B0604030504040204" pitchFamily="34" charset="0"/>
                <a:ea typeface="Tahoma" panose="020B0604030504040204" pitchFamily="34" charset="0"/>
                <a:cs typeface="Tahoma" panose="020B0604030504040204" pitchFamily="34" charset="0"/>
              </a:rPr>
              <a:t> de pe grup</a:t>
            </a:r>
            <a:endParaRPr lang="ro-RO" sz="2000" i="1" dirty="0">
              <a:latin typeface="Tahoma" panose="020B0604030504040204" pitchFamily="34" charset="0"/>
              <a:ea typeface="Tahoma" panose="020B0604030504040204" pitchFamily="34" charset="0"/>
              <a:cs typeface="Tahoma" panose="020B0604030504040204" pitchFamily="34" charset="0"/>
            </a:endParaRPr>
          </a:p>
          <a:p>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7880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C32C21-4D23-7692-9FC7-67949CEDC044}"/>
              </a:ext>
            </a:extLst>
          </p:cNvPr>
          <p:cNvSpPr txBox="1"/>
          <p:nvPr/>
        </p:nvSpPr>
        <p:spPr>
          <a:xfrm>
            <a:off x="2602922" y="5816228"/>
            <a:ext cx="6134100" cy="369332"/>
          </a:xfrm>
          <a:prstGeom prst="rect">
            <a:avLst/>
          </a:prstGeom>
          <a:noFill/>
        </p:spPr>
        <p:txBody>
          <a:bodyPr wrap="square">
            <a:spAutoFit/>
          </a:bodyPr>
          <a:lstStyle/>
          <a:p>
            <a:r>
              <a:rPr lang="ro-RO" sz="1800" dirty="0">
                <a:solidFill>
                  <a:schemeClr val="bg1"/>
                </a:solidFill>
                <a:latin typeface="Tahoma" panose="020B0604030504040204" pitchFamily="34" charset="0"/>
                <a:ea typeface="Tahoma" panose="020B0604030504040204" pitchFamily="34" charset="0"/>
                <a:cs typeface="Tahoma" panose="020B0604030504040204" pitchFamily="34" charset="0"/>
              </a:rPr>
              <a:t>Sursa: W. Grant, </a:t>
            </a:r>
            <a:r>
              <a:rPr lang="ro-RO" sz="1800" i="1" dirty="0">
                <a:solidFill>
                  <a:schemeClr val="bg1"/>
                </a:solidFill>
                <a:latin typeface="Tahoma" panose="020B0604030504040204" pitchFamily="34" charset="0"/>
                <a:ea typeface="Tahoma" panose="020B0604030504040204" pitchFamily="34" charset="0"/>
                <a:cs typeface="Tahoma" panose="020B0604030504040204" pitchFamily="34" charset="0"/>
              </a:rPr>
              <a:t>101 UX principles</a:t>
            </a:r>
            <a:r>
              <a:rPr lang="ro-RO"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3AF81AE-EC8E-211C-6646-F4080B8AE1B2}"/>
              </a:ext>
            </a:extLst>
          </p:cNvPr>
          <p:cNvPicPr>
            <a:picLocks noChangeAspect="1"/>
          </p:cNvPicPr>
          <p:nvPr/>
        </p:nvPicPr>
        <p:blipFill>
          <a:blip r:embed="rId2"/>
          <a:stretch>
            <a:fillRect/>
          </a:stretch>
        </p:blipFill>
        <p:spPr>
          <a:xfrm>
            <a:off x="960847" y="1360157"/>
            <a:ext cx="9733130" cy="4137685"/>
          </a:xfrm>
          <a:prstGeom prst="rect">
            <a:avLst/>
          </a:prstGeom>
        </p:spPr>
      </p:pic>
      <p:sp>
        <p:nvSpPr>
          <p:cNvPr id="2" name="TextBox 1">
            <a:extLst>
              <a:ext uri="{FF2B5EF4-FFF2-40B4-BE49-F238E27FC236}">
                <a16:creationId xmlns:a16="http://schemas.microsoft.com/office/drawing/2014/main" id="{B91B7519-92CB-5E0C-65CE-32630C92365D}"/>
              </a:ext>
            </a:extLst>
          </p:cNvPr>
          <p:cNvSpPr txBox="1"/>
          <p:nvPr/>
        </p:nvSpPr>
        <p:spPr>
          <a:xfrm>
            <a:off x="896458" y="739299"/>
            <a:ext cx="6134100" cy="461665"/>
          </a:xfrm>
          <a:prstGeom prst="rect">
            <a:avLst/>
          </a:prstGeom>
          <a:noFill/>
        </p:spPr>
        <p:txBody>
          <a:bodyPr wrap="square" rtlCol="0">
            <a:spAutoFit/>
          </a:bodyPr>
          <a:lstStyle/>
          <a:p>
            <a:r>
              <a:rPr lang="ro-RO" sz="2400">
                <a:latin typeface="Tahoma" panose="020B0604030504040204" pitchFamily="34" charset="0"/>
                <a:ea typeface="Tahoma" panose="020B0604030504040204" pitchFamily="34" charset="0"/>
                <a:cs typeface="Tahoma" panose="020B0604030504040204" pitchFamily="34" charset="0"/>
              </a:rPr>
              <a:t>Comparați și comentați</a:t>
            </a:r>
            <a:r>
              <a:rPr lang="ro-RO" sz="2400" dirty="0">
                <a:latin typeface="Tahoma" panose="020B0604030504040204" pitchFamily="34" charset="0"/>
                <a:ea typeface="Tahoma" panose="020B0604030504040204" pitchFamily="34" charset="0"/>
                <a:cs typeface="Tahoma" panose="020B0604030504040204" pitchFamily="34" charset="0"/>
              </a:rPr>
              <a:t>...</a:t>
            </a:r>
            <a:endParaRPr lang="en-GB"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38398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8389648" y="1123837"/>
            <a:ext cx="2947482" cy="460118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Despre tehnicile utilizate în </a:t>
            </a:r>
            <a:r>
              <a:rPr lang="ro-RO" i="1">
                <a:latin typeface="Tahoma" panose="020B0604030504040204" pitchFamily="34" charset="0"/>
                <a:ea typeface="Tahoma" panose="020B0604030504040204" pitchFamily="34" charset="0"/>
                <a:cs typeface="Tahoma" panose="020B0604030504040204" pitchFamily="34" charset="0"/>
              </a:rPr>
              <a:t>UX</a:t>
            </a:r>
            <a:r>
              <a:rPr lang="ro-RO">
                <a:latin typeface="Tahoma" panose="020B0604030504040204" pitchFamily="34" charset="0"/>
                <a:ea typeface="Tahoma" panose="020B0604030504040204" pitchFamily="34" charset="0"/>
                <a:cs typeface="Tahoma" panose="020B0604030504040204" pitchFamily="34" charset="0"/>
              </a:rPr>
              <a:t> </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6FC939B8-DB13-2CEA-C344-D041196DDA30}"/>
              </a:ext>
            </a:extLst>
          </p:cNvPr>
          <p:cNvSpPr>
            <a:spLocks noGrp="1"/>
          </p:cNvSpPr>
          <p:nvPr>
            <p:ph idx="1"/>
          </p:nvPr>
        </p:nvSpPr>
        <p:spPr>
          <a:xfrm>
            <a:off x="643466" y="653796"/>
            <a:ext cx="6987135" cy="5330952"/>
          </a:xfrm>
        </p:spPr>
        <p:txBody>
          <a:bodyPr>
            <a:normAutofit lnSpcReduction="10000"/>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observarea</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abstractizarea</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luarea de notițe</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organizarea datelor / ideilor</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modelarea</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narațiunea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storytelling</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imersiunea</a:t>
            </a:r>
          </a:p>
          <a:p>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brainstorming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realizarea de schițe și desene</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încadrarea și reîncadrarea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framing and reframing</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raționamentul și deducția</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gândirea critică</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iterația </a:t>
            </a:r>
          </a:p>
          <a:p>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7" name="Rectangle 52">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600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heel(1)">
                                      <p:cBhvr>
                                        <p:cTn id="18" dur="2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80">
                                          <p:stCondLst>
                                            <p:cond delay="0"/>
                                          </p:stCondLst>
                                        </p:cTn>
                                        <p:tgtEl>
                                          <p:spTgt spid="3">
                                            <p:txEl>
                                              <p:pRg st="4" end="4"/>
                                            </p:txEl>
                                          </p:spTgt>
                                        </p:tgtEl>
                                      </p:cBhvr>
                                    </p:animEffect>
                                    <p:anim calcmode="lin" valueType="num">
                                      <p:cBhvr>
                                        <p:cTn id="2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4" end="4"/>
                                            </p:txEl>
                                          </p:spTgt>
                                        </p:tgtEl>
                                      </p:cBhvr>
                                      <p:to x="100000" y="60000"/>
                                    </p:animScale>
                                    <p:animScale>
                                      <p:cBhvr>
                                        <p:cTn id="34" dur="166" decel="50000">
                                          <p:stCondLst>
                                            <p:cond delay="676"/>
                                          </p:stCondLst>
                                        </p:cTn>
                                        <p:tgtEl>
                                          <p:spTgt spid="3">
                                            <p:txEl>
                                              <p:pRg st="4" end="4"/>
                                            </p:txEl>
                                          </p:spTgt>
                                        </p:tgtEl>
                                      </p:cBhvr>
                                      <p:to x="100000" y="100000"/>
                                    </p:animScale>
                                    <p:animScale>
                                      <p:cBhvr>
                                        <p:cTn id="35" dur="26">
                                          <p:stCondLst>
                                            <p:cond delay="1312"/>
                                          </p:stCondLst>
                                        </p:cTn>
                                        <p:tgtEl>
                                          <p:spTgt spid="3">
                                            <p:txEl>
                                              <p:pRg st="4" end="4"/>
                                            </p:txEl>
                                          </p:spTgt>
                                        </p:tgtEl>
                                      </p:cBhvr>
                                      <p:to x="100000" y="80000"/>
                                    </p:animScale>
                                    <p:animScale>
                                      <p:cBhvr>
                                        <p:cTn id="36" dur="166" decel="50000">
                                          <p:stCondLst>
                                            <p:cond delay="1338"/>
                                          </p:stCondLst>
                                        </p:cTn>
                                        <p:tgtEl>
                                          <p:spTgt spid="3">
                                            <p:txEl>
                                              <p:pRg st="4" end="4"/>
                                            </p:txEl>
                                          </p:spTgt>
                                        </p:tgtEl>
                                      </p:cBhvr>
                                      <p:to x="100000" y="100000"/>
                                    </p:animScale>
                                    <p:animScale>
                                      <p:cBhvr>
                                        <p:cTn id="37" dur="26">
                                          <p:stCondLst>
                                            <p:cond delay="1642"/>
                                          </p:stCondLst>
                                        </p:cTn>
                                        <p:tgtEl>
                                          <p:spTgt spid="3">
                                            <p:txEl>
                                              <p:pRg st="4" end="4"/>
                                            </p:txEl>
                                          </p:spTgt>
                                        </p:tgtEl>
                                      </p:cBhvr>
                                      <p:to x="100000" y="90000"/>
                                    </p:animScale>
                                    <p:animScale>
                                      <p:cBhvr>
                                        <p:cTn id="38" dur="166" decel="50000">
                                          <p:stCondLst>
                                            <p:cond delay="1668"/>
                                          </p:stCondLst>
                                        </p:cTn>
                                        <p:tgtEl>
                                          <p:spTgt spid="3">
                                            <p:txEl>
                                              <p:pRg st="4" end="4"/>
                                            </p:txEl>
                                          </p:spTgt>
                                        </p:tgtEl>
                                      </p:cBhvr>
                                      <p:to x="100000" y="100000"/>
                                    </p:animScale>
                                    <p:animScale>
                                      <p:cBhvr>
                                        <p:cTn id="39" dur="26">
                                          <p:stCondLst>
                                            <p:cond delay="1808"/>
                                          </p:stCondLst>
                                        </p:cTn>
                                        <p:tgtEl>
                                          <p:spTgt spid="3">
                                            <p:txEl>
                                              <p:pRg st="4" end="4"/>
                                            </p:txEl>
                                          </p:spTgt>
                                        </p:tgtEl>
                                      </p:cBhvr>
                                      <p:to x="100000" y="95000"/>
                                    </p:animScale>
                                    <p:animScale>
                                      <p:cBhvr>
                                        <p:cTn id="40" dur="166" decel="50000">
                                          <p:stCondLst>
                                            <p:cond delay="1834"/>
                                          </p:stCondLst>
                                        </p:cTn>
                                        <p:tgtEl>
                                          <p:spTgt spid="3">
                                            <p:txEl>
                                              <p:pRg st="4" end="4"/>
                                            </p:txEl>
                                          </p:spTgt>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2000"/>
                                        <p:tgtEl>
                                          <p:spTgt spid="3">
                                            <p:txEl>
                                              <p:pRg st="5" end="5"/>
                                            </p:txEl>
                                          </p:spTgt>
                                        </p:tgtEl>
                                      </p:cBhvr>
                                    </p:animEffect>
                                    <p:anim calcmode="lin" valueType="num">
                                      <p:cBhvr>
                                        <p:cTn id="46"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47" dur="20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p:cTn id="5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1000"/>
                                        <p:tgtEl>
                                          <p:spTgt spid="3">
                                            <p:txEl>
                                              <p:pRg st="7" end="7"/>
                                            </p:txEl>
                                          </p:spTgt>
                                        </p:tgtEl>
                                      </p:cBhvr>
                                    </p:animEffect>
                                    <p:anim calcmode="lin" valueType="num">
                                      <p:cBhvr>
                                        <p:cTn id="6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barn(inVertical)">
                                      <p:cBhvr>
                                        <p:cTn id="72" dur="500"/>
                                        <p:tgtEl>
                                          <p:spTgt spid="3">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wheel(1)">
                                      <p:cBhvr>
                                        <p:cTn id="77" dur="2000"/>
                                        <p:tgtEl>
                                          <p:spTgt spid="3">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6" presetClass="entr" presetSubtype="0" fill="hold" nodeType="clickEffect">
                                  <p:stCondLst>
                                    <p:cond delay="0"/>
                                  </p:stCondLst>
                                  <p:childTnLst>
                                    <p:set>
                                      <p:cBhvr>
                                        <p:cTn id="81" dur="1" fill="hold">
                                          <p:stCondLst>
                                            <p:cond delay="0"/>
                                          </p:stCondLst>
                                        </p:cTn>
                                        <p:tgtEl>
                                          <p:spTgt spid="3">
                                            <p:txEl>
                                              <p:pRg st="11" end="11"/>
                                            </p:txEl>
                                          </p:spTgt>
                                        </p:tgtEl>
                                        <p:attrNameLst>
                                          <p:attrName>style.visibility</p:attrName>
                                        </p:attrNameLst>
                                      </p:cBhvr>
                                      <p:to>
                                        <p:strVal val="visible"/>
                                      </p:to>
                                    </p:set>
                                    <p:animEffect transition="in" filter="wipe(down)">
                                      <p:cBhvr>
                                        <p:cTn id="82" dur="580">
                                          <p:stCondLst>
                                            <p:cond delay="0"/>
                                          </p:stCondLst>
                                        </p:cTn>
                                        <p:tgtEl>
                                          <p:spTgt spid="3">
                                            <p:txEl>
                                              <p:pRg st="11" end="11"/>
                                            </p:txEl>
                                          </p:spTgt>
                                        </p:tgtEl>
                                      </p:cBhvr>
                                    </p:animEffect>
                                    <p:anim calcmode="lin" valueType="num">
                                      <p:cBhvr>
                                        <p:cTn id="83"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88" dur="26">
                                          <p:stCondLst>
                                            <p:cond delay="650"/>
                                          </p:stCondLst>
                                        </p:cTn>
                                        <p:tgtEl>
                                          <p:spTgt spid="3">
                                            <p:txEl>
                                              <p:pRg st="11" end="11"/>
                                            </p:txEl>
                                          </p:spTgt>
                                        </p:tgtEl>
                                      </p:cBhvr>
                                      <p:to x="100000" y="60000"/>
                                    </p:animScale>
                                    <p:animScale>
                                      <p:cBhvr>
                                        <p:cTn id="89" dur="166" decel="50000">
                                          <p:stCondLst>
                                            <p:cond delay="676"/>
                                          </p:stCondLst>
                                        </p:cTn>
                                        <p:tgtEl>
                                          <p:spTgt spid="3">
                                            <p:txEl>
                                              <p:pRg st="11" end="11"/>
                                            </p:txEl>
                                          </p:spTgt>
                                        </p:tgtEl>
                                      </p:cBhvr>
                                      <p:to x="100000" y="100000"/>
                                    </p:animScale>
                                    <p:animScale>
                                      <p:cBhvr>
                                        <p:cTn id="90" dur="26">
                                          <p:stCondLst>
                                            <p:cond delay="1312"/>
                                          </p:stCondLst>
                                        </p:cTn>
                                        <p:tgtEl>
                                          <p:spTgt spid="3">
                                            <p:txEl>
                                              <p:pRg st="11" end="11"/>
                                            </p:txEl>
                                          </p:spTgt>
                                        </p:tgtEl>
                                      </p:cBhvr>
                                      <p:to x="100000" y="80000"/>
                                    </p:animScale>
                                    <p:animScale>
                                      <p:cBhvr>
                                        <p:cTn id="91" dur="166" decel="50000">
                                          <p:stCondLst>
                                            <p:cond delay="1338"/>
                                          </p:stCondLst>
                                        </p:cTn>
                                        <p:tgtEl>
                                          <p:spTgt spid="3">
                                            <p:txEl>
                                              <p:pRg st="11" end="11"/>
                                            </p:txEl>
                                          </p:spTgt>
                                        </p:tgtEl>
                                      </p:cBhvr>
                                      <p:to x="100000" y="100000"/>
                                    </p:animScale>
                                    <p:animScale>
                                      <p:cBhvr>
                                        <p:cTn id="92" dur="26">
                                          <p:stCondLst>
                                            <p:cond delay="1642"/>
                                          </p:stCondLst>
                                        </p:cTn>
                                        <p:tgtEl>
                                          <p:spTgt spid="3">
                                            <p:txEl>
                                              <p:pRg st="11" end="11"/>
                                            </p:txEl>
                                          </p:spTgt>
                                        </p:tgtEl>
                                      </p:cBhvr>
                                      <p:to x="100000" y="90000"/>
                                    </p:animScale>
                                    <p:animScale>
                                      <p:cBhvr>
                                        <p:cTn id="93" dur="166" decel="50000">
                                          <p:stCondLst>
                                            <p:cond delay="1668"/>
                                          </p:stCondLst>
                                        </p:cTn>
                                        <p:tgtEl>
                                          <p:spTgt spid="3">
                                            <p:txEl>
                                              <p:pRg st="11" end="11"/>
                                            </p:txEl>
                                          </p:spTgt>
                                        </p:tgtEl>
                                      </p:cBhvr>
                                      <p:to x="100000" y="100000"/>
                                    </p:animScale>
                                    <p:animScale>
                                      <p:cBhvr>
                                        <p:cTn id="94" dur="26">
                                          <p:stCondLst>
                                            <p:cond delay="1808"/>
                                          </p:stCondLst>
                                        </p:cTn>
                                        <p:tgtEl>
                                          <p:spTgt spid="3">
                                            <p:txEl>
                                              <p:pRg st="11" end="11"/>
                                            </p:txEl>
                                          </p:spTgt>
                                        </p:tgtEl>
                                      </p:cBhvr>
                                      <p:to x="100000" y="95000"/>
                                    </p:animScale>
                                    <p:animScale>
                                      <p:cBhvr>
                                        <p:cTn id="95" dur="166" decel="50000">
                                          <p:stCondLst>
                                            <p:cond delay="1834"/>
                                          </p:stCondLst>
                                        </p:cTn>
                                        <p:tgtEl>
                                          <p:spTgt spid="3">
                                            <p:txEl>
                                              <p:pRg st="11" end="11"/>
                                            </p:txEl>
                                          </p:spTgt>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nodeType="clickEffect">
                                  <p:stCondLst>
                                    <p:cond delay="0"/>
                                  </p:stCondLst>
                                  <p:childTnLst>
                                    <p:set>
                                      <p:cBhvr>
                                        <p:cTn id="99" dur="1" fill="hold">
                                          <p:stCondLst>
                                            <p:cond delay="0"/>
                                          </p:stCondLst>
                                        </p:cTn>
                                        <p:tgtEl>
                                          <p:spTgt spid="3">
                                            <p:txEl>
                                              <p:pRg st="12" end="12"/>
                                            </p:txEl>
                                          </p:spTgt>
                                        </p:tgtEl>
                                        <p:attrNameLst>
                                          <p:attrName>style.visibility</p:attrName>
                                        </p:attrNameLst>
                                      </p:cBhvr>
                                      <p:to>
                                        <p:strVal val="visible"/>
                                      </p:to>
                                    </p:set>
                                    <p:animEffect transition="in" filter="fade">
                                      <p:cBhvr>
                                        <p:cTn id="100" dur="2000"/>
                                        <p:tgtEl>
                                          <p:spTgt spid="3">
                                            <p:txEl>
                                              <p:pRg st="12" end="12"/>
                                            </p:txEl>
                                          </p:spTgt>
                                        </p:tgtEl>
                                      </p:cBhvr>
                                    </p:animEffect>
                                    <p:anim calcmode="lin" valueType="num">
                                      <p:cBhvr>
                                        <p:cTn id="101" dur="2000" fill="hold"/>
                                        <p:tgtEl>
                                          <p:spTgt spid="3">
                                            <p:txEl>
                                              <p:pRg st="12" end="12"/>
                                            </p:txEl>
                                          </p:spTgt>
                                        </p:tgtEl>
                                        <p:attrNameLst>
                                          <p:attrName>ppt_w</p:attrName>
                                        </p:attrNameLst>
                                      </p:cBhvr>
                                      <p:tavLst>
                                        <p:tav tm="0" fmla="#ppt_w*sin(2.5*pi*$)">
                                          <p:val>
                                            <p:fltVal val="0"/>
                                          </p:val>
                                        </p:tav>
                                        <p:tav tm="100000">
                                          <p:val>
                                            <p:fltVal val="1"/>
                                          </p:val>
                                        </p:tav>
                                      </p:tavLst>
                                    </p:anim>
                                    <p:anim calcmode="lin" valueType="num">
                                      <p:cBhvr>
                                        <p:cTn id="102" dur="2000" fill="hold"/>
                                        <p:tgtEl>
                                          <p:spTgt spid="3">
                                            <p:txEl>
                                              <p:pRg st="12" end="1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069849" y="1298447"/>
            <a:ext cx="7056444" cy="3477833"/>
          </a:xfrm>
        </p:spPr>
        <p:txBody>
          <a:bodyPr vert="horz" lIns="91440" tIns="45720" rIns="91440" bIns="45720" rtlCol="0" anchor="b">
            <a:normAutofit/>
          </a:bodyPr>
          <a:lstStyle/>
          <a:p>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3</a:t>
            </a:r>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Caracteristicile unui proiect</a:t>
            </a:r>
            <a:endPar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F91AC57-003A-7DCD-3780-D7140EC3FBC7}"/>
              </a:ext>
            </a:extLst>
          </p:cNvPr>
          <p:cNvSpPr txBox="1"/>
          <p:nvPr/>
        </p:nvSpPr>
        <p:spPr>
          <a:xfrm>
            <a:off x="1673157" y="4912468"/>
            <a:ext cx="5758775" cy="553998"/>
          </a:xfrm>
          <a:prstGeom prst="rect">
            <a:avLst/>
          </a:prstGeom>
          <a:noFill/>
        </p:spPr>
        <p:txBody>
          <a:bodyPr wrap="square" rtlCol="0">
            <a:spAutoFit/>
          </a:bodyPr>
          <a:lstStyle/>
          <a:p>
            <a:r>
              <a:rPr lang="ro-RO" sz="3000">
                <a:latin typeface="Tahoma" panose="020B0604030504040204" pitchFamily="34" charset="0"/>
                <a:ea typeface="Tahoma" panose="020B0604030504040204" pitchFamily="34" charset="0"/>
                <a:cs typeface="Tahoma" panose="020B0604030504040204" pitchFamily="34" charset="0"/>
              </a:rPr>
              <a:t>Scop, rigoare, complexitate</a:t>
            </a:r>
            <a:endParaRPr lang="en-GB" sz="3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2480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2" name="Rectangle 6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63" name="Rectangle 6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13F0FE9D-928D-10DA-1595-123B69757133}"/>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4600" spc="-100"/>
              <a:t>Nevoia de rigoare în dezvoltarea unui proiect de </a:t>
            </a:r>
            <a:r>
              <a:rPr lang="en-US" sz="4600" i="1" spc="-100"/>
              <a:t>UX </a:t>
            </a:r>
            <a:r>
              <a:rPr lang="en-US" sz="4600" spc="-100"/>
              <a:t>design</a:t>
            </a:r>
          </a:p>
        </p:txBody>
      </p:sp>
      <p:pic>
        <p:nvPicPr>
          <p:cNvPr id="4" name="Picture 3">
            <a:extLst>
              <a:ext uri="{FF2B5EF4-FFF2-40B4-BE49-F238E27FC236}">
                <a16:creationId xmlns:a16="http://schemas.microsoft.com/office/drawing/2014/main" id="{AAF5137F-A750-F3C6-B5B1-8DD7D103698E}"/>
              </a:ext>
            </a:extLst>
          </p:cNvPr>
          <p:cNvPicPr>
            <a:picLocks noChangeAspect="1"/>
          </p:cNvPicPr>
          <p:nvPr/>
        </p:nvPicPr>
        <p:blipFill>
          <a:blip r:embed="rId2"/>
          <a:stretch>
            <a:fillRect/>
          </a:stretch>
        </p:blipFill>
        <p:spPr>
          <a:xfrm>
            <a:off x="5120640" y="1307806"/>
            <a:ext cx="6367271" cy="4234235"/>
          </a:xfrm>
          <a:prstGeom prst="rect">
            <a:avLst/>
          </a:prstGeom>
        </p:spPr>
      </p:pic>
      <p:sp>
        <p:nvSpPr>
          <p:cNvPr id="49" name="Rectangle 48">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TextBox 7">
            <a:extLst>
              <a:ext uri="{FF2B5EF4-FFF2-40B4-BE49-F238E27FC236}">
                <a16:creationId xmlns:a16="http://schemas.microsoft.com/office/drawing/2014/main" id="{465136E2-0A59-7A9D-595F-8240DF22D593}"/>
              </a:ext>
            </a:extLst>
          </p:cNvPr>
          <p:cNvSpPr txBox="1"/>
          <p:nvPr/>
        </p:nvSpPr>
        <p:spPr>
          <a:xfrm>
            <a:off x="4868693" y="6003647"/>
            <a:ext cx="6099242" cy="369332"/>
          </a:xfrm>
          <a:prstGeom prst="rect">
            <a:avLst/>
          </a:prstGeom>
          <a:noFill/>
        </p:spPr>
        <p:txBody>
          <a:bodyPr wrap="square">
            <a:spAutoFit/>
          </a:bodyPr>
          <a:lstStyle/>
          <a:p>
            <a:r>
              <a:rPr lang="en-GB" dirty="0">
                <a:solidFill>
                  <a:srgbClr val="90BB23"/>
                </a:solidFill>
                <a:hlinkClick r:id="rId3">
                  <a:extLst>
                    <a:ext uri="{A12FA001-AC4F-418D-AE19-62706E023703}">
                      <ahyp:hlinkClr xmlns:ahyp="http://schemas.microsoft.com/office/drawing/2018/hyperlinkcolor" val="tx"/>
                    </a:ext>
                  </a:extLst>
                </a:hlinkClick>
              </a:rPr>
              <a:t> </a:t>
            </a:r>
            <a:r>
              <a:rPr lang="en-GB" dirty="0">
                <a:solidFill>
                  <a:srgbClr val="0070C0"/>
                </a:solidFill>
                <a:hlinkClick r:id="rId3">
                  <a:extLst>
                    <a:ext uri="{A12FA001-AC4F-418D-AE19-62706E023703}">
                      <ahyp:hlinkClr xmlns:ahyp="http://schemas.microsoft.com/office/drawing/2018/hyperlinkcolor" val="tx"/>
                    </a:ext>
                  </a:extLst>
                </a:hlinkClick>
              </a:rPr>
              <a:t>https://www.demilked.com/bad-designs-architecture/</a:t>
            </a:r>
            <a:r>
              <a:rPr lang="en-GB" dirty="0">
                <a:solidFill>
                  <a:srgbClr val="0070C0"/>
                </a:solidFill>
              </a:rPr>
              <a:t> </a:t>
            </a:r>
          </a:p>
        </p:txBody>
      </p:sp>
    </p:spTree>
    <p:extLst>
      <p:ext uri="{BB962C8B-B14F-4D97-AF65-F5344CB8AC3E}">
        <p14:creationId xmlns:p14="http://schemas.microsoft.com/office/powerpoint/2010/main" val="634689208"/>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56C7-3E95-27C6-C66B-E2BB71D1EA66}"/>
              </a:ext>
            </a:extLst>
          </p:cNvPr>
          <p:cNvSpPr>
            <a:spLocks noGrp="1"/>
          </p:cNvSpPr>
          <p:nvPr>
            <p:ph type="title"/>
          </p:nvPr>
        </p:nvSpPr>
        <p:spPr/>
        <p:txBody>
          <a:bodyPr>
            <a:normAutofit fontScale="90000"/>
          </a:bodyPr>
          <a:lstStyle/>
          <a:p>
            <a:pPr marR="0" lvl="0" algn="l" defTabSz="914400" rtl="0" eaLnBrk="1" fontAlgn="auto" latinLnBrk="0" hangingPunct="1">
              <a:lnSpc>
                <a:spcPct val="90000"/>
              </a:lnSpc>
              <a:spcBef>
                <a:spcPts val="1200"/>
              </a:spcBef>
              <a:spcAft>
                <a:spcPts val="0"/>
              </a:spcAft>
              <a:buClr>
                <a:srgbClr val="40BAD2"/>
              </a:buClr>
              <a:buSzTx/>
              <a:tabLst/>
              <a:defRPr/>
            </a:pPr>
            <a:r>
              <a:rPr lang="ro-RO" sz="3200" dirty="0">
                <a:latin typeface="Tahoma" panose="020B0604030504040204" pitchFamily="34" charset="0"/>
                <a:ea typeface="Tahoma" panose="020B0604030504040204" pitchFamily="34" charset="0"/>
                <a:cs typeface="Tahoma" panose="020B0604030504040204" pitchFamily="34" charset="0"/>
              </a:rPr>
              <a:t>Spațiul care descrie complexitatea sistemului: complexitatea domeniului </a:t>
            </a:r>
            <a:r>
              <a:rPr lang="ro-RO" sz="3200" i="1" dirty="0">
                <a:latin typeface="Tahoma" panose="020B0604030504040204" pitchFamily="34" charset="0"/>
                <a:ea typeface="Tahoma" panose="020B0604030504040204" pitchFamily="34" charset="0"/>
                <a:cs typeface="Tahoma" panose="020B0604030504040204" pitchFamily="34" charset="0"/>
              </a:rPr>
              <a:t>versus </a:t>
            </a:r>
            <a:r>
              <a:rPr lang="ro-RO" sz="3200" dirty="0">
                <a:latin typeface="Tahoma" panose="020B0604030504040204" pitchFamily="34" charset="0"/>
                <a:ea typeface="Tahoma" panose="020B0604030504040204" pitchFamily="34" charset="0"/>
                <a:cs typeface="Tahoma" panose="020B0604030504040204" pitchFamily="34" charset="0"/>
              </a:rPr>
              <a:t>complexitatea interacțiunii</a:t>
            </a:r>
            <a:br>
              <a:rPr lang="ro-RO" sz="3200" dirty="0">
                <a:latin typeface="Tahoma" panose="020B0604030504040204" pitchFamily="34" charset="0"/>
                <a:ea typeface="Tahoma" panose="020B0604030504040204" pitchFamily="34" charset="0"/>
                <a:cs typeface="Tahoma" panose="020B0604030504040204" pitchFamily="34" charset="0"/>
              </a:rPr>
            </a:br>
            <a:br>
              <a:rPr lang="ro-RO" sz="3200" dirty="0">
                <a:latin typeface="Tahoma" panose="020B0604030504040204" pitchFamily="34" charset="0"/>
                <a:ea typeface="Tahoma" panose="020B0604030504040204" pitchFamily="34" charset="0"/>
                <a:cs typeface="Tahoma" panose="020B0604030504040204" pitchFamily="34" charset="0"/>
              </a:rPr>
            </a:br>
            <a:r>
              <a:rPr kumimoji="0" lang="ro-RO" sz="1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 Hartson și Pyla, 2019</a:t>
            </a:r>
            <a:br>
              <a:rPr kumimoji="0" lang="en-US" sz="1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br>
            <a:endParaRPr lang="en-GB"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4B4A319B-1D45-D5B0-6391-F6B25DE952D7}"/>
              </a:ext>
            </a:extLst>
          </p:cNvPr>
          <p:cNvPicPr>
            <a:picLocks noGrp="1" noChangeAspect="1"/>
          </p:cNvPicPr>
          <p:nvPr>
            <p:ph idx="1"/>
          </p:nvPr>
        </p:nvPicPr>
        <p:blipFill>
          <a:blip r:embed="rId2"/>
          <a:stretch>
            <a:fillRect/>
          </a:stretch>
        </p:blipFill>
        <p:spPr>
          <a:xfrm>
            <a:off x="4173165" y="681402"/>
            <a:ext cx="6483603" cy="5303474"/>
          </a:xfrm>
        </p:spPr>
      </p:pic>
    </p:spTree>
    <p:extLst>
      <p:ext uri="{BB962C8B-B14F-4D97-AF65-F5344CB8AC3E}">
        <p14:creationId xmlns:p14="http://schemas.microsoft.com/office/powerpoint/2010/main" val="208730245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792281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Despre proiecte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Realizate în echipe (organizarea la laborator) </a:t>
            </a:r>
          </a:p>
          <a:p>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10p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rolul de client (</a:t>
            </a:r>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5p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participare, </a:t>
            </a:r>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5p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documentație)</a:t>
            </a:r>
          </a:p>
          <a:p>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40p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rolul de UX/UI designer (</a:t>
            </a:r>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5p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participare, </a:t>
            </a:r>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20p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–dezvoltare aplicație, </a:t>
            </a:r>
            <a:r>
              <a:rPr lang="ro-RO" sz="2400" b="1" dirty="0">
                <a:solidFill>
                  <a:schemeClr val="tx1"/>
                </a:solidFill>
                <a:latin typeface="Tahoma" panose="020B0604030504040204" pitchFamily="34" charset="0"/>
                <a:ea typeface="Tahoma" panose="020B0604030504040204" pitchFamily="34" charset="0"/>
                <a:cs typeface="Tahoma" panose="020B0604030504040204" pitchFamily="34" charset="0"/>
              </a:rPr>
              <a:t>15p</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 documentație)</a:t>
            </a:r>
          </a:p>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Documentațiile vor cuprinde o serie de elemente punctuale – va fi disponibil un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template</a:t>
            </a:r>
            <a:endParaRPr lang="en-GB" sz="2400" i="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26804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13" name="Rectangle 12">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5" name="Freeform: Shape 14">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7" name="Freeform: Shape 16">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126545" y="761999"/>
            <a:ext cx="6999748" cy="3901959"/>
          </a:xfrm>
        </p:spPr>
        <p:txBody>
          <a:bodyPr vert="horz" lIns="91440" tIns="45720" rIns="91440" bIns="45720" rtlCol="0" anchor="b">
            <a:normAutofit fontScale="90000"/>
          </a:bodyPr>
          <a:lstStyle/>
          <a:p>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În cursul anterior: element central </a:t>
            </a:r>
            <a:r>
              <a:rPr lang="ro-RO" sz="5900" i="1" spc="-100" dirty="0">
                <a:solidFill>
                  <a:schemeClr val="accent1"/>
                </a:solidFill>
                <a:latin typeface="Tahoma" panose="020B0604030504040204" pitchFamily="34" charset="0"/>
                <a:ea typeface="Tahoma" panose="020B0604030504040204" pitchFamily="34" charset="0"/>
                <a:cs typeface="Tahoma" panose="020B0604030504040204" pitchFamily="34" charset="0"/>
              </a:rPr>
              <a:t>the wheel</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(activitățile principale ale fluxului de lucru)</a:t>
            </a:r>
            <a:endPar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5528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5" name="Rectangle 44">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8895775" y="1123837"/>
            <a:ext cx="2947482" cy="4601183"/>
          </a:xfrm>
        </p:spPr>
        <p:txBody>
          <a:bodyPr>
            <a:normAutofit/>
          </a:bodyPr>
          <a:lstStyle/>
          <a:p>
            <a:r>
              <a:rPr lang="ro-RO">
                <a:latin typeface="Tahoma" panose="020B0604030504040204" pitchFamily="34" charset="0"/>
                <a:ea typeface="Tahoma" panose="020B0604030504040204" pitchFamily="34" charset="0"/>
                <a:cs typeface="Tahoma" panose="020B0604030504040204" pitchFamily="34" charset="0"/>
              </a:rPr>
              <a:t>De actualitate: modelul de tip </a:t>
            </a:r>
            <a:r>
              <a:rPr lang="ro-RO" i="1">
                <a:latin typeface="Tahoma" panose="020B0604030504040204" pitchFamily="34" charset="0"/>
                <a:ea typeface="Tahoma" panose="020B0604030504040204" pitchFamily="34" charset="0"/>
                <a:cs typeface="Tahoma" panose="020B0604030504040204" pitchFamily="34" charset="0"/>
              </a:rPr>
              <a:t>wheel</a:t>
            </a:r>
            <a:r>
              <a:rPr lang="ro-RO">
                <a:latin typeface="Tahoma" panose="020B0604030504040204" pitchFamily="34" charset="0"/>
                <a:ea typeface="Tahoma" panose="020B0604030504040204" pitchFamily="34" charset="0"/>
                <a:cs typeface="Tahoma" panose="020B0604030504040204" pitchFamily="34" charset="0"/>
              </a:rPr>
              <a:t> (proces ciclic)</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7" name="Content Placeholder 6">
            <a:extLst>
              <a:ext uri="{FF2B5EF4-FFF2-40B4-BE49-F238E27FC236}">
                <a16:creationId xmlns:a16="http://schemas.microsoft.com/office/drawing/2014/main" id="{94476DC5-604F-93C3-FD5A-1F644B33402E}"/>
              </a:ext>
            </a:extLst>
          </p:cNvPr>
          <p:cNvGraphicFramePr>
            <a:graphicFrameLocks noGrp="1"/>
          </p:cNvGraphicFramePr>
          <p:nvPr>
            <p:ph idx="1"/>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95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7" name="Rectangle 16">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1C6B366-603D-F2CB-073A-0D8BD7B9D250}"/>
              </a:ext>
            </a:extLst>
          </p:cNvPr>
          <p:cNvSpPr>
            <a:spLocks noGrp="1"/>
          </p:cNvSpPr>
          <p:nvPr>
            <p:ph type="title"/>
          </p:nvPr>
        </p:nvSpPr>
        <p:spPr>
          <a:xfrm>
            <a:off x="289249" y="1765861"/>
            <a:ext cx="4016116" cy="3370343"/>
          </a:xfrm>
        </p:spPr>
        <p:txBody>
          <a:bodyPr vert="horz" lIns="91440" tIns="45720" rIns="91440" bIns="45720" rtlCol="0" anchor="ctr">
            <a:normAutofit fontScale="90000"/>
          </a:bodyPr>
          <a:lstStyle/>
          <a:p>
            <a:r>
              <a:rPr lang="ro-RO" sz="3600" dirty="0">
                <a:latin typeface="Tahoma" panose="020B0604030504040204" pitchFamily="34" charset="0"/>
                <a:ea typeface="Tahoma" panose="020B0604030504040204" pitchFamily="34" charset="0"/>
                <a:cs typeface="Tahoma" panose="020B0604030504040204" pitchFamily="34" charset="0"/>
              </a:rPr>
              <a:t>The </a:t>
            </a:r>
            <a:r>
              <a:rPr lang="ro-RO" sz="3600" i="1" dirty="0">
                <a:latin typeface="Tahoma" panose="020B0604030504040204" pitchFamily="34" charset="0"/>
                <a:ea typeface="Tahoma" panose="020B0604030504040204" pitchFamily="34" charset="0"/>
                <a:cs typeface="Tahoma" panose="020B0604030504040204" pitchFamily="34" charset="0"/>
              </a:rPr>
              <a:t>Wheel. </a:t>
            </a:r>
            <a:br>
              <a:rPr lang="ro-RO" sz="3600" i="1" dirty="0">
                <a:latin typeface="Tahoma" panose="020B0604030504040204" pitchFamily="34" charset="0"/>
                <a:ea typeface="Tahoma" panose="020B0604030504040204" pitchFamily="34" charset="0"/>
                <a:cs typeface="Tahoma" panose="020B0604030504040204" pitchFamily="34" charset="0"/>
              </a:rPr>
            </a:br>
            <a:r>
              <a:rPr lang="ro-RO" sz="3600" dirty="0">
                <a:latin typeface="Tahoma" panose="020B0604030504040204" pitchFamily="34" charset="0"/>
                <a:ea typeface="Tahoma" panose="020B0604030504040204" pitchFamily="34" charset="0"/>
                <a:cs typeface="Tahoma" panose="020B0604030504040204" pitchFamily="34" charset="0"/>
              </a:rPr>
              <a:t>Un ciclu de lucru presupune o succesiune mai complexă de activități, permanent </a:t>
            </a:r>
            <a:r>
              <a:rPr lang="ro-RO" sz="3600" i="1" dirty="0">
                <a:latin typeface="Tahoma" panose="020B0604030504040204" pitchFamily="34" charset="0"/>
                <a:ea typeface="Tahoma" panose="020B0604030504040204" pitchFamily="34" charset="0"/>
                <a:cs typeface="Tahoma" panose="020B0604030504040204" pitchFamily="34" charset="0"/>
              </a:rPr>
              <a:t>feedback </a:t>
            </a:r>
            <a:r>
              <a:rPr lang="ro-RO" sz="3600" dirty="0">
                <a:latin typeface="Tahoma" panose="020B0604030504040204" pitchFamily="34" charset="0"/>
                <a:ea typeface="Tahoma" panose="020B0604030504040204" pitchFamily="34" charset="0"/>
                <a:cs typeface="Tahoma" panose="020B0604030504040204" pitchFamily="34" charset="0"/>
              </a:rPr>
              <a:t>și multiple iterații</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0EF18D4F-2DF6-F9AE-08E9-FEC89EDD2D9D}"/>
              </a:ext>
            </a:extLst>
          </p:cNvPr>
          <p:cNvSpPr>
            <a:spLocks noGrp="1"/>
          </p:cNvSpPr>
          <p:nvPr>
            <p:ph type="body" sz="half" idx="2"/>
          </p:nvPr>
        </p:nvSpPr>
        <p:spPr>
          <a:xfrm>
            <a:off x="289249" y="5535037"/>
            <a:ext cx="4016116" cy="249943"/>
          </a:xfrm>
        </p:spPr>
        <p:txBody>
          <a:bodyPr vert="horz" lIns="91440" tIns="45720" rIns="91440" bIns="45720" rtlCol="0" anchor="t">
            <a:normAutofit fontScale="77500" lnSpcReduction="20000"/>
          </a:bodyPr>
          <a:lstStyle/>
          <a:p>
            <a:pPr indent="-182880">
              <a:lnSpc>
                <a:spcPct val="90000"/>
              </a:lnSpc>
              <a:buFont typeface="Wingdings 2" pitchFamily="18" charset="2"/>
              <a:buChar char=""/>
            </a:pPr>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a:extLst>
              <a:ext uri="{FF2B5EF4-FFF2-40B4-BE49-F238E27FC236}">
                <a16:creationId xmlns:a16="http://schemas.microsoft.com/office/drawing/2014/main" id="{69193BF6-12EC-B80A-B08D-D856C061BE84}"/>
              </a:ext>
            </a:extLst>
          </p:cNvPr>
          <p:cNvPicPr>
            <a:picLocks noGrp="1" noChangeAspect="1"/>
          </p:cNvPicPr>
          <p:nvPr>
            <p:ph type="pic" idx="1"/>
          </p:nvPr>
        </p:nvPicPr>
        <p:blipFill rotWithShape="1">
          <a:blip r:embed="rId2"/>
          <a:srcRect l="4395" r="4397" b="2"/>
          <a:stretch/>
        </p:blipFill>
        <p:spPr>
          <a:xfrm>
            <a:off x="5147190" y="763675"/>
            <a:ext cx="6193767" cy="5330650"/>
          </a:xfrm>
          <a:prstGeom prst="rect">
            <a:avLst/>
          </a:prstGeom>
        </p:spPr>
      </p:pic>
    </p:spTree>
    <p:extLst>
      <p:ext uri="{BB962C8B-B14F-4D97-AF65-F5344CB8AC3E}">
        <p14:creationId xmlns:p14="http://schemas.microsoft.com/office/powerpoint/2010/main" val="7111742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2" name="Rectangle 10">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23" name="Rectangle 12">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4" name="Freeform: Shape 1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sp>
        <p:nvSpPr>
          <p:cNvPr id="25" name="Freeform: Shape 16">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982805" y="1865740"/>
            <a:ext cx="2947482" cy="3126520"/>
          </a:xfrm>
        </p:spPr>
        <p:txBody>
          <a:bodyPr vert="horz" lIns="91440" tIns="45720" rIns="91440" bIns="45720" rtlCol="0" anchor="ctr">
            <a:normAutofit/>
          </a:bodyPr>
          <a:lstStyle/>
          <a:p>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3. Înțelegerea cerințelor</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stretch>
            <a:fillRect/>
          </a:stretch>
        </p:blipFill>
        <p:spPr>
          <a:xfrm>
            <a:off x="1044014" y="761999"/>
            <a:ext cx="6935168" cy="5048955"/>
          </a:xfrm>
          <a:prstGeom prst="rect">
            <a:avLst/>
          </a:prstGeom>
        </p:spPr>
      </p:pic>
    </p:spTree>
    <p:extLst>
      <p:ext uri="{BB962C8B-B14F-4D97-AF65-F5344CB8AC3E}">
        <p14:creationId xmlns:p14="http://schemas.microsoft.com/office/powerpoint/2010/main" val="2900904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2" name="Rectangle 10">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23" name="Rectangle 12">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4" name="Freeform: Shape 1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sp>
        <p:nvSpPr>
          <p:cNvPr id="25" name="Freeform: Shape 16">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982805" y="1865740"/>
            <a:ext cx="2947482" cy="3126520"/>
          </a:xfrm>
        </p:spPr>
        <p:txBody>
          <a:bodyPr vert="horz" lIns="91440" tIns="45720" rIns="91440" bIns="45720" rtlCol="0" anchor="ctr">
            <a:normAutofit/>
          </a:bodyPr>
          <a:lstStyle/>
          <a:p>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3. Înțelegerea cerințelor</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stretch>
            <a:fillRect/>
          </a:stretch>
        </p:blipFill>
        <p:spPr>
          <a:xfrm>
            <a:off x="1044014" y="761999"/>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261713" y="291831"/>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5073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3. Înțelegerea cerințelor</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267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1"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42" name="Rectangle 33">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43" name="Freeform: Shape 35">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4" name="Freeform: Shape 37">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t>3.1 Colectarea datelor (</a:t>
            </a:r>
            <a:r>
              <a:rPr lang="ro-RO" sz="5900" i="1" spc="-100" dirty="0">
                <a:solidFill>
                  <a:schemeClr val="tx2"/>
                </a:solidFill>
                <a:latin typeface="Tahoma" panose="020B0604030504040204" pitchFamily="34" charset="0"/>
                <a:ea typeface="Tahoma" panose="020B0604030504040204" pitchFamily="34" charset="0"/>
                <a:cs typeface="Tahoma" panose="020B0604030504040204" pitchFamily="34" charset="0"/>
              </a:rPr>
              <a:t>data </a:t>
            </a:r>
            <a:r>
              <a:rPr lang="en-GB" sz="5900" i="1" spc="-100" dirty="0">
                <a:solidFill>
                  <a:schemeClr val="tx2"/>
                </a:solidFill>
                <a:latin typeface="Tahoma" panose="020B0604030504040204" pitchFamily="34" charset="0"/>
                <a:ea typeface="Tahoma" panose="020B0604030504040204" pitchFamily="34" charset="0"/>
                <a:cs typeface="Tahoma" panose="020B0604030504040204" pitchFamily="34" charset="0"/>
                <a:hlinkClick r:id="rId2"/>
              </a:rPr>
              <a:t>elicitation</a:t>
            </a:r>
            <a: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t>)</a:t>
            </a:r>
            <a:endParaRPr lang="en-US" sz="5900" spc="-1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908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Colectarea datelor</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Este despre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usage research.</a:t>
            </a:r>
            <a:endParaRPr lang="ro-RO"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Include observarea și intervievarea clientului</a:t>
            </a: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2400" dirty="0" err="1">
                <a:solidFill>
                  <a:schemeClr val="tx1"/>
                </a:solidFill>
                <a:latin typeface="Tahoma" panose="020B0604030504040204" pitchFamily="34" charset="0"/>
                <a:ea typeface="Tahoma" panose="020B0604030504040204" pitchFamily="34" charset="0"/>
                <a:cs typeface="Tahoma" panose="020B0604030504040204" pitchFamily="34" charset="0"/>
              </a:rPr>
              <a:t>orientat</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ă spre client). Recent (în contextul dezvoltării software, NU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design</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data-driven elicitation</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e.g. </a:t>
            </a:r>
            <a:r>
              <a:rPr lang="ro-RO" sz="2400"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Franch et al., 2018</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4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Lim et al., 2021</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Nu este vorba despre a întreba (direct) clientul ce dorește. Rolul designer-ului este de a înțelege necesitățile și de a deduce/propune soluții de design.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Designer-ul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trebuie să depună efortul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endParaRPr lang="ro-RO"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635854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8DD7-DE8E-9A83-8271-BD81CF5B858A}"/>
              </a:ext>
            </a:extLst>
          </p:cNvPr>
          <p:cNvSpPr>
            <a:spLocks noGrp="1"/>
          </p:cNvSpPr>
          <p:nvPr>
            <p:ph type="title"/>
          </p:nvPr>
        </p:nvSpPr>
        <p:spPr/>
        <p:txBody>
          <a:bodyPr>
            <a:normAutofit/>
          </a:bodyPr>
          <a:lstStyle/>
          <a:p>
            <a:r>
              <a:rPr lang="ro-RO" sz="4000" dirty="0">
                <a:latin typeface="Tahoma" panose="020B0604030504040204" pitchFamily="34" charset="0"/>
                <a:ea typeface="Tahoma" panose="020B0604030504040204" pitchFamily="34" charset="0"/>
                <a:cs typeface="Tahoma" panose="020B0604030504040204" pitchFamily="34" charset="0"/>
              </a:rPr>
              <a:t>O serie de aspecte importante</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12F22D53-79F7-79FE-86E8-389A345FB568}"/>
              </a:ext>
            </a:extLst>
          </p:cNvPr>
          <p:cNvSpPr>
            <a:spLocks noGrp="1"/>
          </p:cNvSpPr>
          <p:nvPr>
            <p:ph idx="1"/>
          </p:nvPr>
        </p:nvSpPr>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De înțeles / diferențiat </a:t>
            </a:r>
          </a:p>
          <a:p>
            <a:pPr lvl="1">
              <a:buFont typeface="Courier New" panose="02070309020205020404" pitchFamily="49" charset="0"/>
              <a:buChar char="o"/>
            </a:pPr>
            <a:r>
              <a:rPr lang="ro-RO" i="1" dirty="0">
                <a:latin typeface="Tahoma" panose="020B0604030504040204" pitchFamily="34" charset="0"/>
                <a:ea typeface="Tahoma" panose="020B0604030504040204" pitchFamily="34" charset="0"/>
                <a:cs typeface="Tahoma" panose="020B0604030504040204" pitchFamily="34" charset="0"/>
              </a:rPr>
              <a:t>domeniul de activitate </a:t>
            </a:r>
            <a:r>
              <a:rPr lang="ro-RO" dirty="0">
                <a:latin typeface="Tahoma" panose="020B0604030504040204" pitchFamily="34" charset="0"/>
                <a:ea typeface="Tahoma" panose="020B0604030504040204" pitchFamily="34" charset="0"/>
                <a:cs typeface="Tahoma" panose="020B0604030504040204" pitchFamily="34" charset="0"/>
              </a:rPr>
              <a:t>(contextul general), pot fi considerate două perspective (produs-consumator, sistem de întreprindere-organizație mai largă): </a:t>
            </a:r>
            <a:r>
              <a:rPr lang="ro-RO" b="1" dirty="0">
                <a:latin typeface="Tahoma" panose="020B0604030504040204" pitchFamily="34" charset="0"/>
                <a:ea typeface="Tahoma" panose="020B0604030504040204" pitchFamily="34" charset="0"/>
                <a:cs typeface="Tahoma" panose="020B0604030504040204" pitchFamily="34" charset="0"/>
              </a:rPr>
              <a:t>important din punctul de vedere al design-ului</a:t>
            </a:r>
            <a:r>
              <a:rPr lang="ro-RO"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i="1" dirty="0">
                <a:latin typeface="Tahoma" panose="020B0604030504040204" pitchFamily="34" charset="0"/>
                <a:ea typeface="Tahoma" panose="020B0604030504040204" pitchFamily="34" charset="0"/>
                <a:cs typeface="Tahoma" panose="020B0604030504040204" pitchFamily="34" charset="0"/>
              </a:rPr>
              <a:t>practicile de lucru </a:t>
            </a:r>
            <a:r>
              <a:rPr lang="ro-RO" dirty="0">
                <a:latin typeface="Tahoma" panose="020B0604030504040204" pitchFamily="34" charset="0"/>
                <a:ea typeface="Tahoma" panose="020B0604030504040204" pitchFamily="34" charset="0"/>
                <a:cs typeface="Tahoma" panose="020B0604030504040204" pitchFamily="34" charset="0"/>
              </a:rPr>
              <a:t>(</a:t>
            </a:r>
            <a:r>
              <a:rPr lang="ro-RO" i="1" dirty="0">
                <a:latin typeface="Tahoma" panose="020B0604030504040204" pitchFamily="34" charset="0"/>
                <a:ea typeface="Tahoma" panose="020B0604030504040204" pitchFamily="34" charset="0"/>
                <a:cs typeface="Tahoma" panose="020B0604030504040204" pitchFamily="34" charset="0"/>
              </a:rPr>
              <a:t>cum</a:t>
            </a:r>
            <a:r>
              <a:rPr lang="ro-RO" dirty="0">
                <a:latin typeface="Tahoma" panose="020B0604030504040204" pitchFamily="34" charset="0"/>
                <a:ea typeface="Tahoma" panose="020B0604030504040204" pitchFamily="34" charset="0"/>
                <a:cs typeface="Tahoma" panose="020B0604030504040204" pitchFamily="34" charset="0"/>
              </a:rPr>
              <a:t> se efectuează activitățile – proceduri, cutume, reguli, protocoale, etc.) - premisă pentru înțelegerea necesităților,</a:t>
            </a:r>
          </a:p>
          <a:p>
            <a:pPr lvl="1">
              <a:buFont typeface="Courier New" panose="02070309020205020404" pitchFamily="49" charset="0"/>
              <a:buChar char="o"/>
            </a:pPr>
            <a:r>
              <a:rPr lang="ro-RO" i="1" dirty="0">
                <a:latin typeface="Tahoma" panose="020B0604030504040204" pitchFamily="34" charset="0"/>
                <a:ea typeface="Tahoma" panose="020B0604030504040204" pitchFamily="34" charset="0"/>
                <a:cs typeface="Tahoma" panose="020B0604030504040204" pitchFamily="34" charset="0"/>
              </a:rPr>
              <a:t>lucrul / activitățile </a:t>
            </a:r>
            <a:r>
              <a:rPr lang="ro-RO" dirty="0">
                <a:latin typeface="Tahoma" panose="020B0604030504040204" pitchFamily="34" charset="0"/>
                <a:ea typeface="Tahoma" panose="020B0604030504040204" pitchFamily="34" charset="0"/>
                <a:cs typeface="Tahoma" panose="020B0604030504040204" pitchFamily="34" charset="0"/>
              </a:rPr>
              <a:t>(necesități, scopuri, fluxul de lucru propriu-zis).</a:t>
            </a: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De respectat confidențialitatea datelor / surselor și, în general, a regulilor de etică.</a:t>
            </a: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Nu este vorba de analiza cerințelor sau de o cercetare de piață.</a:t>
            </a: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Este vorba de un produs / sistem existent sau de unul nou?</a:t>
            </a:r>
            <a:r>
              <a:rPr lang="ro-RO" i="1" dirty="0">
                <a:latin typeface="Tahoma" panose="020B0604030504040204" pitchFamily="34" charset="0"/>
                <a:ea typeface="Tahoma" panose="020B0604030504040204" pitchFamily="34" charset="0"/>
                <a:cs typeface="Tahoma" panose="020B0604030504040204" pitchFamily="34" charset="0"/>
              </a:rPr>
              <a:t> </a:t>
            </a:r>
            <a:endParaRPr lang="en-GB"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78950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ro-RO">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Înainte de vizita la client</a:t>
            </a:r>
            <a:endParaRPr lang="en-GB">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2" name="Rectangle 5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63" name="Straight Connector 5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endParaRPr lang="ro-RO" sz="1700" dirty="0">
              <a:latin typeface="Tahoma" panose="020B0604030504040204" pitchFamily="34" charset="0"/>
              <a:ea typeface="Tahoma" panose="020B0604030504040204" pitchFamily="34" charset="0"/>
              <a:cs typeface="Tahoma" panose="020B0604030504040204" pitchFamily="34" charset="0"/>
            </a:endParaRPr>
          </a:p>
        </p:txBody>
      </p:sp>
      <p:sp>
        <p:nvSpPr>
          <p:cNvPr id="65" name="Rectangle 5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20968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p:txBody>
          <a:bodyPr/>
          <a:lstStyle/>
          <a:p>
            <a:r>
              <a:rPr lang="ro-RO" dirty="0">
                <a:latin typeface="Tahoma" panose="020B0604030504040204" pitchFamily="34" charset="0"/>
                <a:ea typeface="Tahoma" panose="020B0604030504040204" pitchFamily="34" charset="0"/>
                <a:cs typeface="Tahoma" panose="020B0604030504040204" pitchFamily="34" charset="0"/>
              </a:rPr>
              <a:t>Referințe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3830357" y="868680"/>
            <a:ext cx="7315200" cy="5120640"/>
          </a:xfrm>
        </p:spPr>
        <p:txBody>
          <a:bodyPr/>
          <a:lstStyle/>
          <a:p>
            <a:r>
              <a:rPr lang="ro-RO" dirty="0">
                <a:latin typeface="Tahoma" panose="020B0604030504040204" pitchFamily="34" charset="0"/>
                <a:ea typeface="Tahoma" panose="020B0604030504040204" pitchFamily="34" charset="0"/>
                <a:cs typeface="Tahoma" panose="020B0604030504040204" pitchFamily="34" charset="0"/>
              </a:rPr>
              <a:t>Fișier în grupul MSTeams, vor mai fi adăugate pe parcurs resurse</a:t>
            </a:r>
            <a:endParaRPr lang="en-GB"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ro-RO"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1. R. </a:t>
            </a:r>
            <a:r>
              <a:rPr lang="en-GB" dirty="0" err="1">
                <a:latin typeface="Tahoma" panose="020B0604030504040204" pitchFamily="34" charset="0"/>
                <a:ea typeface="Tahoma" panose="020B0604030504040204" pitchFamily="34" charset="0"/>
                <a:cs typeface="Tahoma" panose="020B0604030504040204" pitchFamily="34" charset="0"/>
              </a:rPr>
              <a:t>Hartson</a:t>
            </a:r>
            <a:r>
              <a:rPr lang="en-GB" dirty="0">
                <a:latin typeface="Tahoma" panose="020B0604030504040204" pitchFamily="34" charset="0"/>
                <a:ea typeface="Tahoma" panose="020B0604030504040204" pitchFamily="34" charset="0"/>
                <a:cs typeface="Tahoma" panose="020B0604030504040204" pitchFamily="34" charset="0"/>
              </a:rPr>
              <a:t>, P. </a:t>
            </a:r>
            <a:r>
              <a:rPr lang="en-GB" dirty="0" err="1">
                <a:latin typeface="Tahoma" panose="020B0604030504040204" pitchFamily="34" charset="0"/>
                <a:ea typeface="Tahoma" panose="020B0604030504040204" pitchFamily="34" charset="0"/>
                <a:cs typeface="Tahoma" panose="020B0604030504040204" pitchFamily="34" charset="0"/>
              </a:rPr>
              <a:t>Pyla</a:t>
            </a:r>
            <a:r>
              <a:rPr lang="en-GB" dirty="0">
                <a:latin typeface="Tahoma" panose="020B0604030504040204" pitchFamily="34" charset="0"/>
                <a:ea typeface="Tahoma" panose="020B0604030504040204" pitchFamily="34" charset="0"/>
                <a:cs typeface="Tahoma" panose="020B0604030504040204" pitchFamily="34" charset="0"/>
              </a:rPr>
              <a:t> – </a:t>
            </a:r>
            <a:r>
              <a:rPr lang="en-GB" i="1" dirty="0">
                <a:latin typeface="Tahoma" panose="020B0604030504040204" pitchFamily="34" charset="0"/>
                <a:ea typeface="Tahoma" panose="020B0604030504040204" pitchFamily="34" charset="0"/>
                <a:cs typeface="Tahoma" panose="020B0604030504040204" pitchFamily="34" charset="0"/>
              </a:rPr>
              <a:t>The UX Book</a:t>
            </a:r>
            <a:r>
              <a:rPr lang="ro-RO" dirty="0">
                <a:latin typeface="Tahoma" panose="020B0604030504040204" pitchFamily="34" charset="0"/>
                <a:ea typeface="Tahoma" panose="020B0604030504040204" pitchFamily="34" charset="0"/>
                <a:cs typeface="Tahoma" panose="020B0604030504040204" pitchFamily="34" charset="0"/>
              </a:rPr>
              <a:t> </a:t>
            </a:r>
            <a:endParaRPr lang="en-GB"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err="1">
                <a:latin typeface="Tahoma" panose="020B0604030504040204" pitchFamily="34" charset="0"/>
                <a:ea typeface="Tahoma" panose="020B0604030504040204" pitchFamily="34" charset="0"/>
                <a:cs typeface="Tahoma" panose="020B0604030504040204" pitchFamily="34" charset="0"/>
              </a:rPr>
              <a:t>Resurse</a:t>
            </a:r>
            <a:r>
              <a:rPr lang="en-GB" dirty="0">
                <a:latin typeface="Tahoma" panose="020B0604030504040204" pitchFamily="34" charset="0"/>
                <a:ea typeface="Tahoma" panose="020B0604030504040204" pitchFamily="34" charset="0"/>
                <a:cs typeface="Tahoma" panose="020B0604030504040204" pitchFamily="34" charset="0"/>
              </a:rPr>
              <a:t> online:</a:t>
            </a:r>
          </a:p>
          <a:p>
            <a:pPr marL="960120" lvl="2" indent="0">
              <a:buNone/>
            </a:pPr>
            <a:r>
              <a:rPr lang="en-GB" dirty="0">
                <a:latin typeface="Tahoma" panose="020B0604030504040204" pitchFamily="34" charset="0"/>
                <a:ea typeface="Tahoma" panose="020B0604030504040204" pitchFamily="34" charset="0"/>
                <a:cs typeface="Tahoma" panose="020B0604030504040204" pitchFamily="34" charset="0"/>
                <a:hlinkClick r:id="rId2"/>
              </a:rPr>
              <a:t>https://www.nngroup.com/</a:t>
            </a: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437584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FA48FC-7D22-DE71-6125-81F68A6B1FCC}"/>
            </a:ext>
          </a:extLst>
        </p:cNvPr>
        <p:cNvGrpSpPr/>
        <p:nvPr/>
      </p:nvGrpSpPr>
      <p:grpSpPr>
        <a:xfrm>
          <a:off x="0" y="0"/>
          <a:ext cx="0" cy="0"/>
          <a:chOff x="0" y="0"/>
          <a:chExt cx="0" cy="0"/>
        </a:xfrm>
      </p:grpSpPr>
      <p:sp useBgFill="1">
        <p:nvSpPr>
          <p:cNvPr id="61" name="Rectangle 50">
            <a:extLst>
              <a:ext uri="{FF2B5EF4-FFF2-40B4-BE49-F238E27FC236}">
                <a16:creationId xmlns:a16="http://schemas.microsoft.com/office/drawing/2014/main" id="{9142973B-AA71-BFA2-A9DD-6448609F8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C580F4D8-7E1C-2CD6-5A2A-CFFFE3D774CA}"/>
              </a:ext>
            </a:extLst>
          </p:cNvPr>
          <p:cNvSpPr>
            <a:spLocks noGrp="1"/>
          </p:cNvSpPr>
          <p:nvPr>
            <p:ph type="title"/>
          </p:nvPr>
        </p:nvSpPr>
        <p:spPr>
          <a:xfrm>
            <a:off x="1539116" y="864108"/>
            <a:ext cx="3073914" cy="5120639"/>
          </a:xfrm>
        </p:spPr>
        <p:txBody>
          <a:bodyPr>
            <a:normAutofit/>
          </a:bodyPr>
          <a:lstStyle/>
          <a:p>
            <a:pPr algn="r"/>
            <a:r>
              <a:rPr lang="ro-RO">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Înainte de vizita la client</a:t>
            </a:r>
            <a:endParaRPr lang="en-GB">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2" name="Rectangle 52">
            <a:extLst>
              <a:ext uri="{FF2B5EF4-FFF2-40B4-BE49-F238E27FC236}">
                <a16:creationId xmlns:a16="http://schemas.microsoft.com/office/drawing/2014/main" id="{77706156-916B-47DA-0539-0419E470C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63" name="Straight Connector 54">
            <a:extLst>
              <a:ext uri="{FF2B5EF4-FFF2-40B4-BE49-F238E27FC236}">
                <a16:creationId xmlns:a16="http://schemas.microsoft.com/office/drawing/2014/main" id="{B911FDCE-A461-1C09-2596-51F048EB7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ACCBFC26-CDAC-E38E-54C0-32D56670F0BE}"/>
              </a:ext>
            </a:extLst>
          </p:cNvPr>
          <p:cNvSpPr>
            <a:spLocks noGrp="1"/>
          </p:cNvSpPr>
          <p:nvPr>
            <p:ph idx="1"/>
          </p:nvPr>
        </p:nvSpPr>
        <p:spPr>
          <a:xfrm>
            <a:off x="5289229" y="864108"/>
            <a:ext cx="5910677" cy="5120640"/>
          </a:xfrm>
        </p:spPr>
        <p:txBody>
          <a:bodyPr>
            <a:normAutofit lnSpcReduction="10000"/>
          </a:bodyPr>
          <a:lstStyle/>
          <a:p>
            <a:r>
              <a:rPr lang="ro-RO" sz="1700" dirty="0">
                <a:latin typeface="Tahoma" panose="020B0604030504040204" pitchFamily="34" charset="0"/>
                <a:ea typeface="Tahoma" panose="020B0604030504040204" pitchFamily="34" charset="0"/>
                <a:cs typeface="Tahoma" panose="020B0604030504040204" pitchFamily="34" charset="0"/>
              </a:rPr>
              <a:t>Documentare / învățare despre domeniu, client (companie), produsul/sistemul propus. Poate fi un domeniu nefamiliar, caz în care vizitele pot să nu fie foarte informative.</a:t>
            </a:r>
          </a:p>
          <a:p>
            <a:r>
              <a:rPr lang="ro-RO" sz="1700" dirty="0">
                <a:latin typeface="Tahoma" panose="020B0604030504040204" pitchFamily="34" charset="0"/>
                <a:ea typeface="Tahoma" panose="020B0604030504040204" pitchFamily="34" charset="0"/>
                <a:cs typeface="Tahoma" panose="020B0604030504040204" pitchFamily="34" charset="0"/>
              </a:rPr>
              <a:t>Decizii referitoare la sursele datelor (utilizatori, dar și experți în domeniu, experți duali, focus-grupuri, </a:t>
            </a:r>
            <a:r>
              <a:rPr lang="ro-RO" sz="1700" i="1" dirty="0">
                <a:latin typeface="Tahoma" panose="020B0604030504040204" pitchFamily="34" charset="0"/>
                <a:ea typeface="Tahoma" panose="020B0604030504040204" pitchFamily="34" charset="0"/>
                <a:cs typeface="Tahoma" panose="020B0604030504040204" pitchFamily="34" charset="0"/>
              </a:rPr>
              <a:t>survey</a:t>
            </a:r>
            <a:r>
              <a:rPr lang="ro-RO" sz="1700" dirty="0">
                <a:latin typeface="Tahoma" panose="020B0604030504040204" pitchFamily="34" charset="0"/>
                <a:ea typeface="Tahoma" panose="020B0604030504040204" pitchFamily="34" charset="0"/>
                <a:cs typeface="Tahoma" panose="020B0604030504040204" pitchFamily="34" charset="0"/>
              </a:rPr>
              <a:t>-uri, analiză competitivă, propria experiență, etc.).</a:t>
            </a:r>
          </a:p>
          <a:p>
            <a:r>
              <a:rPr lang="ro-RO" sz="1700" dirty="0">
                <a:latin typeface="Tahoma" panose="020B0604030504040204" pitchFamily="34" charset="0"/>
                <a:ea typeface="Tahoma" panose="020B0604030504040204" pitchFamily="34" charset="0"/>
                <a:cs typeface="Tahoma" panose="020B0604030504040204" pitchFamily="34" charset="0"/>
              </a:rPr>
              <a:t>Stabilirea parametrilor vizitelor (numărul de vizite, interviuri, etc.) – depind de complexitate, scop, nivel de rigoare, etc. </a:t>
            </a:r>
          </a:p>
          <a:p>
            <a:r>
              <a:rPr lang="ro-RO" sz="1700" dirty="0">
                <a:latin typeface="Tahoma" panose="020B0604030504040204" pitchFamily="34" charset="0"/>
                <a:ea typeface="Tahoma" panose="020B0604030504040204" pitchFamily="34" charset="0"/>
                <a:cs typeface="Tahoma" panose="020B0604030504040204" pitchFamily="34" charset="0"/>
              </a:rPr>
              <a:t>Organizarea echipei. Stabilirea / recrutarea participanților (ideal: utilizatori-cheie, eventual </a:t>
            </a:r>
            <a:r>
              <a:rPr lang="ro-RO" sz="1700" i="1" dirty="0">
                <a:latin typeface="Tahoma" panose="020B0604030504040204" pitchFamily="34" charset="0"/>
                <a:ea typeface="Tahoma" panose="020B0604030504040204" pitchFamily="34" charset="0"/>
                <a:cs typeface="Tahoma" panose="020B0604030504040204" pitchFamily="34" charset="0"/>
              </a:rPr>
              <a:t>rol </a:t>
            </a:r>
            <a:r>
              <a:rPr lang="ro-RO" sz="1700" dirty="0">
                <a:latin typeface="Tahoma" panose="020B0604030504040204" pitchFamily="34" charset="0"/>
                <a:ea typeface="Tahoma" panose="020B0604030504040204" pitchFamily="34" charset="0"/>
                <a:cs typeface="Tahoma" panose="020B0604030504040204" pitchFamily="34" charset="0"/>
              </a:rPr>
              <a:t>de utilizator).  </a:t>
            </a:r>
          </a:p>
          <a:p>
            <a:r>
              <a:rPr lang="ro-RO" sz="1700" dirty="0">
                <a:latin typeface="Tahoma" panose="020B0604030504040204" pitchFamily="34" charset="0"/>
                <a:ea typeface="Tahoma" panose="020B0604030504040204" pitchFamily="34" charset="0"/>
                <a:cs typeface="Tahoma" panose="020B0604030504040204" pitchFamily="34" charset="0"/>
              </a:rPr>
              <a:t>Stabilit contextul de utilizare (inclusiv observarea modului în care beneficiarii lucrează, organizarea vizitei astfel încât să fie evitate presiunile asupra celor intervievați). </a:t>
            </a:r>
          </a:p>
          <a:p>
            <a:r>
              <a:rPr lang="ro-RO" sz="1700" dirty="0">
                <a:latin typeface="Tahoma" panose="020B0604030504040204" pitchFamily="34" charset="0"/>
                <a:ea typeface="Tahoma" panose="020B0604030504040204" pitchFamily="34" charset="0"/>
                <a:cs typeface="Tahoma" panose="020B0604030504040204" pitchFamily="34" charset="0"/>
              </a:rPr>
              <a:t>Scopurile colectării de date depind de domeniul / momentul aplicării și de etapa de lucru.</a:t>
            </a:r>
          </a:p>
          <a:p>
            <a:r>
              <a:rPr lang="ro-RO" sz="1700" dirty="0">
                <a:latin typeface="Tahoma" panose="020B0604030504040204" pitchFamily="34" charset="0"/>
                <a:ea typeface="Tahoma" panose="020B0604030504040204" pitchFamily="34" charset="0"/>
                <a:cs typeface="Tahoma" panose="020B0604030504040204" pitchFamily="34" charset="0"/>
              </a:rPr>
              <a:t>Pregătirea întrebărilor inițiale.</a:t>
            </a:r>
          </a:p>
          <a:p>
            <a:endParaRPr lang="ro-RO" sz="1700" dirty="0">
              <a:latin typeface="Tahoma" panose="020B0604030504040204" pitchFamily="34" charset="0"/>
              <a:ea typeface="Tahoma" panose="020B0604030504040204" pitchFamily="34" charset="0"/>
              <a:cs typeface="Tahoma" panose="020B0604030504040204" pitchFamily="34" charset="0"/>
            </a:endParaRPr>
          </a:p>
        </p:txBody>
      </p:sp>
      <p:sp>
        <p:nvSpPr>
          <p:cNvPr id="65" name="Rectangle 56">
            <a:extLst>
              <a:ext uri="{FF2B5EF4-FFF2-40B4-BE49-F238E27FC236}">
                <a16:creationId xmlns:a16="http://schemas.microsoft.com/office/drawing/2014/main" id="{59D46158-A4BC-3849-63CB-812AC6F4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069155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sz="4000" dirty="0">
                <a:latin typeface="Tahoma" panose="020B0604030504040204" pitchFamily="34" charset="0"/>
                <a:ea typeface="Tahoma" panose="020B0604030504040204" pitchFamily="34" charset="0"/>
                <a:cs typeface="Tahoma" panose="020B0604030504040204" pitchFamily="34" charset="0"/>
              </a:rPr>
              <a:t>În timpul vizitei la client</a:t>
            </a:r>
            <a:endParaRPr lang="en-GB" sz="4000"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Pregătirea activităților, parte introductivă.</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Interviuri și observare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ce spun și ce fac: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 major point in ethnographically inspired approaches is that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work is a socially organized activity where the actual </a:t>
            </a:r>
            <a:r>
              <a:rPr lang="en-GB" i="1" dirty="0" err="1">
                <a:solidFill>
                  <a:schemeClr val="tx1"/>
                </a:solidFill>
                <a:latin typeface="Tahoma" panose="020B0604030504040204" pitchFamily="34" charset="0"/>
                <a:ea typeface="Tahoma" panose="020B0604030504040204" pitchFamily="34" charset="0"/>
                <a:cs typeface="Tahoma" panose="020B0604030504040204" pitchFamily="34" charset="0"/>
              </a:rPr>
              <a:t>behavior</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 differs from how it is</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described by those who do it” –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Simonsen &amp; Kensing, 1997</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 Tehnica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shadowing.</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Recomandări.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Ce categorii de informații caută să afle un UX designer?</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datelor relevante. Eficientizare. </a:t>
            </a:r>
          </a:p>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FBCC4A5E-EBA7-5E67-9AB5-CA3F2D6649E2}"/>
                  </a:ext>
                </a:extLst>
              </p:cNvPr>
              <p:cNvGraphicFramePr>
                <a:graphicFrameLocks noChangeAspect="1"/>
              </p:cNvGraphicFramePr>
              <p:nvPr/>
            </p:nvGraphicFramePr>
            <p:xfrm>
              <a:off x="3803514" y="4614878"/>
              <a:ext cx="452822" cy="254712"/>
            </p:xfrm>
            <a:graphic>
              <a:graphicData uri="http://schemas.microsoft.com/office/powerpoint/2016/slidezoom">
                <pslz:sldZm>
                  <pslz:sldZmObj sldId="264" cId="1437584669">
                    <pslz:zmPr id="{402144DC-D0E2-4764-991D-07067130D95F}" returnToParent="0" transitionDur="1000">
                      <p166:blipFill xmlns:p166="http://schemas.microsoft.com/office/powerpoint/2016/6/main">
                        <a:blip r:embed="rId2"/>
                        <a:stretch>
                          <a:fillRect/>
                        </a:stretch>
                      </p166:blipFill>
                      <p166:spPr xmlns:p166="http://schemas.microsoft.com/office/powerpoint/2016/6/main">
                        <a:xfrm>
                          <a:off x="0" y="0"/>
                          <a:ext cx="452822" cy="254712"/>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FBCC4A5E-EBA7-5E67-9AB5-CA3F2D6649E2}"/>
                  </a:ext>
                </a:extLst>
              </p:cNvPr>
              <p:cNvPicPr>
                <a:picLocks noGrp="1" noRot="1" noChangeAspect="1" noMove="1" noResize="1" noEditPoints="1" noAdjustHandles="1" noChangeArrowheads="1" noChangeShapeType="1"/>
              </p:cNvPicPr>
              <p:nvPr/>
            </p:nvPicPr>
            <p:blipFill>
              <a:blip r:embed="rId4"/>
              <a:stretch>
                <a:fillRect/>
              </a:stretch>
            </p:blipFill>
            <p:spPr>
              <a:xfrm>
                <a:off x="3803514" y="4614878"/>
                <a:ext cx="452822" cy="254712"/>
              </a:xfrm>
              <a:prstGeom prst="rect">
                <a:avLst/>
              </a:prstGeom>
              <a:ln w="3175">
                <a:solidFill>
                  <a:prstClr val="ltGray"/>
                </a:solidFill>
              </a:ln>
            </p:spPr>
          </p:pic>
        </mc:Fallback>
      </mc:AlternateContent>
    </p:spTree>
    <p:extLst>
      <p:ext uri="{BB962C8B-B14F-4D97-AF65-F5344CB8AC3E}">
        <p14:creationId xmlns:p14="http://schemas.microsoft.com/office/powerpoint/2010/main" val="29261046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ro-RO">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Recomandări</a:t>
            </a:r>
            <a:endParaRPr lang="en-GB">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E</a:t>
            </a:r>
            <a:r>
              <a:rPr lang="ro-RO" dirty="0">
                <a:latin typeface="Tahoma" panose="020B0604030504040204" pitchFamily="34" charset="0"/>
                <a:ea typeface="Tahoma" panose="020B0604030504040204" pitchFamily="34" charset="0"/>
                <a:cs typeface="Tahoma" panose="020B0604030504040204" pitchFamily="34" charset="0"/>
              </a:rPr>
              <a:t>sențială: buna comunicare cu clientul (diverse fațete – ascultat, parteneriat, întrebări adecvate, flexibilitate).</a:t>
            </a:r>
          </a:p>
          <a:p>
            <a:r>
              <a:rPr lang="ro-RO" dirty="0">
                <a:latin typeface="Tahoma" panose="020B0604030504040204" pitchFamily="34" charset="0"/>
                <a:ea typeface="Tahoma" panose="020B0604030504040204" pitchFamily="34" charset="0"/>
                <a:cs typeface="Tahoma" panose="020B0604030504040204" pitchFamily="34" charset="0"/>
              </a:rPr>
              <a:t>Pot exista păreri variate ale utilizatorilor – diferențele dintre ele pot fi valorificate. </a:t>
            </a:r>
          </a:p>
          <a:p>
            <a:r>
              <a:rPr lang="ro-RO" dirty="0">
                <a:latin typeface="Tahoma" panose="020B0604030504040204" pitchFamily="34" charset="0"/>
                <a:ea typeface="Tahoma" panose="020B0604030504040204" pitchFamily="34" charset="0"/>
                <a:cs typeface="Tahoma" panose="020B0604030504040204" pitchFamily="34" charset="0"/>
              </a:rPr>
              <a:t>De evitat: prezentarea / comentarea / impunerea propriilor păreri.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20048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În timpul vizitei la client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Pregătirea activităților, parte introductivă.</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Interviuri și observare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ce spun și ce fac</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Tehnica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shadowing.</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Recomandări.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Ce categorii de informații caută să afle un UX designer?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datelor relevante.</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Eficientizare. </a:t>
            </a:r>
          </a:p>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BD4E940-3D6C-FC80-3B86-538B700122E2}"/>
                  </a:ext>
                </a:extLst>
              </p:cNvPr>
              <p:cNvGraphicFramePr>
                <a:graphicFrameLocks noChangeAspect="1"/>
              </p:cNvGraphicFramePr>
              <p:nvPr/>
            </p:nvGraphicFramePr>
            <p:xfrm>
              <a:off x="8190688" y="4454129"/>
              <a:ext cx="1001949" cy="563596"/>
            </p:xfrm>
            <a:graphic>
              <a:graphicData uri="http://schemas.microsoft.com/office/powerpoint/2016/slidezoom">
                <pslz:sldZm>
                  <pslz:sldZmObj sldId="304" cId="3525917350">
                    <pslz:zmPr id="{820826CA-B43A-458A-8A23-B2A5FD33322A}" returnToParent="0" transitionDur="1000">
                      <p166:blipFill xmlns:p166="http://schemas.microsoft.com/office/powerpoint/2016/6/main">
                        <a:blip r:embed="rId2"/>
                        <a:stretch>
                          <a:fillRect/>
                        </a:stretch>
                      </p166:blipFill>
                      <p166:spPr xmlns:p166="http://schemas.microsoft.com/office/powerpoint/2016/6/main">
                        <a:xfrm>
                          <a:off x="0" y="0"/>
                          <a:ext cx="1001949" cy="563596"/>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6BD4E940-3D6C-FC80-3B86-538B700122E2}"/>
                  </a:ext>
                </a:extLst>
              </p:cNvPr>
              <p:cNvPicPr>
                <a:picLocks noGrp="1" noRot="1" noChangeAspect="1" noMove="1" noResize="1" noEditPoints="1" noAdjustHandles="1" noChangeArrowheads="1" noChangeShapeType="1"/>
              </p:cNvPicPr>
              <p:nvPr/>
            </p:nvPicPr>
            <p:blipFill>
              <a:blip r:embed="rId4"/>
              <a:stretch>
                <a:fillRect/>
              </a:stretch>
            </p:blipFill>
            <p:spPr>
              <a:xfrm>
                <a:off x="8190688" y="4454129"/>
                <a:ext cx="1001949" cy="563596"/>
              </a:xfrm>
              <a:prstGeom prst="rect">
                <a:avLst/>
              </a:prstGeom>
              <a:ln w="3175">
                <a:solidFill>
                  <a:prstClr val="ltGray"/>
                </a:solidFill>
              </a:ln>
            </p:spPr>
          </p:pic>
        </mc:Fallback>
      </mc:AlternateContent>
    </p:spTree>
    <p:extLst>
      <p:ext uri="{BB962C8B-B14F-4D97-AF65-F5344CB8AC3E}">
        <p14:creationId xmlns:p14="http://schemas.microsoft.com/office/powerpoint/2010/main" val="3483759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Ce</a:t>
            </a: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categorii de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informații</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caută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afle</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un UX designer?</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52591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11974C-A289-E931-B32B-B9FAE438A711}"/>
            </a:ext>
          </a:extLst>
        </p:cNvPr>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18B5475E-DCBE-1F1E-57D5-09A409BD6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280D4086-431E-4277-A5A2-77274D48A906}"/>
              </a:ext>
            </a:extLst>
          </p:cNvPr>
          <p:cNvSpPr>
            <a:spLocks noGrp="1"/>
          </p:cNvSpPr>
          <p:nvPr>
            <p:ph type="title"/>
          </p:nvPr>
        </p:nvSpPr>
        <p:spPr>
          <a:xfrm>
            <a:off x="1539116" y="864108"/>
            <a:ext cx="3073914" cy="5120639"/>
          </a:xfrm>
        </p:spPr>
        <p:txBody>
          <a:bodyPr>
            <a:normAutofit/>
          </a:bodyPr>
          <a:lstStyle/>
          <a:p>
            <a:pPr algn="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Ce</a:t>
            </a: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categorii de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informații</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caută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afle</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un UX designer?</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4E8B1403-6846-7958-E142-FC5D820EB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CCD5B97C-B7C8-7164-8452-64FD20916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BA6C81-34F9-6DF3-F82A-46B6F9E74F74}"/>
              </a:ext>
            </a:extLst>
          </p:cNvPr>
          <p:cNvSpPr>
            <a:spLocks noGrp="1"/>
          </p:cNvSpPr>
          <p:nvPr>
            <p:ph idx="1"/>
          </p:nvPr>
        </p:nvSpPr>
        <p:spPr>
          <a:xfrm>
            <a:off x="5289229" y="864108"/>
            <a:ext cx="5910677" cy="5120640"/>
          </a:xfrm>
        </p:spPr>
        <p:txBody>
          <a:bodyPr>
            <a:normAutofit/>
          </a:bodyPr>
          <a:lstStyle/>
          <a:p>
            <a:pPr marL="0" indent="0">
              <a:buNone/>
            </a:pPr>
            <a:r>
              <a:rPr lang="en-GB" b="1" dirty="0" err="1">
                <a:latin typeface="Tahoma" panose="020B0604030504040204" pitchFamily="34" charset="0"/>
                <a:ea typeface="Tahoma" panose="020B0604030504040204" pitchFamily="34" charset="0"/>
                <a:cs typeface="Tahoma" panose="020B0604030504040204" pitchFamily="34" charset="0"/>
              </a:rPr>
              <a:t>Elemente</a:t>
            </a:r>
            <a:r>
              <a:rPr lang="en-GB" b="1" dirty="0">
                <a:latin typeface="Tahoma" panose="020B0604030504040204" pitchFamily="34" charset="0"/>
                <a:ea typeface="Tahoma" panose="020B0604030504040204" pitchFamily="34" charset="0"/>
                <a:cs typeface="Tahoma" panose="020B0604030504040204" pitchFamily="34" charset="0"/>
              </a:rPr>
              <a:t> </a:t>
            </a:r>
            <a:r>
              <a:rPr lang="en-GB" b="1" dirty="0" err="1">
                <a:latin typeface="Tahoma" panose="020B0604030504040204" pitchFamily="34" charset="0"/>
                <a:ea typeface="Tahoma" panose="020B0604030504040204" pitchFamily="34" charset="0"/>
                <a:cs typeface="Tahoma" panose="020B0604030504040204" pitchFamily="34" charset="0"/>
              </a:rPr>
              <a:t>specifice</a:t>
            </a:r>
            <a:r>
              <a:rPr lang="en-GB" b="1" dirty="0">
                <a:latin typeface="Tahoma" panose="020B0604030504040204" pitchFamily="34" charset="0"/>
                <a:ea typeface="Tahoma" panose="020B0604030504040204" pitchFamily="34" charset="0"/>
                <a:cs typeface="Tahoma" panose="020B0604030504040204" pitchFamily="34" charset="0"/>
              </a:rPr>
              <a:t>/</a:t>
            </a:r>
            <a:r>
              <a:rPr lang="en-GB" b="1" dirty="0" err="1">
                <a:latin typeface="Tahoma" panose="020B0604030504040204" pitchFamily="34" charset="0"/>
                <a:ea typeface="Tahoma" panose="020B0604030504040204" pitchFamily="34" charset="0"/>
                <a:cs typeface="Tahoma" panose="020B0604030504040204" pitchFamily="34" charset="0"/>
              </a:rPr>
              <a:t>explicite</a:t>
            </a:r>
            <a:endParaRPr lang="en-GB" b="1"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Roluri ale utilizatorilor (Ce sarcini / activități sunt executate? Cine le execută? Cum interacționează diverse persoane?)</a:t>
            </a:r>
          </a:p>
          <a:p>
            <a:r>
              <a:rPr lang="ro-RO" dirty="0">
                <a:latin typeface="Tahoma" panose="020B0604030504040204" pitchFamily="34" charset="0"/>
                <a:ea typeface="Tahoma" panose="020B0604030504040204" pitchFamily="34" charset="0"/>
                <a:cs typeface="Tahoma" panose="020B0604030504040204" pitchFamily="34" charset="0"/>
              </a:rPr>
              <a:t>Utilizatori – perspective personale </a:t>
            </a:r>
            <a:r>
              <a:rPr lang="en-GB" dirty="0">
                <a:latin typeface="Tahoma" panose="020B0604030504040204" pitchFamily="34" charset="0"/>
                <a:ea typeface="Tahoma" panose="020B0604030504040204" pitchFamily="34" charset="0"/>
                <a:cs typeface="Tahoma" panose="020B0604030504040204" pitchFamily="34" charset="0"/>
              </a:rPr>
              <a:t>(</a:t>
            </a:r>
            <a:r>
              <a:rPr lang="en-GB" i="1" dirty="0">
                <a:latin typeface="Tahoma" panose="020B0604030504040204" pitchFamily="34" charset="0"/>
                <a:ea typeface="Tahoma" panose="020B0604030504040204" pitchFamily="34" charset="0"/>
                <a:cs typeface="Tahoma" panose="020B0604030504040204" pitchFamily="34" charset="0"/>
              </a:rPr>
              <a:t>user personas</a:t>
            </a:r>
            <a:r>
              <a:rPr lang="en-GB"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și aspecte specifice. </a:t>
            </a:r>
          </a:p>
          <a:p>
            <a:r>
              <a:rPr lang="ro-RO" i="1" dirty="0">
                <a:latin typeface="Tahoma" panose="020B0604030504040204" pitchFamily="34" charset="0"/>
                <a:ea typeface="Tahoma" panose="020B0604030504040204" pitchFamily="34" charset="0"/>
                <a:cs typeface="Tahoma" panose="020B0604030504040204" pitchFamily="34" charset="0"/>
              </a:rPr>
              <a:t>User stories for UX design / User stories </a:t>
            </a:r>
            <a:r>
              <a:rPr lang="ro-RO" dirty="0">
                <a:latin typeface="Tahoma" panose="020B0604030504040204" pitchFamily="34" charset="0"/>
                <a:ea typeface="Tahoma" panose="020B0604030504040204" pitchFamily="34" charset="0"/>
                <a:cs typeface="Tahoma" panose="020B0604030504040204" pitchFamily="34" charset="0"/>
              </a:rPr>
              <a:t>(cerințe și așteptări concrete, motivații).</a:t>
            </a:r>
            <a:endParaRPr lang="ro-RO" i="1"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Sarcini de lucru ale utilizatorilor (listă ierarhică). </a:t>
            </a:r>
          </a:p>
          <a:p>
            <a:r>
              <a:rPr lang="ro-RO" dirty="0">
                <a:latin typeface="Tahoma" panose="020B0604030504040204" pitchFamily="34" charset="0"/>
                <a:ea typeface="Tahoma" panose="020B0604030504040204" pitchFamily="34" charset="0"/>
                <a:cs typeface="Tahoma" panose="020B0604030504040204" pitchFamily="34" charset="0"/>
              </a:rPr>
              <a:t>Fluxul de informații, </a:t>
            </a:r>
            <a:r>
              <a:rPr lang="en-GB" dirty="0" err="1">
                <a:latin typeface="Tahoma" panose="020B0604030504040204" pitchFamily="34" charset="0"/>
                <a:ea typeface="Tahoma" panose="020B0604030504040204" pitchFamily="34" charset="0"/>
                <a:cs typeface="Tahoma" panose="020B0604030504040204" pitchFamily="34" charset="0"/>
              </a:rPr>
              <a:t>elemente</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tangibile</a:t>
            </a:r>
            <a:r>
              <a:rPr lang="en-GB" dirty="0">
                <a:latin typeface="Tahoma" panose="020B0604030504040204" pitchFamily="34" charset="0"/>
                <a:ea typeface="Tahoma" panose="020B0604030504040204" pitchFamily="34" charset="0"/>
                <a:cs typeface="Tahoma" panose="020B0604030504040204" pitchFamily="34" charset="0"/>
              </a:rPr>
              <a:t>/</a:t>
            </a:r>
            <a:r>
              <a:rPr lang="en-GB" dirty="0" err="1">
                <a:latin typeface="Tahoma" panose="020B0604030504040204" pitchFamily="34" charset="0"/>
                <a:ea typeface="Tahoma" panose="020B0604030504040204" pitchFamily="34" charset="0"/>
                <a:cs typeface="Tahoma" panose="020B0604030504040204" pitchFamily="34" charset="0"/>
              </a:rPr>
              <a:t>electronice</a:t>
            </a:r>
            <a:r>
              <a:rPr lang="ro-RO" dirty="0">
                <a:latin typeface="Tahoma" panose="020B0604030504040204" pitchFamily="34" charset="0"/>
                <a:ea typeface="Tahoma" panose="020B0604030504040204" pitchFamily="34" charset="0"/>
                <a:cs typeface="Tahoma" panose="020B0604030504040204" pitchFamily="34" charset="0"/>
              </a:rPr>
              <a:t> utilizate</a:t>
            </a:r>
            <a:r>
              <a:rPr lang="en-GB"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practici specifice.</a:t>
            </a:r>
          </a:p>
          <a:p>
            <a:r>
              <a:rPr lang="ro-RO" dirty="0">
                <a:latin typeface="Tahoma" panose="020B0604030504040204" pitchFamily="34" charset="0"/>
                <a:ea typeface="Tahoma" panose="020B0604030504040204" pitchFamily="34" charset="0"/>
                <a:cs typeface="Tahoma" panose="020B0604030504040204" pitchFamily="34" charset="0"/>
              </a:rPr>
              <a:t>Mediul de lucru (eventual fotografii).</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F27B6484-7090-164C-B0EC-2E1BDE6B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409546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Ce</a:t>
            </a: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categorii de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informații</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caută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să</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fr-FR"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afle</a:t>
            </a:r>
            <a:r>
              <a:rPr lang="fr-F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un UX designer?</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pPr marL="0" indent="0">
              <a:buNone/>
            </a:pPr>
            <a:r>
              <a:rPr lang="en-GB" b="1" dirty="0" err="1">
                <a:latin typeface="Tahoma" panose="020B0604030504040204" pitchFamily="34" charset="0"/>
                <a:ea typeface="Tahoma" panose="020B0604030504040204" pitchFamily="34" charset="0"/>
                <a:cs typeface="Tahoma" panose="020B0604030504040204" pitchFamily="34" charset="0"/>
              </a:rPr>
              <a:t>Elemente</a:t>
            </a:r>
            <a:r>
              <a:rPr lang="en-GB" b="1" dirty="0">
                <a:latin typeface="Tahoma" panose="020B0604030504040204" pitchFamily="34" charset="0"/>
                <a:ea typeface="Tahoma" panose="020B0604030504040204" pitchFamily="34" charset="0"/>
                <a:cs typeface="Tahoma" panose="020B0604030504040204" pitchFamily="34" charset="0"/>
              </a:rPr>
              <a:t> </a:t>
            </a:r>
            <a:r>
              <a:rPr lang="en-GB" b="1" dirty="0" err="1">
                <a:latin typeface="Tahoma" panose="020B0604030504040204" pitchFamily="34" charset="0"/>
                <a:ea typeface="Tahoma" panose="020B0604030504040204" pitchFamily="34" charset="0"/>
                <a:cs typeface="Tahoma" panose="020B0604030504040204" pitchFamily="34" charset="0"/>
              </a:rPr>
              <a:t>generale</a:t>
            </a:r>
            <a:endParaRPr lang="en-GB" b="1" dirty="0">
              <a:latin typeface="Tahoma" panose="020B0604030504040204" pitchFamily="34" charset="0"/>
              <a:ea typeface="Tahoma" panose="020B0604030504040204" pitchFamily="34" charset="0"/>
              <a:cs typeface="Tahoma" panose="020B0604030504040204" pitchFamily="34" charset="0"/>
            </a:endParaRPr>
          </a:p>
          <a:p>
            <a:r>
              <a:rPr lang="en-GB" dirty="0" err="1">
                <a:latin typeface="Tahoma" panose="020B0604030504040204" pitchFamily="34" charset="0"/>
                <a:ea typeface="Tahoma" panose="020B0604030504040204" pitchFamily="34" charset="0"/>
                <a:cs typeface="Tahoma" panose="020B0604030504040204" pitchFamily="34" charset="0"/>
              </a:rPr>
              <a:t>Aspecte</a:t>
            </a:r>
            <a:r>
              <a:rPr lang="en-GB" dirty="0">
                <a:latin typeface="Tahoma" panose="020B0604030504040204" pitchFamily="34" charset="0"/>
                <a:ea typeface="Tahoma" panose="020B0604030504040204" pitchFamily="34" charset="0"/>
                <a:cs typeface="Tahoma" panose="020B0604030504040204" pitchFamily="34" charset="0"/>
              </a:rPr>
              <a:t> care pot s</a:t>
            </a:r>
            <a:r>
              <a:rPr lang="ro-RO" dirty="0">
                <a:latin typeface="Tahoma" panose="020B0604030504040204" pitchFamily="34" charset="0"/>
                <a:ea typeface="Tahoma" panose="020B0604030504040204" pitchFamily="34" charset="0"/>
                <a:cs typeface="Tahoma" panose="020B0604030504040204" pitchFamily="34" charset="0"/>
              </a:rPr>
              <a:t>ă</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surp</a:t>
            </a:r>
            <a:r>
              <a:rPr lang="ro-RO" dirty="0">
                <a:latin typeface="Tahoma" panose="020B0604030504040204" pitchFamily="34" charset="0"/>
                <a:ea typeface="Tahoma" panose="020B0604030504040204" pitchFamily="34" charset="0"/>
                <a:cs typeface="Tahoma" panose="020B0604030504040204" pitchFamily="34" charset="0"/>
              </a:rPr>
              <a:t>rindă.</a:t>
            </a:r>
          </a:p>
          <a:p>
            <a:r>
              <a:rPr lang="ro-RO" dirty="0">
                <a:latin typeface="Tahoma" panose="020B0604030504040204" pitchFamily="34" charset="0"/>
                <a:ea typeface="Tahoma" panose="020B0604030504040204" pitchFamily="34" charset="0"/>
                <a:cs typeface="Tahoma" panose="020B0604030504040204" pitchFamily="34" charset="0"/>
              </a:rPr>
              <a:t>Aspecte emoționale, sociale.</a:t>
            </a:r>
          </a:p>
          <a:p>
            <a:r>
              <a:rPr lang="ro-RO" dirty="0">
                <a:latin typeface="Tahoma" panose="020B0604030504040204" pitchFamily="34" charset="0"/>
                <a:ea typeface="Tahoma" panose="020B0604030504040204" pitchFamily="34" charset="0"/>
                <a:cs typeface="Tahoma" panose="020B0604030504040204" pitchFamily="34" charset="0"/>
              </a:rPr>
              <a:t>Relevanța pe termen lung.</a:t>
            </a: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1945660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În timpul vizitei la client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Pregătirea activităților, parte introductivă.</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Interviuri și observare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ce spun și ce fac</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Tehnica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shadowing.</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Recomandări.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Ce categorii de informații caută să afle un UX designer?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datelor relevante.</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Eficientizare.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617D149-BAD6-9C95-7E91-2F1E65883647}"/>
                  </a:ext>
                </a:extLst>
              </p:cNvPr>
              <p:cNvGraphicFramePr>
                <a:graphicFrameLocks noChangeAspect="1"/>
              </p:cNvGraphicFramePr>
              <p:nvPr/>
            </p:nvGraphicFramePr>
            <p:xfrm>
              <a:off x="6926094" y="4951373"/>
              <a:ext cx="892782" cy="502190"/>
            </p:xfrm>
            <a:graphic>
              <a:graphicData uri="http://schemas.microsoft.com/office/powerpoint/2016/slidezoom">
                <pslz:sldZm>
                  <pslz:sldZmObj sldId="307" cId="3944453484">
                    <pslz:zmPr id="{C0ABC6DF-C86B-4388-8884-A390D7DB7522}" returnToParent="0" transitionDur="1000">
                      <p166:blipFill xmlns:p166="http://schemas.microsoft.com/office/powerpoint/2016/6/main">
                        <a:blip r:embed="rId2"/>
                        <a:stretch>
                          <a:fillRect/>
                        </a:stretch>
                      </p166:blipFill>
                      <p166:spPr xmlns:p166="http://schemas.microsoft.com/office/powerpoint/2016/6/main">
                        <a:xfrm>
                          <a:off x="0" y="0"/>
                          <a:ext cx="892782" cy="502190"/>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1617D149-BAD6-9C95-7E91-2F1E65883647}"/>
                  </a:ext>
                </a:extLst>
              </p:cNvPr>
              <p:cNvPicPr>
                <a:picLocks noGrp="1" noRot="1" noChangeAspect="1" noMove="1" noResize="1" noEditPoints="1" noAdjustHandles="1" noChangeArrowheads="1" noChangeShapeType="1"/>
              </p:cNvPicPr>
              <p:nvPr/>
            </p:nvPicPr>
            <p:blipFill>
              <a:blip r:embed="rId4"/>
              <a:stretch>
                <a:fillRect/>
              </a:stretch>
            </p:blipFill>
            <p:spPr>
              <a:xfrm>
                <a:off x="6926094" y="4951373"/>
                <a:ext cx="892782" cy="502190"/>
              </a:xfrm>
              <a:prstGeom prst="rect">
                <a:avLst/>
              </a:prstGeom>
              <a:ln w="3175">
                <a:solidFill>
                  <a:prstClr val="ltGray"/>
                </a:solidFill>
              </a:ln>
            </p:spPr>
          </p:pic>
        </mc:Fallback>
      </mc:AlternateContent>
    </p:spTree>
    <p:extLst>
      <p:ext uri="{BB962C8B-B14F-4D97-AF65-F5344CB8AC3E}">
        <p14:creationId xmlns:p14="http://schemas.microsoft.com/office/powerpoint/2010/main" val="2295786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en-GB"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Extragerea</a:t>
            </a:r>
            <a:r>
              <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datelor</a:t>
            </a:r>
            <a:r>
              <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relevante</a:t>
            </a:r>
            <a:r>
              <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Eficientizare</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en-GB" dirty="0" err="1">
                <a:latin typeface="Tahoma" panose="020B0604030504040204" pitchFamily="34" charset="0"/>
                <a:ea typeface="Tahoma" panose="020B0604030504040204" pitchFamily="34" charset="0"/>
                <a:cs typeface="Tahoma" panose="020B0604030504040204" pitchFamily="34" charset="0"/>
              </a:rPr>
              <a:t>Noti</a:t>
            </a:r>
            <a:r>
              <a:rPr lang="ro-RO" dirty="0">
                <a:latin typeface="Tahoma" panose="020B0604030504040204" pitchFamily="34" charset="0"/>
                <a:ea typeface="Tahoma" panose="020B0604030504040204" pitchFamily="34" charset="0"/>
                <a:cs typeface="Tahoma" panose="020B0604030504040204" pitchFamily="34" charset="0"/>
              </a:rPr>
              <a:t>țe de tip </a:t>
            </a:r>
            <a:r>
              <a:rPr lang="ro-RO" i="1" dirty="0">
                <a:latin typeface="Tahoma" panose="020B0604030504040204" pitchFamily="34" charset="0"/>
                <a:ea typeface="Tahoma" panose="020B0604030504040204" pitchFamily="34" charset="0"/>
                <a:cs typeface="Tahoma" panose="020B0604030504040204" pitchFamily="34" charset="0"/>
              </a:rPr>
              <a:t>stream of occurrence </a:t>
            </a:r>
            <a:r>
              <a:rPr lang="ro-RO" dirty="0">
                <a:latin typeface="Tahoma" panose="020B0604030504040204" pitchFamily="34" charset="0"/>
                <a:ea typeface="Tahoma" panose="020B0604030504040204" pitchFamily="34" charset="0"/>
                <a:cs typeface="Tahoma" panose="020B0604030504040204" pitchFamily="34" charset="0"/>
              </a:rPr>
              <a:t>(timpul este scurt).</a:t>
            </a:r>
          </a:p>
          <a:p>
            <a:r>
              <a:rPr lang="ro-RO" dirty="0">
                <a:latin typeface="Tahoma" panose="020B0604030504040204" pitchFamily="34" charset="0"/>
                <a:ea typeface="Tahoma" panose="020B0604030504040204" pitchFamily="34" charset="0"/>
                <a:cs typeface="Tahoma" panose="020B0604030504040204" pitchFamily="34" charset="0"/>
              </a:rPr>
              <a:t>Format: notițe scrise (popular), pe laptop, eventual format audio.  </a:t>
            </a:r>
          </a:p>
          <a:p>
            <a:r>
              <a:rPr lang="ro-RO" b="1" dirty="0">
                <a:latin typeface="Tahoma" panose="020B0604030504040204" pitchFamily="34" charset="0"/>
                <a:ea typeface="Tahoma" panose="020B0604030504040204" pitchFamily="34" charset="0"/>
                <a:cs typeface="Tahoma" panose="020B0604030504040204" pitchFamily="34" charset="0"/>
              </a:rPr>
              <a:t>Notițele: (i) concise</a:t>
            </a:r>
            <a:r>
              <a:rPr lang="en-GB" b="1" dirty="0">
                <a:latin typeface="Tahoma" panose="020B0604030504040204" pitchFamily="34" charset="0"/>
                <a:ea typeface="Tahoma" panose="020B0604030504040204" pitchFamily="34" charset="0"/>
                <a:cs typeface="Tahoma" panose="020B0604030504040204" pitchFamily="34" charset="0"/>
              </a:rPr>
              <a:t> </a:t>
            </a:r>
            <a:r>
              <a:rPr lang="ro-RO" b="1" dirty="0">
                <a:latin typeface="Tahoma" panose="020B0604030504040204" pitchFamily="34" charset="0"/>
                <a:ea typeface="Tahoma" panose="020B0604030504040204" pitchFamily="34" charset="0"/>
                <a:cs typeface="Tahoma" panose="020B0604030504040204" pitchFamily="34" charset="0"/>
              </a:rPr>
              <a:t>și </a:t>
            </a:r>
            <a:r>
              <a:rPr lang="en-GB" b="1" dirty="0" err="1">
                <a:latin typeface="Tahoma" panose="020B0604030504040204" pitchFamily="34" charset="0"/>
                <a:ea typeface="Tahoma" panose="020B0604030504040204" pitchFamily="34" charset="0"/>
                <a:cs typeface="Tahoma" panose="020B0604030504040204" pitchFamily="34" charset="0"/>
              </a:rPr>
              <a:t>clare</a:t>
            </a:r>
            <a:r>
              <a:rPr lang="ro-RO" b="1" dirty="0">
                <a:latin typeface="Tahoma" panose="020B0604030504040204" pitchFamily="34" charset="0"/>
                <a:ea typeface="Tahoma" panose="020B0604030504040204" pitchFamily="34" charset="0"/>
                <a:cs typeface="Tahoma" panose="020B0604030504040204" pitchFamily="34" charset="0"/>
              </a:rPr>
              <a:t>, (ii) (pe cât posibil) modulare. </a:t>
            </a:r>
          </a:p>
          <a:p>
            <a:r>
              <a:rPr lang="ro-RO" dirty="0">
                <a:latin typeface="Tahoma" panose="020B0604030504040204" pitchFamily="34" charset="0"/>
                <a:ea typeface="Tahoma" panose="020B0604030504040204" pitchFamily="34" charset="0"/>
                <a:cs typeface="Tahoma" panose="020B0604030504040204" pitchFamily="34" charset="0"/>
              </a:rPr>
              <a:t>Recomandată: buna gestionare a sursei datelor, eventual anonimizare.</a:t>
            </a: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944453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1" name="Rectangle 31">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42" name="Rectangle 33">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43" name="Freeform: Shape 35">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4" name="Freeform: Shape 37">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t>3.2 Analiza datelor</a:t>
            </a:r>
            <a:br>
              <a:rPr lang="ro-RO" sz="5900" spc="-100" dirty="0">
                <a:solidFill>
                  <a:schemeClr val="tx2"/>
                </a:solidFill>
                <a:latin typeface="Tahoma" panose="020B0604030504040204" pitchFamily="34" charset="0"/>
                <a:ea typeface="Tahoma" panose="020B0604030504040204" pitchFamily="34" charset="0"/>
                <a:cs typeface="Tahoma" panose="020B0604030504040204" pitchFamily="34" charset="0"/>
              </a:rPr>
            </a:br>
            <a:endParaRPr lang="en-US" sz="5900" spc="-1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7283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Despre ce credeți că este UX</a:t>
            </a:r>
            <a:r>
              <a:rPr lang="en-GB" dirty="0">
                <a:latin typeface="Tahoma" panose="020B0604030504040204" pitchFamily="34" charset="0"/>
                <a:ea typeface="Tahoma" panose="020B0604030504040204" pitchFamily="34" charset="0"/>
                <a:cs typeface="Tahoma" panose="020B0604030504040204" pitchFamily="34" charset="0"/>
              </a:rPr>
              <a:t>/UI</a:t>
            </a:r>
            <a:r>
              <a:rPr lang="ro-RO" dirty="0">
                <a:latin typeface="Tahoma" panose="020B0604030504040204" pitchFamily="34" charset="0"/>
                <a:ea typeface="Tahoma" panose="020B0604030504040204" pitchFamily="34" charset="0"/>
                <a:cs typeface="Tahoma" panose="020B0604030504040204" pitchFamily="34" charset="0"/>
              </a:rPr>
              <a:t> design?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Word cloud ad-hoc</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(slido.com)</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Ce </a:t>
            </a:r>
            <a:r>
              <a:rPr lang="en-GB" dirty="0" err="1">
                <a:solidFill>
                  <a:schemeClr val="tx1"/>
                </a:solidFill>
                <a:latin typeface="Tahoma" panose="020B0604030504040204" pitchFamily="34" charset="0"/>
                <a:ea typeface="Tahoma" panose="020B0604030504040204" pitchFamily="34" charset="0"/>
                <a:cs typeface="Tahoma" panose="020B0604030504040204" pitchFamily="34" charset="0"/>
              </a:rPr>
              <a:t>cuvinte</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1"/>
                </a:solidFill>
                <a:latin typeface="Tahoma" panose="020B0604030504040204" pitchFamily="34" charset="0"/>
                <a:ea typeface="Tahoma" panose="020B0604030504040204" pitchFamily="34" charset="0"/>
                <a:cs typeface="Tahoma" panose="020B0604030504040204" pitchFamily="34" charset="0"/>
              </a:rPr>
              <a:t>cheie</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err="1">
                <a:solidFill>
                  <a:schemeClr val="tx1"/>
                </a:solidFill>
                <a:latin typeface="Tahoma" panose="020B0604030504040204" pitchFamily="34" charset="0"/>
                <a:ea typeface="Tahoma" panose="020B0604030504040204" pitchFamily="34" charset="0"/>
                <a:cs typeface="Tahoma" panose="020B0604030504040204" pitchFamily="34" charset="0"/>
              </a:rPr>
              <a:t>asociați</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cu </a:t>
            </a:r>
            <a:r>
              <a:rPr lang="en-GB" dirty="0" err="1">
                <a:solidFill>
                  <a:schemeClr val="tx1"/>
                </a:solidFill>
                <a:latin typeface="Tahoma" panose="020B0604030504040204" pitchFamily="34" charset="0"/>
                <a:ea typeface="Tahoma" panose="020B0604030504040204" pitchFamily="34" charset="0"/>
                <a:cs typeface="Tahoma" panose="020B0604030504040204" pitchFamily="34" charset="0"/>
              </a:rPr>
              <a:t>ideea</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de UX/UI design? </a:t>
            </a:r>
          </a:p>
        </p:txBody>
      </p:sp>
    </p:spTree>
    <p:extLst>
      <p:ext uri="{BB962C8B-B14F-4D97-AF65-F5344CB8AC3E}">
        <p14:creationId xmlns:p14="http://schemas.microsoft.com/office/powerpoint/2010/main" val="3042938361"/>
      </p:ext>
    </p:extLst>
  </p:cSld>
  <p:clrMapOvr>
    <a:masterClrMapping/>
  </p:clrMapOvr>
  <p:transition spd="slow">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Scopuri principale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643466" y="864108"/>
            <a:ext cx="6987135"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aspectelor esențiale din datele primare și din notițele referitoare la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usage research.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Enumerarea unor caracteristici și funcționalități necesare utilizatorilor.</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Înțelegerea generală a domeniului de lucru și a practicilor asociate.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5B94FB7-0A88-B24D-CDD7-6922D5A4D659}"/>
                  </a:ext>
                </a:extLst>
              </p:cNvPr>
              <p:cNvGraphicFramePr>
                <a:graphicFrameLocks noChangeAspect="1"/>
              </p:cNvGraphicFramePr>
              <p:nvPr/>
            </p:nvGraphicFramePr>
            <p:xfrm>
              <a:off x="5245456" y="2413067"/>
              <a:ext cx="659233" cy="370819"/>
            </p:xfrm>
            <a:graphic>
              <a:graphicData uri="http://schemas.microsoft.com/office/powerpoint/2016/slidezoom">
                <pslz:sldZm>
                  <pslz:sldZmObj sldId="263" cId="582680428">
                    <pslz:zmPr id="{FA4AF416-4CDF-4A4A-89E2-FFAB20CC7E2C}" returnToParent="0" transitionDur="1000">
                      <p166:blipFill xmlns:p166="http://schemas.microsoft.com/office/powerpoint/2016/6/main">
                        <a:blip r:embed="rId2"/>
                        <a:stretch>
                          <a:fillRect/>
                        </a:stretch>
                      </p166:blipFill>
                      <p166:spPr xmlns:p166="http://schemas.microsoft.com/office/powerpoint/2016/6/main">
                        <a:xfrm>
                          <a:off x="0" y="0"/>
                          <a:ext cx="659233" cy="370819"/>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55B94FB7-0A88-B24D-CDD7-6922D5A4D659}"/>
                  </a:ext>
                </a:extLst>
              </p:cNvPr>
              <p:cNvPicPr>
                <a:picLocks noGrp="1" noRot="1" noChangeAspect="1" noMove="1" noResize="1" noEditPoints="1" noAdjustHandles="1" noChangeArrowheads="1" noChangeShapeType="1"/>
              </p:cNvPicPr>
              <p:nvPr/>
            </p:nvPicPr>
            <p:blipFill>
              <a:blip r:embed="rId4"/>
              <a:stretch>
                <a:fillRect/>
              </a:stretch>
            </p:blipFill>
            <p:spPr>
              <a:xfrm>
                <a:off x="5245456" y="2413067"/>
                <a:ext cx="659233" cy="370819"/>
              </a:xfrm>
              <a:prstGeom prst="rect">
                <a:avLst/>
              </a:prstGeom>
              <a:ln w="3175">
                <a:solidFill>
                  <a:prstClr val="ltGray"/>
                </a:solidFill>
              </a:ln>
            </p:spPr>
          </p:pic>
        </mc:Fallback>
      </mc:AlternateContent>
    </p:spTree>
    <p:extLst>
      <p:ext uri="{BB962C8B-B14F-4D97-AF65-F5344CB8AC3E}">
        <p14:creationId xmlns:p14="http://schemas.microsoft.com/office/powerpoint/2010/main" val="3958207000"/>
      </p:ext>
    </p:extLst>
  </p:cSld>
  <p:clrMapOvr>
    <a:masterClrMapping/>
  </p:clrMapOvr>
  <p:transition spd="slow">
    <p:wheel spokes="1"/>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fontScale="90000"/>
          </a:bodyPr>
          <a:lstStyle/>
          <a:p>
            <a:r>
              <a:rPr lang="ro-RO" dirty="0">
                <a:latin typeface="Tahoma" panose="020B0604030504040204" pitchFamily="34" charset="0"/>
                <a:ea typeface="Tahoma" panose="020B0604030504040204" pitchFamily="34" charset="0"/>
                <a:cs typeface="Tahoma" panose="020B0604030504040204" pitchFamily="34" charset="0"/>
              </a:rPr>
              <a:t>Extragerea aspectelor esențiale: utilizarea unor </a:t>
            </a:r>
            <a:r>
              <a:rPr lang="ro-RO" i="1" dirty="0">
                <a:latin typeface="Tahoma" panose="020B0604030504040204" pitchFamily="34" charset="0"/>
                <a:ea typeface="Tahoma" panose="020B0604030504040204" pitchFamily="34" charset="0"/>
                <a:cs typeface="Tahoma" panose="020B0604030504040204" pitchFamily="34" charset="0"/>
              </a:rPr>
              <a:t>work activity notes</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Scurte, elementare, clare, concise, complete, de sine stătătoare, modulare</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Eventual: informații adiționale (cum ar fi sursele datelor).</a:t>
            </a:r>
          </a:p>
          <a:p>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Pot fi sortate ca </a:t>
            </a:r>
            <a:r>
              <a:rPr lang="ro-RO" sz="2400" i="1" dirty="0">
                <a:solidFill>
                  <a:schemeClr val="tx1"/>
                </a:solidFill>
                <a:latin typeface="Tahoma" panose="020B0604030504040204" pitchFamily="34" charset="0"/>
                <a:ea typeface="Tahoma" panose="020B0604030504040204" pitchFamily="34" charset="0"/>
                <a:cs typeface="Tahoma" panose="020B0604030504040204" pitchFamily="34" charset="0"/>
              </a:rPr>
              <a:t>input-uri </a:t>
            </a:r>
            <a:r>
              <a:rPr lang="ro-RO" sz="2400" dirty="0">
                <a:solidFill>
                  <a:schemeClr val="tx1"/>
                </a:solidFill>
                <a:latin typeface="Tahoma" panose="020B0604030504040204" pitchFamily="34" charset="0"/>
                <a:ea typeface="Tahoma" panose="020B0604030504040204" pitchFamily="34" charset="0"/>
                <a:cs typeface="Tahoma" panose="020B0604030504040204" pitchFamily="34" charset="0"/>
              </a:rPr>
              <a:t>pentru o serie de categorii</a:t>
            </a:r>
          </a:p>
          <a:p>
            <a:pPr lvl="1">
              <a:buFont typeface="Courier New" panose="02070309020205020404" pitchFamily="49" charset="0"/>
              <a:buChar char="o"/>
            </a:pPr>
            <a:r>
              <a:rPr lang="ro-RO" sz="2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200" i="1" dirty="0">
                <a:solidFill>
                  <a:schemeClr val="tx1"/>
                </a:solidFill>
                <a:latin typeface="Tahoma" panose="020B0604030504040204" pitchFamily="34" charset="0"/>
                <a:ea typeface="Tahoma" panose="020B0604030504040204" pitchFamily="34" charset="0"/>
                <a:cs typeface="Tahoma" panose="020B0604030504040204" pitchFamily="34" charset="0"/>
              </a:rPr>
              <a:t>relatări ale utilizatorilor și cerințe</a:t>
            </a:r>
            <a:endParaRPr lang="ro-RO"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sz="2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200" i="1" dirty="0">
                <a:solidFill>
                  <a:schemeClr val="tx1"/>
                </a:solidFill>
                <a:latin typeface="Tahoma" panose="020B0604030504040204" pitchFamily="34" charset="0"/>
                <a:ea typeface="Tahoma" panose="020B0604030504040204" pitchFamily="34" charset="0"/>
                <a:cs typeface="Tahoma" panose="020B0604030504040204" pitchFamily="34" charset="0"/>
              </a:rPr>
              <a:t>WAAD </a:t>
            </a:r>
            <a:r>
              <a:rPr lang="ro-RO" sz="2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sz="2200" i="1" dirty="0">
                <a:solidFill>
                  <a:schemeClr val="tx1"/>
                </a:solidFill>
                <a:latin typeface="Tahoma" panose="020B0604030504040204" pitchFamily="34" charset="0"/>
                <a:ea typeface="Tahoma" panose="020B0604030504040204" pitchFamily="34" charset="0"/>
                <a:cs typeface="Tahoma" panose="020B0604030504040204" pitchFamily="34" charset="0"/>
              </a:rPr>
              <a:t>Work Activity Affinity Diagram</a:t>
            </a:r>
            <a:r>
              <a:rPr lang="ro-RO" sz="2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sz="2200">
                <a:solidFill>
                  <a:schemeClr val="tx1"/>
                </a:solidFill>
                <a:latin typeface="Tahoma" panose="020B0604030504040204" pitchFamily="34" charset="0"/>
                <a:ea typeface="Tahoma" panose="020B0604030504040204" pitchFamily="34" charset="0"/>
                <a:cs typeface="Tahoma" panose="020B0604030504040204" pitchFamily="34" charset="0"/>
              </a:rPr>
              <a:t> modele</a:t>
            </a:r>
            <a:endParaRPr lang="ro-RO" sz="2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879057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Utilizarea unor </a:t>
            </a:r>
            <a:r>
              <a:rPr lang="ro-RO" i="1" dirty="0">
                <a:latin typeface="Tahoma" panose="020B0604030504040204" pitchFamily="34" charset="0"/>
                <a:ea typeface="Tahoma" panose="020B0604030504040204" pitchFamily="34" charset="0"/>
                <a:cs typeface="Tahoma" panose="020B0604030504040204" pitchFamily="34" charset="0"/>
              </a:rPr>
              <a:t>work activity notes – </a:t>
            </a:r>
            <a:r>
              <a:rPr lang="ro-RO" dirty="0">
                <a:latin typeface="Tahoma" panose="020B0604030504040204" pitchFamily="34" charset="0"/>
                <a:ea typeface="Tahoma" panose="020B0604030504040204" pitchFamily="34" charset="0"/>
                <a:cs typeface="Tahoma" panose="020B0604030504040204" pitchFamily="34" charset="0"/>
              </a:rPr>
              <a:t>exemplu</a:t>
            </a:r>
            <a:br>
              <a:rPr lang="ro-RO" dirty="0">
                <a:latin typeface="Tahoma" panose="020B0604030504040204" pitchFamily="34" charset="0"/>
                <a:ea typeface="Tahoma" panose="020B0604030504040204" pitchFamily="34" charset="0"/>
                <a:cs typeface="Tahoma" panose="020B0604030504040204" pitchFamily="34" charset="0"/>
              </a:rPr>
            </a:br>
            <a:r>
              <a:rPr lang="ro-RO" sz="2700" dirty="0">
                <a:solidFill>
                  <a:schemeClr val="tx1"/>
                </a:solidFill>
                <a:latin typeface="Tahoma" panose="020B0604030504040204" pitchFamily="34" charset="0"/>
                <a:ea typeface="Tahoma" panose="020B0604030504040204" pitchFamily="34" charset="0"/>
                <a:cs typeface="Tahoma" panose="020B0604030504040204" pitchFamily="34" charset="0"/>
              </a:rPr>
              <a:t>Înscrieri/programări pentru un club sportiv</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pPr>
              <a:buFont typeface="Wingdings" panose="05000000000000000000" pitchFamily="2" charset="2"/>
              <a:buChar char="§"/>
            </a:pPr>
            <a:r>
              <a:rPr lang="en-GB" sz="1800" i="1" dirty="0">
                <a:solidFill>
                  <a:schemeClr val="tx1"/>
                </a:solidFill>
                <a:latin typeface="Tahoma" panose="020B0604030504040204" pitchFamily="34" charset="0"/>
                <a:ea typeface="Tahoma" panose="020B0604030504040204" pitchFamily="34" charset="0"/>
                <a:cs typeface="Tahoma" panose="020B0604030504040204" pitchFamily="34" charset="0"/>
              </a:rPr>
              <a:t>“S</a:t>
            </a:r>
            <a:r>
              <a:rPr lang="ro-RO" sz="1800" i="1" dirty="0">
                <a:solidFill>
                  <a:schemeClr val="tx1"/>
                </a:solidFill>
                <a:latin typeface="Tahoma" panose="020B0604030504040204" pitchFamily="34" charset="0"/>
                <a:ea typeface="Tahoma" panose="020B0604030504040204" pitchFamily="34" charset="0"/>
                <a:cs typeface="Tahoma" panose="020B0604030504040204" pitchFamily="34" charset="0"/>
              </a:rPr>
              <a:t>unt cozi mari la ghișeu la înscriere și de multe ori personalul nu are timp de tine și nu îți poate oferi informații așa cum ai dori. Aș vrea să aflu ce sporturi se practică aici. De asemenea, vreau să știu dacă există o taxă pentru a deveni membru al clubului sau pot veni fără să fiu membru. Am căutat pe Internet păreri despre activitățile de la acest club, nu am reușit să aflu mare lucru.</a:t>
            </a:r>
            <a:r>
              <a:rPr lang="en-GB" sz="18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tx1"/>
                </a:solidFill>
                <a:latin typeface="Tahoma" panose="020B0604030504040204" pitchFamily="34" charset="0"/>
                <a:ea typeface="Tahoma" panose="020B0604030504040204" pitchFamily="34" charset="0"/>
                <a:cs typeface="Tahoma" panose="020B0604030504040204" pitchFamily="34" charset="0"/>
              </a:rPr>
              <a:t>[14]</a:t>
            </a:r>
            <a:endParaRPr lang="ro-RO"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ro-RO" sz="1800" i="1" dirty="0">
                <a:solidFill>
                  <a:schemeClr val="tx1"/>
                </a:solidFill>
                <a:latin typeface="Tahoma" panose="020B0604030504040204" pitchFamily="34" charset="0"/>
                <a:ea typeface="Tahoma" panose="020B0604030504040204" pitchFamily="34" charset="0"/>
                <a:cs typeface="Tahoma" panose="020B0604030504040204" pitchFamily="34" charset="0"/>
              </a:rPr>
              <a:t> Work activity notes:</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La ghișeul clubului sunt cozi mari. </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Personalul de la ghișeu este ocupat și nu poate oferi informații suficiente.</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Doresc informații despre sporturile care pot fi practicate la club.</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Vreau să știu dacă există o taxă de înscriere.</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Vreau să știu dacă pot participa la activități fără să fiu membru.</a:t>
            </a:r>
          </a:p>
          <a:p>
            <a:pPr lvl="1">
              <a:buFont typeface="Wingdings" panose="05000000000000000000" pitchFamily="2" charset="2"/>
              <a:buChar char="Ø"/>
            </a:pPr>
            <a:r>
              <a:rPr lang="ro-RO" sz="1600" dirty="0">
                <a:solidFill>
                  <a:schemeClr val="bg2">
                    <a:lumMod val="40000"/>
                    <a:lumOff val="60000"/>
                  </a:schemeClr>
                </a:solidFill>
                <a:latin typeface="Tahoma" panose="020B0604030504040204" pitchFamily="34" charset="0"/>
                <a:ea typeface="Tahoma" panose="020B0604030504040204" pitchFamily="34" charset="0"/>
                <a:cs typeface="Tahoma" panose="020B0604030504040204" pitchFamily="34" charset="0"/>
              </a:rPr>
              <a:t>Mă interesează păreri despre activitățile de la acest club.</a:t>
            </a:r>
          </a:p>
        </p:txBody>
      </p:sp>
    </p:spTree>
    <p:extLst>
      <p:ext uri="{BB962C8B-B14F-4D97-AF65-F5344CB8AC3E}">
        <p14:creationId xmlns:p14="http://schemas.microsoft.com/office/powerpoint/2010/main" val="142784261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600754" y="1087374"/>
            <a:ext cx="8983489" cy="1000978"/>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Utilizarea unor </a:t>
            </a:r>
            <a:r>
              <a:rPr lang="ro-RO" i="1" dirty="0">
                <a:latin typeface="Tahoma" panose="020B0604030504040204" pitchFamily="34" charset="0"/>
                <a:ea typeface="Tahoma" panose="020B0604030504040204" pitchFamily="34" charset="0"/>
                <a:cs typeface="Tahoma" panose="020B0604030504040204" pitchFamily="34" charset="0"/>
              </a:rPr>
              <a:t>work activity notes – </a:t>
            </a:r>
            <a:r>
              <a:rPr lang="ro-RO" dirty="0">
                <a:latin typeface="Tahoma" panose="020B0604030504040204" pitchFamily="34" charset="0"/>
                <a:ea typeface="Tahoma" panose="020B0604030504040204" pitchFamily="34" charset="0"/>
                <a:cs typeface="Tahoma" panose="020B0604030504040204" pitchFamily="34" charset="0"/>
              </a:rPr>
              <a:t>exemplu</a:t>
            </a:r>
            <a:br>
              <a:rPr lang="ro-RO" dirty="0">
                <a:latin typeface="Tahoma" panose="020B0604030504040204" pitchFamily="34" charset="0"/>
                <a:ea typeface="Tahoma" panose="020B0604030504040204" pitchFamily="34" charset="0"/>
                <a:cs typeface="Tahoma" panose="020B0604030504040204" pitchFamily="34" charset="0"/>
              </a:rPr>
            </a:br>
            <a:r>
              <a:rPr lang="ro-RO" sz="2700" dirty="0">
                <a:solidFill>
                  <a:schemeClr val="tx1"/>
                </a:solidFill>
                <a:latin typeface="Tahoma" panose="020B0604030504040204" pitchFamily="34" charset="0"/>
                <a:ea typeface="Tahoma" panose="020B0604030504040204" pitchFamily="34" charset="0"/>
                <a:cs typeface="Tahoma" panose="020B0604030504040204" pitchFamily="34" charset="0"/>
              </a:rPr>
              <a:t>Înscrieri/programări pentru un club sportiv</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600753" y="2535446"/>
            <a:ext cx="8983489" cy="3554457"/>
          </a:xfrm>
        </p:spPr>
        <p:txBody>
          <a:bodyPr>
            <a:normAutofit/>
          </a:bodyPr>
          <a:lstStyle/>
          <a:p>
            <a:pPr>
              <a:buFont typeface="Wingdings" panose="05000000000000000000" pitchFamily="2" charset="2"/>
              <a:buChar char="§"/>
            </a:pPr>
            <a:r>
              <a:rPr lang="en-GB" sz="1800" i="1" dirty="0">
                <a:solidFill>
                  <a:schemeClr val="tx1"/>
                </a:solidFill>
                <a:latin typeface="Tahoma" panose="020B0604030504040204" pitchFamily="34" charset="0"/>
                <a:ea typeface="Tahoma" panose="020B0604030504040204" pitchFamily="34" charset="0"/>
                <a:cs typeface="Tahoma" panose="020B0604030504040204" pitchFamily="34" charset="0"/>
              </a:rPr>
              <a:t>“S</a:t>
            </a:r>
            <a:r>
              <a:rPr lang="ro-RO" sz="1800" i="1" dirty="0">
                <a:solidFill>
                  <a:schemeClr val="tx1"/>
                </a:solidFill>
                <a:latin typeface="Tahoma" panose="020B0604030504040204" pitchFamily="34" charset="0"/>
                <a:ea typeface="Tahoma" panose="020B0604030504040204" pitchFamily="34" charset="0"/>
                <a:cs typeface="Tahoma" panose="020B0604030504040204" pitchFamily="34" charset="0"/>
              </a:rPr>
              <a:t>unt cozi mari la ghișeu la înscriere și de multe ori personalul nu are timp de tine și nu îți poate oferi informații așa cum ai dori. Aș vrea să aflu ce sporturi se practică aici. De asemenea, vreau să știu dacă există o taxă pentru a deveni membru al clubului sau pot veni fără să fiu membru. Am căutat pe Internet păreri despre activitățile de la acest club, nu am reușit să aflu mare lucru.</a:t>
            </a:r>
            <a:r>
              <a:rPr lang="en-GB" sz="18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tx1"/>
                </a:solidFill>
                <a:latin typeface="Tahoma" panose="020B0604030504040204" pitchFamily="34" charset="0"/>
                <a:ea typeface="Tahoma" panose="020B0604030504040204" pitchFamily="34" charset="0"/>
                <a:cs typeface="Tahoma" panose="020B0604030504040204" pitchFamily="34" charset="0"/>
              </a:rPr>
              <a:t>[14]</a:t>
            </a:r>
            <a:endParaRPr lang="ro-RO"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ro-RO" sz="1800" i="1" dirty="0">
                <a:solidFill>
                  <a:schemeClr val="tx1"/>
                </a:solidFill>
                <a:latin typeface="Tahoma" panose="020B0604030504040204" pitchFamily="34" charset="0"/>
                <a:ea typeface="Tahoma" panose="020B0604030504040204" pitchFamily="34" charset="0"/>
                <a:cs typeface="Tahoma" panose="020B0604030504040204" pitchFamily="34" charset="0"/>
              </a:rPr>
              <a:t> Work activity notes:</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La ghișeul clubului sunt cozi mari. </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Personalul de la ghișeu este ocupat și nu poate oferi informații suficiente.</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Doresc informații despre sporturile care pot fi practicate la club.</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Vreau să știu dacă există o taxă de înscriere.</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Vreau să știu dacă pot participa la activități fără să fiu membru.</a:t>
            </a:r>
          </a:p>
          <a:p>
            <a:pPr lvl="1">
              <a:buFont typeface="Wingdings" panose="05000000000000000000" pitchFamily="2" charset="2"/>
              <a:buChar char="Ø"/>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Mă interesează păreri despre activitățile de la acest club.</a:t>
            </a:r>
          </a:p>
        </p:txBody>
      </p:sp>
    </p:spTree>
    <p:extLst>
      <p:ext uri="{BB962C8B-B14F-4D97-AF65-F5344CB8AC3E}">
        <p14:creationId xmlns:p14="http://schemas.microsoft.com/office/powerpoint/2010/main" val="3501991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Scopuri principale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643466" y="864108"/>
            <a:ext cx="6987135"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aspectelor esențiale din datele primare și din notițele referitoare la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usage research.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Enumerarea unor caracteristici și funcționalități necesare utilizatorilor.</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Înțelegerea generală a domeniului de lucru și a practicilor asociate.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DA83A60-C6E6-064E-A66E-A93350D93F30}"/>
                  </a:ext>
                </a:extLst>
              </p:cNvPr>
              <p:cNvGraphicFramePr>
                <a:graphicFrameLocks noChangeAspect="1"/>
              </p:cNvGraphicFramePr>
              <p:nvPr/>
            </p:nvGraphicFramePr>
            <p:xfrm>
              <a:off x="2441643" y="3095218"/>
              <a:ext cx="593388" cy="333781"/>
            </p:xfrm>
            <a:graphic>
              <a:graphicData uri="http://schemas.microsoft.com/office/powerpoint/2016/slidezoom">
                <pslz:sldZm>
                  <pslz:sldZmObj sldId="316" cId="2919478566">
                    <pslz:zmPr id="{21747A50-F53F-4989-9801-A771A0584A1C}" returnToParent="0" transitionDur="1000">
                      <p166:blipFill xmlns:p166="http://schemas.microsoft.com/office/powerpoint/2016/6/main">
                        <a:blip r:embed="rId2"/>
                        <a:stretch>
                          <a:fillRect/>
                        </a:stretch>
                      </p166:blipFill>
                      <p166:spPr xmlns:p166="http://schemas.microsoft.com/office/powerpoint/2016/6/main">
                        <a:xfrm>
                          <a:off x="0" y="0"/>
                          <a:ext cx="593388" cy="333781"/>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4DA83A60-C6E6-064E-A66E-A93350D93F30}"/>
                  </a:ext>
                </a:extLst>
              </p:cNvPr>
              <p:cNvPicPr>
                <a:picLocks noGrp="1" noRot="1" noChangeAspect="1" noMove="1" noResize="1" noEditPoints="1" noAdjustHandles="1" noChangeArrowheads="1" noChangeShapeType="1"/>
              </p:cNvPicPr>
              <p:nvPr/>
            </p:nvPicPr>
            <p:blipFill>
              <a:blip r:embed="rId4"/>
              <a:stretch>
                <a:fillRect/>
              </a:stretch>
            </p:blipFill>
            <p:spPr>
              <a:xfrm>
                <a:off x="2441643" y="3095218"/>
                <a:ext cx="593388" cy="333781"/>
              </a:xfrm>
              <a:prstGeom prst="rect">
                <a:avLst/>
              </a:prstGeom>
              <a:ln w="3175">
                <a:solidFill>
                  <a:prstClr val="ltGray"/>
                </a:solidFill>
              </a:ln>
            </p:spPr>
          </p:pic>
        </mc:Fallback>
      </mc:AlternateContent>
    </p:spTree>
    <p:extLst>
      <p:ext uri="{BB962C8B-B14F-4D97-AF65-F5344CB8AC3E}">
        <p14:creationId xmlns:p14="http://schemas.microsoft.com/office/powerpoint/2010/main" val="1374235905"/>
      </p:ext>
    </p:extLst>
  </p:cSld>
  <p:clrMapOvr>
    <a:masterClrMapping/>
  </p:clrMapOvr>
  <p:transition spd="slow">
    <p:wheel spokes="1"/>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7758DD7-DE8E-9A83-8271-BD81CF5B858A}"/>
              </a:ext>
            </a:extLst>
          </p:cNvPr>
          <p:cNvSpPr>
            <a:spLocks noGrp="1"/>
          </p:cNvSpPr>
          <p:nvPr>
            <p:ph type="title"/>
          </p:nvPr>
        </p:nvSpPr>
        <p:spPr>
          <a:xfrm>
            <a:off x="1600754" y="1087374"/>
            <a:ext cx="8983489" cy="1000978"/>
          </a:xfrm>
        </p:spPr>
        <p:txBody>
          <a:bodyPr>
            <a:normAutofit/>
          </a:bodyPr>
          <a:lstStyle/>
          <a:p>
            <a:r>
              <a:rPr lang="ro-RO" sz="2800" dirty="0">
                <a:latin typeface="Tahoma" panose="020B0604030504040204" pitchFamily="34" charset="0"/>
                <a:ea typeface="Tahoma" panose="020B0604030504040204" pitchFamily="34" charset="0"/>
                <a:cs typeface="Tahoma" panose="020B0604030504040204" pitchFamily="34" charset="0"/>
              </a:rPr>
              <a:t>Enumerarea unor caracteristici și funcționalități necesare utilizatorilor.</a:t>
            </a:r>
            <a:r>
              <a:rPr lang="en-GB" sz="2800" dirty="0">
                <a:latin typeface="Tahoma" panose="020B0604030504040204" pitchFamily="34" charset="0"/>
                <a:ea typeface="Tahoma" panose="020B0604030504040204" pitchFamily="34" charset="0"/>
                <a:cs typeface="Tahoma" panose="020B0604030504040204" pitchFamily="34" charset="0"/>
              </a:rPr>
              <a:t> </a:t>
            </a:r>
            <a:r>
              <a:rPr lang="ro-RO" sz="2800" i="1" dirty="0">
                <a:latin typeface="Tahoma" panose="020B0604030504040204" pitchFamily="34" charset="0"/>
                <a:ea typeface="Tahoma" panose="020B0604030504040204" pitchFamily="34" charset="0"/>
                <a:cs typeface="Tahoma" panose="020B0604030504040204" pitchFamily="34" charset="0"/>
              </a:rPr>
              <a:t>R</a:t>
            </a:r>
            <a:r>
              <a:rPr lang="en-GB" sz="2800" i="1" dirty="0" err="1">
                <a:latin typeface="Tahoma" panose="020B0604030504040204" pitchFamily="34" charset="0"/>
                <a:ea typeface="Tahoma" panose="020B0604030504040204" pitchFamily="34" charset="0"/>
                <a:cs typeface="Tahoma" panose="020B0604030504040204" pitchFamily="34" charset="0"/>
              </a:rPr>
              <a:t>elat</a:t>
            </a:r>
            <a:r>
              <a:rPr lang="ro-RO" sz="2800" i="1" dirty="0">
                <a:latin typeface="Tahoma" panose="020B0604030504040204" pitchFamily="34" charset="0"/>
                <a:ea typeface="Tahoma" panose="020B0604030504040204" pitchFamily="34" charset="0"/>
                <a:cs typeface="Tahoma" panose="020B0604030504040204" pitchFamily="34" charset="0"/>
              </a:rPr>
              <a:t>ări, cerințe, user stories, user X stories </a:t>
            </a:r>
            <a:endParaRPr lang="ro-RO" sz="2800"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12F22D53-79F7-79FE-86E8-389A345FB568}"/>
              </a:ext>
            </a:extLst>
          </p:cNvPr>
          <p:cNvSpPr>
            <a:spLocks noGrp="1"/>
          </p:cNvSpPr>
          <p:nvPr>
            <p:ph idx="1"/>
          </p:nvPr>
        </p:nvSpPr>
        <p:spPr>
          <a:xfrm>
            <a:off x="1600753" y="2535446"/>
            <a:ext cx="8983489" cy="3554457"/>
          </a:xfrm>
        </p:spPr>
        <p:txBody>
          <a:bodyPr>
            <a:normAutofit lnSpcReduction="10000"/>
          </a:bodyPr>
          <a:lstStyle/>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Terminologie: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relatări, cerințe (explicit formulate), user stories, userX stories</a:t>
            </a: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Exemple de relatări/cerințe: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Aș dori să fiu ținut la curent referitor la activitățile și competițiile sportive organizate în acest club. Mă interesează îndeosebi evenimentele organizate la sfârșit de săptămână și cele foarte populare”.</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[8]</a:t>
            </a: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Alt exemplu: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Aș dori să pot citi recenzii ale unor participanți la activitățile acestui club”.</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[23]</a:t>
            </a: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Alt exemplu (poate fi transformat în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user story</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Să luați în considerare posibilitatea de a adăuga recenzii despre activitățile acestui club”.</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[10]</a:t>
            </a: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Alt exemplu: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“Aș dori să pot sorta după categorii (sporturi individuale, de echipă, etc.).</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ro-RO" sz="17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Delimitare aproximativă ptr. terminologie: de exemplu </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Gruen et al., 2002</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Choma et al., 2016</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(v. si </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comentarii</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1947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Scopuri principale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643466" y="864108"/>
            <a:ext cx="6987135"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Extragerea aspectelor esențiale din datele primare și din notițele referitoare la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usage research.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Enumerarea unor caracteristici și funcționalități necesare utilizatorilor.</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Înțelegerea generală a domeniului de lucru și a practicilor asociate.</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94FF761-63FB-D94E-2FAB-858F82981E4E}"/>
                  </a:ext>
                </a:extLst>
              </p:cNvPr>
              <p:cNvGraphicFramePr>
                <a:graphicFrameLocks noChangeAspect="1"/>
              </p:cNvGraphicFramePr>
              <p:nvPr/>
            </p:nvGraphicFramePr>
            <p:xfrm>
              <a:off x="3424137" y="3764605"/>
              <a:ext cx="700392" cy="393970"/>
            </p:xfrm>
            <a:graphic>
              <a:graphicData uri="http://schemas.microsoft.com/office/powerpoint/2016/slidezoom">
                <pslz:sldZm>
                  <pslz:sldZmObj sldId="318" cId="2830634548">
                    <pslz:zmPr id="{B3E8FB1D-EDEA-46EE-94DB-FDB02E2D1393}" returnToParent="0" transitionDur="1000">
                      <p166:blipFill xmlns:p166="http://schemas.microsoft.com/office/powerpoint/2016/6/main">
                        <a:blip r:embed="rId2"/>
                        <a:stretch>
                          <a:fillRect/>
                        </a:stretch>
                      </p166:blipFill>
                      <p166:spPr xmlns:p166="http://schemas.microsoft.com/office/powerpoint/2016/6/main">
                        <a:xfrm>
                          <a:off x="0" y="0"/>
                          <a:ext cx="700392" cy="393970"/>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194FF761-63FB-D94E-2FAB-858F82981E4E}"/>
                  </a:ext>
                </a:extLst>
              </p:cNvPr>
              <p:cNvPicPr>
                <a:picLocks noGrp="1" noRot="1" noChangeAspect="1" noMove="1" noResize="1" noEditPoints="1" noAdjustHandles="1" noChangeArrowheads="1" noChangeShapeType="1"/>
              </p:cNvPicPr>
              <p:nvPr/>
            </p:nvPicPr>
            <p:blipFill>
              <a:blip r:embed="rId4"/>
              <a:stretch>
                <a:fillRect/>
              </a:stretch>
            </p:blipFill>
            <p:spPr>
              <a:xfrm>
                <a:off x="3424137" y="3764605"/>
                <a:ext cx="700392" cy="393970"/>
              </a:xfrm>
              <a:prstGeom prst="rect">
                <a:avLst/>
              </a:prstGeom>
              <a:ln w="3175">
                <a:solidFill>
                  <a:prstClr val="ltGray"/>
                </a:solidFill>
              </a:ln>
            </p:spPr>
          </p:pic>
        </mc:Fallback>
      </mc:AlternateContent>
    </p:spTree>
    <p:extLst>
      <p:ext uri="{BB962C8B-B14F-4D97-AF65-F5344CB8AC3E}">
        <p14:creationId xmlns:p14="http://schemas.microsoft.com/office/powerpoint/2010/main" val="3451379972"/>
      </p:ext>
    </p:extLst>
  </p:cSld>
  <p:clrMapOvr>
    <a:masterClrMapping/>
  </p:clrMapOvr>
  <p:transition spd="slow">
    <p:wheel spokes="1"/>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 </a:t>
            </a:r>
          </a:p>
        </p:txBody>
      </p:sp>
      <p:sp>
        <p:nvSpPr>
          <p:cNvPr id="62" name="Rectangle 5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63" name="Straight Connector 5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Elemente care pot reprezenta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input-</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uri pentru modelele dezvoltate. </a:t>
            </a: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Exemplu: </a:t>
            </a:r>
            <a:r>
              <a:rPr lang="en-GB" sz="17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Este greu să obțin informații despre sporturile practicate în acest club direct de la ghișeu</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obstacol în modelul fluxului de lucru.</a:t>
            </a:r>
            <a:endParaRPr lang="ro-RO" sz="1700" dirty="0">
              <a:latin typeface="Tahoma" panose="020B0604030504040204" pitchFamily="34" charset="0"/>
              <a:ea typeface="Tahoma" panose="020B0604030504040204" pitchFamily="34" charset="0"/>
              <a:cs typeface="Tahoma" panose="020B0604030504040204" pitchFamily="34" charset="0"/>
            </a:endParaRPr>
          </a:p>
          <a:p>
            <a:endParaRPr lang="ro-RO" sz="1700" dirty="0">
              <a:latin typeface="Tahoma" panose="020B0604030504040204" pitchFamily="34" charset="0"/>
              <a:ea typeface="Tahoma" panose="020B0604030504040204" pitchFamily="34" charset="0"/>
              <a:cs typeface="Tahoma" panose="020B0604030504040204" pitchFamily="34" charset="0"/>
            </a:endParaRPr>
          </a:p>
          <a:p>
            <a:endParaRPr lang="ro-RO" sz="1700" dirty="0">
              <a:latin typeface="Tahoma" panose="020B0604030504040204" pitchFamily="34" charset="0"/>
              <a:ea typeface="Tahoma" panose="020B0604030504040204" pitchFamily="34" charset="0"/>
              <a:cs typeface="Tahoma" panose="020B0604030504040204" pitchFamily="34" charset="0"/>
            </a:endParaRPr>
          </a:p>
        </p:txBody>
      </p:sp>
      <p:sp>
        <p:nvSpPr>
          <p:cNvPr id="65" name="Rectangle 5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30634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89249" y="1123837"/>
            <a:ext cx="4016116" cy="1255469"/>
          </a:xfrm>
        </p:spPr>
        <p:txBody>
          <a:bodyPr>
            <a:normAutofit/>
          </a:bodyPr>
          <a:lstStyle/>
          <a:p>
            <a:r>
              <a:rPr lang="ro-RO" sz="2300" dirty="0">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 </a:t>
            </a:r>
          </a:p>
        </p:txBody>
      </p:sp>
      <p:sp>
        <p:nvSpPr>
          <p:cNvPr id="64" name="Content Placeholder 2">
            <a:extLst>
              <a:ext uri="{FF2B5EF4-FFF2-40B4-BE49-F238E27FC236}">
                <a16:creationId xmlns:a16="http://schemas.microsoft.com/office/drawing/2014/main" id="{BD5A9A93-C719-E337-C777-F504C34F1E8E}"/>
              </a:ext>
            </a:extLst>
          </p:cNvPr>
          <p:cNvSpPr>
            <a:spLocks noGrp="1"/>
          </p:cNvSpPr>
          <p:nvPr>
            <p:ph idx="1"/>
          </p:nvPr>
        </p:nvSpPr>
        <p:spPr>
          <a:xfrm>
            <a:off x="289249" y="2510395"/>
            <a:ext cx="4016116" cy="3274586"/>
          </a:xfrm>
        </p:spPr>
        <p:txBody>
          <a:bodyPr anchor="t">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 proiectele mai ample: realizarea de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WAAD (Work Activity Affinity Diagram)</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Exemplu:</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“Am </a:t>
            </a:r>
            <a:r>
              <a:rPr lang="en-GB" i="1" dirty="0" err="1">
                <a:solidFill>
                  <a:schemeClr val="tx1"/>
                </a:solidFill>
                <a:latin typeface="Tahoma" panose="020B0604030504040204" pitchFamily="34" charset="0"/>
                <a:ea typeface="Tahoma" panose="020B0604030504040204" pitchFamily="34" charset="0"/>
                <a:cs typeface="Tahoma" panose="020B0604030504040204" pitchFamily="34" charset="0"/>
              </a:rPr>
              <a:t>avut</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err="1">
                <a:solidFill>
                  <a:schemeClr val="tx1"/>
                </a:solidFill>
                <a:latin typeface="Tahoma" panose="020B0604030504040204" pitchFamily="34" charset="0"/>
                <a:ea typeface="Tahoma" panose="020B0604030504040204" pitchFamily="34" charset="0"/>
                <a:cs typeface="Tahoma" panose="020B0604030504040204" pitchFamily="34" charset="0"/>
              </a:rPr>
              <a:t>dificult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ăți la plata cu cardul la ghișeu.</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[18]</a:t>
            </a:r>
          </a:p>
          <a:p>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Am fost într-un birou să mă înscriu, dar mi-au pierdut fișa</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[12]</a:t>
            </a:r>
          </a:p>
          <a:p>
            <a:endParaRPr lang="ro-RO"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dirty="0">
              <a:solidFill>
                <a:srgbClr val="FFFFFF"/>
              </a:solidFill>
              <a:latin typeface="Tahoma" panose="020B0604030504040204" pitchFamily="34" charset="0"/>
              <a:ea typeface="Tahoma" panose="020B0604030504040204" pitchFamily="34" charset="0"/>
              <a:cs typeface="Tahoma" panose="020B0604030504040204" pitchFamily="34" charset="0"/>
            </a:endParaRPr>
          </a:p>
          <a:p>
            <a:endParaRPr lang="ro-RO"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ursa: ">
            <a:extLst>
              <a:ext uri="{FF2B5EF4-FFF2-40B4-BE49-F238E27FC236}">
                <a16:creationId xmlns:a16="http://schemas.microsoft.com/office/drawing/2014/main" id="{6E4EEF77-DE31-B28E-4AA8-C47CB15C2C1A}"/>
              </a:ext>
            </a:extLst>
          </p:cNvPr>
          <p:cNvPicPr>
            <a:picLocks noChangeAspect="1"/>
          </p:cNvPicPr>
          <p:nvPr/>
        </p:nvPicPr>
        <p:blipFill rotWithShape="1">
          <a:blip r:embed="rId2">
            <a:extLst>
              <a:ext uri="{28A0092B-C50C-407E-A947-70E740481C1C}">
                <a14:useLocalDpi xmlns:a14="http://schemas.microsoft.com/office/drawing/2010/main" val="0"/>
              </a:ext>
            </a:extLst>
          </a:blip>
          <a:srcRect l="12004" r="1" b="1"/>
          <a:stretch/>
        </p:blipFill>
        <p:spPr>
          <a:xfrm>
            <a:off x="5165388" y="761999"/>
            <a:ext cx="5644048" cy="4860588"/>
          </a:xfrm>
          <a:prstGeom prst="rect">
            <a:avLst/>
          </a:prstGeom>
        </p:spPr>
      </p:pic>
      <p:sp>
        <p:nvSpPr>
          <p:cNvPr id="5" name="TextBox 4">
            <a:extLst>
              <a:ext uri="{FF2B5EF4-FFF2-40B4-BE49-F238E27FC236}">
                <a16:creationId xmlns:a16="http://schemas.microsoft.com/office/drawing/2014/main" id="{428BFB2F-25DB-FF9C-116B-DD01E2A21DC1}"/>
              </a:ext>
            </a:extLst>
          </p:cNvPr>
          <p:cNvSpPr txBox="1"/>
          <p:nvPr/>
        </p:nvSpPr>
        <p:spPr>
          <a:xfrm>
            <a:off x="5622587" y="5744742"/>
            <a:ext cx="489301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a:t>
            </a:r>
            <a:r>
              <a:rPr kumimoji="0" lang="en-GB"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1600" b="0" i="0" u="none" strike="noStrike" kern="1200" cap="none" spc="0" normalizeH="0" baseline="0" noProof="0" dirty="0" err="1">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Holtzblatt</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și </a:t>
            </a:r>
            <a:r>
              <a:rPr kumimoji="0" lang="en-GB"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Beyer</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1600" b="0" i="1"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Contextual design, </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2017</a:t>
            </a:r>
            <a:r>
              <a:rPr kumimoji="0" lang="ro-RO"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Action Button: Help 6">
            <a:hlinkClick r:id="" action="ppaction://hlinkshowjump?jump=nextslide" highlightClick="1"/>
            <a:extLst>
              <a:ext uri="{FF2B5EF4-FFF2-40B4-BE49-F238E27FC236}">
                <a16:creationId xmlns:a16="http://schemas.microsoft.com/office/drawing/2014/main" id="{8981EE9E-8A39-A4CA-2EEC-DEEF882A267F}"/>
              </a:ext>
            </a:extLst>
          </p:cNvPr>
          <p:cNvSpPr/>
          <p:nvPr/>
        </p:nvSpPr>
        <p:spPr>
          <a:xfrm>
            <a:off x="2173643" y="4898075"/>
            <a:ext cx="1406135" cy="1042416"/>
          </a:xfrm>
          <a:prstGeom prst="actionButtonHelp">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0065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89249" y="1123837"/>
            <a:ext cx="4016116" cy="1255469"/>
          </a:xfrm>
        </p:spPr>
        <p:txBody>
          <a:bodyPr>
            <a:normAutofit/>
          </a:bodyPr>
          <a:lstStyle/>
          <a:p>
            <a:r>
              <a:rPr lang="ro-RO" sz="2300" dirty="0">
                <a:latin typeface="Tahoma" panose="020B0604030504040204" pitchFamily="34" charset="0"/>
                <a:ea typeface="Tahoma" panose="020B0604030504040204" pitchFamily="34" charset="0"/>
                <a:cs typeface="Tahoma" panose="020B0604030504040204" pitchFamily="34" charset="0"/>
              </a:rPr>
              <a:t>Capturarea și explicarea unor aspecte legate de practicile de lucru din domeniu. </a:t>
            </a:r>
          </a:p>
        </p:txBody>
      </p:sp>
      <p:sp>
        <p:nvSpPr>
          <p:cNvPr id="64" name="Content Placeholder 2">
            <a:extLst>
              <a:ext uri="{FF2B5EF4-FFF2-40B4-BE49-F238E27FC236}">
                <a16:creationId xmlns:a16="http://schemas.microsoft.com/office/drawing/2014/main" id="{BD5A9A93-C719-E337-C777-F504C34F1E8E}"/>
              </a:ext>
            </a:extLst>
          </p:cNvPr>
          <p:cNvSpPr>
            <a:spLocks noGrp="1"/>
          </p:cNvSpPr>
          <p:nvPr>
            <p:ph idx="1"/>
          </p:nvPr>
        </p:nvSpPr>
        <p:spPr>
          <a:xfrm>
            <a:off x="289249" y="2510395"/>
            <a:ext cx="4016116" cy="3274586"/>
          </a:xfrm>
        </p:spPr>
        <p:txBody>
          <a:bodyPr anchor="t">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 proiectele mai ample: realizarea de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WAAD (Work Activity Affinity Diagram)</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Exemplu:</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“Am </a:t>
            </a:r>
            <a:r>
              <a:rPr lang="en-GB" i="1" dirty="0" err="1">
                <a:solidFill>
                  <a:schemeClr val="tx1"/>
                </a:solidFill>
                <a:latin typeface="Tahoma" panose="020B0604030504040204" pitchFamily="34" charset="0"/>
                <a:ea typeface="Tahoma" panose="020B0604030504040204" pitchFamily="34" charset="0"/>
                <a:cs typeface="Tahoma" panose="020B0604030504040204" pitchFamily="34" charset="0"/>
              </a:rPr>
              <a:t>avut</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i="1" dirty="0" err="1">
                <a:solidFill>
                  <a:schemeClr val="tx1"/>
                </a:solidFill>
                <a:latin typeface="Tahoma" panose="020B0604030504040204" pitchFamily="34" charset="0"/>
                <a:ea typeface="Tahoma" panose="020B0604030504040204" pitchFamily="34" charset="0"/>
                <a:cs typeface="Tahoma" panose="020B0604030504040204" pitchFamily="34" charset="0"/>
              </a:rPr>
              <a:t>dificult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ăți la plata cu cardul la ghișeu.</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[18]</a:t>
            </a:r>
          </a:p>
          <a:p>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Am fost într-un birou să mă înscriu, dar mi-au pierdut fișa</a:t>
            </a:r>
            <a:r>
              <a:rPr lang="en-GB"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[12]</a:t>
            </a: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i="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ro-RO" dirty="0">
              <a:solidFill>
                <a:srgbClr val="FFFFFF"/>
              </a:solidFill>
              <a:latin typeface="Tahoma" panose="020B0604030504040204" pitchFamily="34" charset="0"/>
              <a:ea typeface="Tahoma" panose="020B0604030504040204" pitchFamily="34" charset="0"/>
              <a:cs typeface="Tahoma" panose="020B0604030504040204" pitchFamily="34" charset="0"/>
            </a:endParaRPr>
          </a:p>
          <a:p>
            <a:endParaRPr lang="ro-RO"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ursa: ">
            <a:extLst>
              <a:ext uri="{FF2B5EF4-FFF2-40B4-BE49-F238E27FC236}">
                <a16:creationId xmlns:a16="http://schemas.microsoft.com/office/drawing/2014/main" id="{6E4EEF77-DE31-B28E-4AA8-C47CB15C2C1A}"/>
              </a:ext>
            </a:extLst>
          </p:cNvPr>
          <p:cNvPicPr>
            <a:picLocks noChangeAspect="1"/>
          </p:cNvPicPr>
          <p:nvPr/>
        </p:nvPicPr>
        <p:blipFill rotWithShape="1">
          <a:blip r:embed="rId2">
            <a:extLst>
              <a:ext uri="{28A0092B-C50C-407E-A947-70E740481C1C}">
                <a14:useLocalDpi xmlns:a14="http://schemas.microsoft.com/office/drawing/2010/main" val="0"/>
              </a:ext>
            </a:extLst>
          </a:blip>
          <a:srcRect l="12004" r="1" b="1"/>
          <a:stretch/>
        </p:blipFill>
        <p:spPr>
          <a:xfrm>
            <a:off x="5165388" y="761999"/>
            <a:ext cx="5644048" cy="4860588"/>
          </a:xfrm>
          <a:prstGeom prst="rect">
            <a:avLst/>
          </a:prstGeom>
        </p:spPr>
      </p:pic>
      <p:sp>
        <p:nvSpPr>
          <p:cNvPr id="5" name="TextBox 4">
            <a:extLst>
              <a:ext uri="{FF2B5EF4-FFF2-40B4-BE49-F238E27FC236}">
                <a16:creationId xmlns:a16="http://schemas.microsoft.com/office/drawing/2014/main" id="{428BFB2F-25DB-FF9C-116B-DD01E2A21DC1}"/>
              </a:ext>
            </a:extLst>
          </p:cNvPr>
          <p:cNvSpPr txBox="1"/>
          <p:nvPr/>
        </p:nvSpPr>
        <p:spPr>
          <a:xfrm>
            <a:off x="5622587" y="5744742"/>
            <a:ext cx="489301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a:t>
            </a:r>
            <a:r>
              <a:rPr kumimoji="0" lang="en-GB"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GB" sz="1600" b="0" i="0" u="none" strike="noStrike" kern="1200" cap="none" spc="0" normalizeH="0" baseline="0" noProof="0" dirty="0" err="1">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Holtzblatt</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și </a:t>
            </a:r>
            <a:r>
              <a:rPr kumimoji="0" lang="en-GB"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Beyer</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o-RO" sz="1600" b="0" i="1"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Contextual design, </a:t>
            </a:r>
            <a:r>
              <a:rPr kumimoji="0" lang="ro-RO" sz="1600" b="0" i="0" u="none" strike="noStrike" kern="1200" cap="none" spc="0" normalizeH="0" baseline="0" noProof="0" dirty="0">
                <a:ln>
                  <a:noFill/>
                </a:ln>
                <a:solidFill>
                  <a:srgbClr val="2E2E2E"/>
                </a:solidFill>
                <a:effectLst/>
                <a:uLnTx/>
                <a:uFillTx/>
                <a:latin typeface="Tahoma" panose="020B0604030504040204" pitchFamily="34" charset="0"/>
                <a:ea typeface="Tahoma" panose="020B0604030504040204" pitchFamily="34" charset="0"/>
                <a:cs typeface="Tahoma" panose="020B0604030504040204" pitchFamily="34" charset="0"/>
              </a:rPr>
              <a:t>2017</a:t>
            </a:r>
            <a:r>
              <a:rPr kumimoji="0" lang="ro-RO"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GB"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D4C6B55D-03F4-C5B0-A113-FABCFC8D1D4B}"/>
              </a:ext>
            </a:extLst>
          </p:cNvPr>
          <p:cNvSpPr/>
          <p:nvPr/>
        </p:nvSpPr>
        <p:spPr>
          <a:xfrm>
            <a:off x="2198453" y="4893014"/>
            <a:ext cx="1322960" cy="1021006"/>
          </a:xfrm>
          <a:prstGeom prst="rect">
            <a:avLst/>
          </a:prstGeom>
          <a:solidFill>
            <a:srgbClr val="FFC00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Preocup</a:t>
            </a:r>
            <a:r>
              <a:rPr kumimoji="0" lang="ro-RO"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ări legate de securitate</a:t>
            </a:r>
          </a:p>
        </p:txBody>
      </p:sp>
    </p:spTree>
    <p:extLst>
      <p:ext uri="{BB962C8B-B14F-4D97-AF65-F5344CB8AC3E}">
        <p14:creationId xmlns:p14="http://schemas.microsoft.com/office/powerpoint/2010/main" val="3573327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52E5D6-E378-4614-BCBD-8663DD15B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A287AC3-AACF-4ADB-9F73-125E714D9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993" y="4367639"/>
            <a:ext cx="11430014" cy="185218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2325EAC5-AAF3-7374-F73E-BE6120CB69A5}"/>
              </a:ext>
            </a:extLst>
          </p:cNvPr>
          <p:cNvSpPr>
            <a:spLocks noGrp="1"/>
          </p:cNvSpPr>
          <p:nvPr>
            <p:ph type="title"/>
          </p:nvPr>
        </p:nvSpPr>
        <p:spPr>
          <a:xfrm>
            <a:off x="554477" y="4599160"/>
            <a:ext cx="11079804" cy="1358020"/>
          </a:xfrm>
        </p:spPr>
        <p:txBody>
          <a:bodyPr anchor="ctr">
            <a:normAutofit/>
          </a:bodyPr>
          <a:lstStyle/>
          <a:p>
            <a:pPr algn="ctr"/>
            <a:r>
              <a:rPr lang="ro-RO" sz="4400">
                <a:solidFill>
                  <a:schemeClr val="bg1"/>
                </a:solidFill>
                <a:latin typeface="Tahoma" panose="020B0604030504040204" pitchFamily="34" charset="0"/>
                <a:ea typeface="Tahoma" panose="020B0604030504040204" pitchFamily="34" charset="0"/>
                <a:cs typeface="Tahoma" panose="020B0604030504040204" pitchFamily="34" charset="0"/>
              </a:rPr>
              <a:t>Despre curs</a:t>
            </a:r>
            <a:endParaRPr lang="en-GB" sz="4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4" name="Content Placeholder 2">
            <a:extLst>
              <a:ext uri="{FF2B5EF4-FFF2-40B4-BE49-F238E27FC236}">
                <a16:creationId xmlns:a16="http://schemas.microsoft.com/office/drawing/2014/main" id="{E4452D20-2256-EFEA-99F2-223870E0B277}"/>
              </a:ext>
            </a:extLst>
          </p:cNvPr>
          <p:cNvGraphicFramePr>
            <a:graphicFrameLocks noGrp="1"/>
          </p:cNvGraphicFramePr>
          <p:nvPr>
            <p:ph idx="1"/>
            <p:extLst>
              <p:ext uri="{D42A27DB-BD31-4B8C-83A1-F6EECF244321}">
                <p14:modId xmlns:p14="http://schemas.microsoft.com/office/powerpoint/2010/main" val="3134693495"/>
              </p:ext>
            </p:extLst>
          </p:nvPr>
        </p:nvGraphicFramePr>
        <p:xfrm>
          <a:off x="960120" y="640080"/>
          <a:ext cx="10271760" cy="3202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7708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Alte exemple</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ro-RO" i="1" dirty="0">
                <a:latin typeface="Tahoma" panose="020B0604030504040204" pitchFamily="34" charset="0"/>
                <a:ea typeface="Tahoma" panose="020B0604030504040204" pitchFamily="34" charset="0"/>
                <a:cs typeface="Tahoma" panose="020B0604030504040204" pitchFamily="34" charset="0"/>
              </a:rPr>
              <a:t>Să pot sorta după categorii (sporturi individuale, de echipă, etc.). Să pot vedea data/ora competițiilor sportive la care participă echipele clubului.</a:t>
            </a:r>
          </a:p>
          <a:p>
            <a:r>
              <a:rPr lang="ro-RO" sz="1800" dirty="0">
                <a:solidFill>
                  <a:schemeClr val="bg1"/>
                </a:solidFill>
                <a:latin typeface="Tahoma" panose="020B0604030504040204" pitchFamily="34" charset="0"/>
                <a:ea typeface="Tahoma" panose="020B0604030504040204" pitchFamily="34" charset="0"/>
                <a:cs typeface="Tahoma" panose="020B0604030504040204" pitchFamily="34" charset="0"/>
              </a:rPr>
              <a:t>Cerințe // Arhitectura informației // Structură, organizare după categorii</a:t>
            </a:r>
          </a:p>
          <a:p>
            <a:r>
              <a:rPr lang="ro-RO" i="1" dirty="0">
                <a:latin typeface="Tahoma" panose="020B0604030504040204" pitchFamily="34" charset="0"/>
                <a:ea typeface="Tahoma" panose="020B0604030504040204" pitchFamily="34" charset="0"/>
                <a:cs typeface="Tahoma" panose="020B0604030504040204" pitchFamily="34" charset="0"/>
              </a:rPr>
              <a:t>Este important ca în cazul în care fac o plată online pe site pentru abonament să existe o pagină de confirmare care să indice exact ce plătesc.</a:t>
            </a:r>
          </a:p>
          <a:p>
            <a:r>
              <a:rPr lang="ro-RO" sz="1800" dirty="0">
                <a:solidFill>
                  <a:schemeClr val="bg1"/>
                </a:solidFill>
                <a:latin typeface="Tahoma" panose="020B0604030504040204" pitchFamily="34" charset="0"/>
                <a:ea typeface="Tahoma" panose="020B0604030504040204" pitchFamily="34" charset="0"/>
                <a:cs typeface="Tahoma" panose="020B0604030504040204" pitchFamily="34" charset="0"/>
              </a:rPr>
              <a:t>Modele // Modelul de flux. </a:t>
            </a:r>
            <a:endParaRPr lang="en-GB"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066458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pPr algn="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Alte exemple</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2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32" name="Straight Connector 2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Să pot sorta după categorii (sporturi individuale, de echipă, etc.). Să pot vedea data/ora competițiilor sportive la care participă echipele clubului.</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Cerințe // Arhitectura informației // Structură, organizare după categorii</a:t>
            </a:r>
          </a:p>
          <a:p>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Este important ca în cazul în care fac o plată online pe site pentru abonament să existe o pagină de confirmare care să indice exact ce plătesc.</a:t>
            </a:r>
          </a:p>
          <a:p>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Modele // Modelul de flux. </a:t>
            </a:r>
            <a:endParaRPr lang="en-GB"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305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E948B-BDA3-F99B-484E-B5B71346F636}"/>
              </a:ext>
            </a:extLst>
          </p:cNvPr>
          <p:cNvSpPr>
            <a:spLocks noGrp="1"/>
          </p:cNvSpPr>
          <p:nvPr>
            <p:ph type="title"/>
          </p:nvPr>
        </p:nvSpPr>
        <p:spPr>
          <a:xfrm>
            <a:off x="965030" y="963997"/>
            <a:ext cx="3569393" cy="4938361"/>
          </a:xfrm>
        </p:spPr>
        <p:txBody>
          <a:bodyPr anchor="ctr">
            <a:normAutofit/>
          </a:bodyPr>
          <a:lstStyle/>
          <a:p>
            <a:pPr algn="r"/>
            <a:r>
              <a:rPr lang="ro-RO" sz="4400" dirty="0">
                <a:latin typeface="Tahoma" panose="020B0604030504040204" pitchFamily="34" charset="0"/>
                <a:ea typeface="Tahoma" panose="020B0604030504040204" pitchFamily="34" charset="0"/>
                <a:cs typeface="Tahoma" panose="020B0604030504040204" pitchFamily="34" charset="0"/>
              </a:rPr>
              <a:t>Interacțiunea</a:t>
            </a:r>
            <a:br>
              <a:rPr lang="ro-RO" sz="4400" dirty="0">
                <a:latin typeface="Tahoma" panose="020B0604030504040204" pitchFamily="34" charset="0"/>
                <a:ea typeface="Tahoma" panose="020B0604030504040204" pitchFamily="34" charset="0"/>
                <a:cs typeface="Tahoma" panose="020B0604030504040204" pitchFamily="34" charset="0"/>
              </a:rPr>
            </a:br>
            <a:r>
              <a:rPr lang="ro-RO" sz="4400" dirty="0">
                <a:latin typeface="Tahoma" panose="020B0604030504040204" pitchFamily="34" charset="0"/>
                <a:ea typeface="Tahoma" panose="020B0604030504040204" pitchFamily="34" charset="0"/>
                <a:cs typeface="Tahoma" panose="020B0604030504040204" pitchFamily="34" charset="0"/>
              </a:rPr>
              <a:t>client-UX-SE </a:t>
            </a:r>
            <a:endParaRPr lang="en-GB" sz="4400" dirty="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BDCA77-30E8-C3C3-B099-D6B9FFE2AB0A}"/>
              </a:ext>
            </a:extLst>
          </p:cNvPr>
          <p:cNvSpPr>
            <a:spLocks noGrp="1"/>
          </p:cNvSpPr>
          <p:nvPr>
            <p:ph idx="1"/>
          </p:nvPr>
        </p:nvSpPr>
        <p:spPr>
          <a:xfrm>
            <a:off x="5134882" y="963507"/>
            <a:ext cx="6135097" cy="4938851"/>
          </a:xfrm>
        </p:spPr>
        <p:txBody>
          <a:bodyPr anchor="ctr">
            <a:normAutofit/>
          </a:bodyPr>
          <a:lstStyle/>
          <a:p>
            <a:r>
              <a:rPr lang="ro-RO" sz="1800" dirty="0">
                <a:latin typeface="Tahoma" panose="020B0604030504040204" pitchFamily="34" charset="0"/>
                <a:ea typeface="Tahoma" panose="020B0604030504040204" pitchFamily="34" charset="0"/>
                <a:cs typeface="Tahoma" panose="020B0604030504040204" pitchFamily="34" charset="0"/>
              </a:rPr>
              <a:t> </a:t>
            </a:r>
          </a:p>
        </p:txBody>
      </p:sp>
      <p:pic>
        <p:nvPicPr>
          <p:cNvPr id="6" name="Picture 5">
            <a:extLst>
              <a:ext uri="{FF2B5EF4-FFF2-40B4-BE49-F238E27FC236}">
                <a16:creationId xmlns:a16="http://schemas.microsoft.com/office/drawing/2014/main" id="{E417E9CD-ABF0-7BCF-0540-A3F5B50211D6}"/>
              </a:ext>
            </a:extLst>
          </p:cNvPr>
          <p:cNvPicPr>
            <a:picLocks noChangeAspect="1"/>
          </p:cNvPicPr>
          <p:nvPr/>
        </p:nvPicPr>
        <p:blipFill>
          <a:blip r:embed="rId2"/>
          <a:stretch>
            <a:fillRect/>
          </a:stretch>
        </p:blipFill>
        <p:spPr>
          <a:xfrm>
            <a:off x="4650251" y="2057398"/>
            <a:ext cx="7039396" cy="2743201"/>
          </a:xfrm>
          <a:prstGeom prst="rect">
            <a:avLst/>
          </a:prstGeom>
        </p:spPr>
      </p:pic>
      <p:sp>
        <p:nvSpPr>
          <p:cNvPr id="7" name="TextBox 6">
            <a:extLst>
              <a:ext uri="{FF2B5EF4-FFF2-40B4-BE49-F238E27FC236}">
                <a16:creationId xmlns:a16="http://schemas.microsoft.com/office/drawing/2014/main" id="{059C0948-C61F-6F8C-B9F0-26A4F8449182}"/>
              </a:ext>
            </a:extLst>
          </p:cNvPr>
          <p:cNvSpPr txBox="1"/>
          <p:nvPr/>
        </p:nvSpPr>
        <p:spPr>
          <a:xfrm>
            <a:off x="6707800" y="4775953"/>
            <a:ext cx="3101716" cy="369332"/>
          </a:xfrm>
          <a:prstGeom prst="rect">
            <a:avLst/>
          </a:prstGeom>
          <a:noFill/>
        </p:spPr>
        <p:txBody>
          <a:bodyPr wrap="square">
            <a:spAutoFit/>
          </a:bodyPr>
          <a:lstStyle/>
          <a:p>
            <a:r>
              <a:rPr lang="ro-RO" dirty="0">
                <a:latin typeface="Tahoma" panose="020B0604030504040204" pitchFamily="34" charset="0"/>
                <a:ea typeface="Tahoma" panose="020B0604030504040204" pitchFamily="34" charset="0"/>
                <a:cs typeface="Tahoma" panose="020B0604030504040204" pitchFamily="34" charset="0"/>
              </a:rPr>
              <a:t>Sursa: Hartson și Pyla, 2019</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3911282"/>
      </p:ext>
    </p:extLst>
  </p:cSld>
  <p:clrMapOvr>
    <a:masterClrMapping/>
  </p:clrMapOvr>
  <p:transition spd="slow">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77559291"/>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2" name="Rectangle 10">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23" name="Rectangle 12">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4" name="Freeform: Shape 1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 name="Text Placeholder 3">
            <a:extLst>
              <a:ext uri="{FF2B5EF4-FFF2-40B4-BE49-F238E27FC236}">
                <a16:creationId xmlns:a16="http://schemas.microsoft.com/office/drawing/2014/main" id="{55C8C9CC-E2B5-6FCC-67CA-BB1CD14D01F9}"/>
              </a:ext>
            </a:extLst>
          </p:cNvPr>
          <p:cNvSpPr>
            <a:spLocks noGrp="1"/>
          </p:cNvSpPr>
          <p:nvPr>
            <p:ph type="body" sz="half" idx="2"/>
          </p:nvPr>
        </p:nvSpPr>
        <p:spPr>
          <a:xfrm>
            <a:off x="1264150" y="1496501"/>
            <a:ext cx="6461231" cy="3864998"/>
          </a:xfrm>
        </p:spPr>
        <p:txBody>
          <a:bodyPr vert="horz" lIns="91440" tIns="45720" rIns="91440" bIns="45720" rtlCol="0" anchor="ctr">
            <a:normAutofit/>
          </a:bodyPr>
          <a:lstStyle/>
          <a:p>
            <a:pPr indent="-182880">
              <a:lnSpc>
                <a:spcPct val="90000"/>
              </a:lnSpc>
              <a:buFont typeface="Wingdings 2" pitchFamily="18" charset="2"/>
              <a:buChar char=""/>
            </a:pPr>
            <a:endParaRPr lang="en-US" dirty="0">
              <a:solidFill>
                <a:schemeClr val="tx1">
                  <a:lumMod val="65000"/>
                  <a:lumOff val="35000"/>
                </a:schemeClr>
              </a:solidFill>
            </a:endParaRPr>
          </a:p>
        </p:txBody>
      </p:sp>
      <p:sp>
        <p:nvSpPr>
          <p:cNvPr id="25" name="Freeform: Shape 16">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78508CA-FE42-6ABD-5632-834AFEBE1A0C}"/>
              </a:ext>
            </a:extLst>
          </p:cNvPr>
          <p:cNvSpPr>
            <a:spLocks noGrp="1"/>
          </p:cNvSpPr>
          <p:nvPr>
            <p:ph type="title"/>
          </p:nvPr>
        </p:nvSpPr>
        <p:spPr>
          <a:xfrm>
            <a:off x="8982805" y="1865740"/>
            <a:ext cx="2947482" cy="3126520"/>
          </a:xfrm>
        </p:spPr>
        <p:txBody>
          <a:bodyPr vert="horz" lIns="91440" tIns="45720" rIns="91440" bIns="45720" rtlCol="0" anchor="ctr">
            <a:normAutofit/>
          </a:bodyPr>
          <a:lstStyle/>
          <a:p>
            <a:r>
              <a:rPr lang="ro-RO" sz="3600" dirty="0">
                <a:solidFill>
                  <a:schemeClr val="tx1"/>
                </a:solidFill>
                <a:latin typeface="Tahoma" panose="020B0604030504040204" pitchFamily="34" charset="0"/>
                <a:ea typeface="Tahoma" panose="020B0604030504040204" pitchFamily="34" charset="0"/>
                <a:cs typeface="Tahoma" panose="020B0604030504040204" pitchFamily="34" charset="0"/>
              </a:rPr>
              <a:t>3. Înțelegerea cerințelor</a:t>
            </a:r>
            <a:endParaRPr lang="en-US"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EC708577-8C0B-E7EF-D13D-0340F04161D6}"/>
              </a:ext>
            </a:extLst>
          </p:cNvPr>
          <p:cNvPicPr>
            <a:picLocks noChangeAspect="1"/>
          </p:cNvPicPr>
          <p:nvPr/>
        </p:nvPicPr>
        <p:blipFill>
          <a:blip r:embed="rId2"/>
          <a:stretch>
            <a:fillRect/>
          </a:stretch>
        </p:blipFill>
        <p:spPr>
          <a:xfrm>
            <a:off x="1044014" y="761999"/>
            <a:ext cx="6935168" cy="5048955"/>
          </a:xfrm>
          <a:prstGeom prst="rect">
            <a:avLst/>
          </a:prstGeom>
        </p:spPr>
      </p:pic>
      <p:sp>
        <p:nvSpPr>
          <p:cNvPr id="14" name="Oval 13">
            <a:extLst>
              <a:ext uri="{FF2B5EF4-FFF2-40B4-BE49-F238E27FC236}">
                <a16:creationId xmlns:a16="http://schemas.microsoft.com/office/drawing/2014/main" id="{79F7CBA0-D9B6-F221-1CE8-A4BE79B58A3F}"/>
              </a:ext>
            </a:extLst>
          </p:cNvPr>
          <p:cNvSpPr/>
          <p:nvPr/>
        </p:nvSpPr>
        <p:spPr>
          <a:xfrm>
            <a:off x="261713" y="291831"/>
            <a:ext cx="4456202" cy="3297676"/>
          </a:xfrm>
          <a:prstGeom prst="ellipse">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66340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3. Înțelegerea cerințelor</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2">
            <a:extLst>
              <a:ext uri="{FF2B5EF4-FFF2-40B4-BE49-F238E27FC236}">
                <a16:creationId xmlns:a16="http://schemas.microsoft.com/office/drawing/2014/main" id="{85F62BF9-959F-D7D1-E557-AA877E3CFC97}"/>
              </a:ext>
            </a:extLst>
          </p:cNvPr>
          <p:cNvGraphicFramePr>
            <a:graphicFrameLocks noGrp="1"/>
          </p:cNvGraphicFramePr>
          <p:nvPr>
            <p:ph idx="1"/>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02140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13" name="Rectangle 12">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5" name="Freeform: Shape 14">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7" name="Freeform: Shape 16">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001483" y="1714875"/>
            <a:ext cx="6999748" cy="3628417"/>
          </a:xfrm>
        </p:spPr>
        <p:txBody>
          <a:bodyPr vert="horz" lIns="91440" tIns="45720" rIns="91440" bIns="45720" rtlCol="0" anchor="b">
            <a:normAutofit fontScale="90000"/>
          </a:bodyPr>
          <a:lstStyle/>
          <a:p>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În cursul anterior: detalii despre</a:t>
            </a: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b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b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3.1 – </a:t>
            </a:r>
            <a:r>
              <a:rPr lang="en-GB" sz="59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colectarea</a:t>
            </a: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GB" sz="59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datelor</a:t>
            </a: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și </a:t>
            </a:r>
            <a:b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b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3.</a:t>
            </a: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2</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 </a:t>
            </a:r>
            <a:r>
              <a:rPr lang="en-GB" sz="59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analiza</a:t>
            </a:r>
            <a:r>
              <a:rPr lang="en-GB"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GB" sz="59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datelor</a:t>
            </a:r>
            <a:endPar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02275174"/>
      </p:ext>
    </p:extLst>
  </p:cSld>
  <p:clrMapOvr>
    <a:masterClrMapping/>
  </p:clrMapOvr>
  <p:transition spd="slow">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1" name="Rectangle 5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53" name="Rectangle 5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1608667" y="762000"/>
            <a:ext cx="7462083" cy="5334000"/>
          </a:xfrm>
        </p:spPr>
        <p:txBody>
          <a:bodyPr vert="horz" lIns="91440" tIns="45720" rIns="91440" bIns="45720" rtlCol="0" anchor="b">
            <a:normAutofit/>
          </a:bodyPr>
          <a:lstStyle/>
          <a:p>
            <a:r>
              <a:rPr lang="en-US" sz="7200" spc="-100" dirty="0">
                <a:solidFill>
                  <a:schemeClr val="accent1"/>
                </a:solidFill>
                <a:latin typeface="Tahoma" panose="020B0604030504040204" pitchFamily="34" charset="0"/>
                <a:ea typeface="Tahoma" panose="020B0604030504040204" pitchFamily="34" charset="0"/>
                <a:cs typeface="Tahoma" panose="020B0604030504040204" pitchFamily="34" charset="0"/>
              </a:rPr>
              <a:t>3.3 </a:t>
            </a:r>
            <a:r>
              <a:rPr lang="en-US" sz="72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Modelarea</a:t>
            </a:r>
            <a:r>
              <a:rPr lang="en-US" sz="72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sz="72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datelor</a:t>
            </a:r>
            <a:br>
              <a:rPr lang="en-US" sz="7200" spc="-100" dirty="0">
                <a:solidFill>
                  <a:schemeClr val="accent1"/>
                </a:solidFill>
              </a:rPr>
            </a:br>
            <a:endParaRPr lang="en-US" sz="7200" spc="-100" dirty="0">
              <a:solidFill>
                <a:schemeClr val="accent1"/>
              </a:solidFill>
            </a:endParaRPr>
          </a:p>
        </p:txBody>
      </p:sp>
      <p:sp>
        <p:nvSpPr>
          <p:cNvPr id="55" name="Rectangle 5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7" name="Rectangle 5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77598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B220D2-700B-BFBA-F2C4-E70B328FF80A}"/>
            </a:ext>
          </a:extLst>
        </p:cNvPr>
        <p:cNvGrpSpPr/>
        <p:nvPr/>
      </p:nvGrpSpPr>
      <p:grpSpPr>
        <a:xfrm>
          <a:off x="0" y="0"/>
          <a:ext cx="0" cy="0"/>
          <a:chOff x="0" y="0"/>
          <a:chExt cx="0" cy="0"/>
        </a:xfrm>
      </p:grpSpPr>
      <p:sp>
        <p:nvSpPr>
          <p:cNvPr id="72" name="Rectangle 7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3" name="Rectangle 72">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74" name="Rectangle 7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5" name="Rectangle 7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F8387556-9CCB-892C-EF5D-C2167C755028}"/>
              </a:ext>
            </a:extLst>
          </p:cNvPr>
          <p:cNvSpPr>
            <a:spLocks noGrp="1"/>
          </p:cNvSpPr>
          <p:nvPr>
            <p:ph type="title"/>
          </p:nvPr>
        </p:nvSpPr>
        <p:spPr>
          <a:xfrm>
            <a:off x="563933" y="1298448"/>
            <a:ext cx="3764604" cy="3255264"/>
          </a:xfrm>
        </p:spPr>
        <p:txBody>
          <a:bodyPr vert="horz" lIns="91440" tIns="45720" rIns="91440" bIns="45720" rtlCol="0" anchor="b">
            <a:normAutofit/>
          </a:bodyPr>
          <a:lstStyle/>
          <a:p>
            <a:br>
              <a:rPr lang="en-US" sz="5000" spc="-100" dirty="0"/>
            </a:br>
            <a:endParaRPr lang="en-US" sz="5000" spc="-100" dirty="0"/>
          </a:p>
        </p:txBody>
      </p:sp>
      <p:pic>
        <p:nvPicPr>
          <p:cNvPr id="4" name="Picture 3" descr="Cartoon of people standing on an elephant&#10;&#10;Description automatically generated">
            <a:extLst>
              <a:ext uri="{FF2B5EF4-FFF2-40B4-BE49-F238E27FC236}">
                <a16:creationId xmlns:a16="http://schemas.microsoft.com/office/drawing/2014/main" id="{B7E489EA-2D19-975A-711C-3967AE57E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856" y="759599"/>
            <a:ext cx="6144838" cy="5330650"/>
          </a:xfrm>
          <a:prstGeom prst="rect">
            <a:avLst/>
          </a:prstGeom>
        </p:spPr>
      </p:pic>
      <p:sp>
        <p:nvSpPr>
          <p:cNvPr id="76" name="Rectangle 75">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6966BE35-E7CD-3B05-F1B6-0EBEE02BBCAC}"/>
              </a:ext>
            </a:extLst>
          </p:cNvPr>
          <p:cNvSpPr txBox="1"/>
          <p:nvPr/>
        </p:nvSpPr>
        <p:spPr>
          <a:xfrm>
            <a:off x="4768062" y="5693927"/>
            <a:ext cx="609924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Sursa</a:t>
            </a:r>
            <a:r>
              <a:rPr kumimoji="0" lang="en-US" sz="1800" b="0" i="0" u="none" strike="noStrike" kern="1200" cap="none" spc="-10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800" b="0" i="0" u="none" strike="noStrike" kern="1200" cap="none" spc="-100" normalizeH="0" baseline="0" noProof="0" dirty="0" err="1">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Daigneault</a:t>
            </a:r>
            <a:r>
              <a:rPr kumimoji="0" lang="en-US" sz="1800" b="0" i="0" u="none" strike="noStrike" kern="1200" cap="none" spc="-10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 2013</a:t>
            </a:r>
            <a:endParaRPr kumimoji="0" lang="en-GB" sz="1800" b="0" i="0" u="none" strike="noStrike" kern="1200" cap="none" spc="0" normalizeH="0" baseline="0" noProof="0" dirty="0">
              <a:ln>
                <a:noFill/>
              </a:ln>
              <a:solidFill>
                <a:srgbClr val="0070C0"/>
              </a:solidFill>
              <a:effectLst/>
              <a:uLnTx/>
              <a:uFillTx/>
              <a:latin typeface="Corbel" panose="020B0503020204020204"/>
              <a:ea typeface="+mn-ea"/>
              <a:cs typeface="+mn-cs"/>
            </a:endParaRPr>
          </a:p>
        </p:txBody>
      </p:sp>
      <p:sp>
        <p:nvSpPr>
          <p:cNvPr id="7" name="TextBox 6">
            <a:extLst>
              <a:ext uri="{FF2B5EF4-FFF2-40B4-BE49-F238E27FC236}">
                <a16:creationId xmlns:a16="http://schemas.microsoft.com/office/drawing/2014/main" id="{8028CD42-54BE-F984-40D8-7E11004A938A}"/>
              </a:ext>
            </a:extLst>
          </p:cNvPr>
          <p:cNvSpPr txBox="1"/>
          <p:nvPr/>
        </p:nvSpPr>
        <p:spPr>
          <a:xfrm>
            <a:off x="571846" y="3239762"/>
            <a:ext cx="375669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“Understanding the elephant”</a:t>
            </a:r>
          </a:p>
        </p:txBody>
      </p:sp>
    </p:spTree>
    <p:extLst>
      <p:ext uri="{BB962C8B-B14F-4D97-AF65-F5344CB8AC3E}">
        <p14:creationId xmlns:p14="http://schemas.microsoft.com/office/powerpoint/2010/main" val="156767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AEA8CB-A580-4798-38C6-2FBAB3E65DD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AC4691-7CF7-6B85-FA6E-1292EA69D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Rectangle 18">
            <a:extLst>
              <a:ext uri="{FF2B5EF4-FFF2-40B4-BE49-F238E27FC236}">
                <a16:creationId xmlns:a16="http://schemas.microsoft.com/office/drawing/2014/main" id="{B00C05BA-C678-2F2B-14D6-3C414C650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9A31F51F-F911-5CF0-3B51-B10102990410}"/>
              </a:ext>
            </a:extLst>
          </p:cNvPr>
          <p:cNvSpPr>
            <a:spLocks noGrp="1"/>
          </p:cNvSpPr>
          <p:nvPr>
            <p:ph type="title"/>
          </p:nvPr>
        </p:nvSpPr>
        <p:spPr>
          <a:xfrm>
            <a:off x="1600754" y="1087374"/>
            <a:ext cx="8983489" cy="1000978"/>
          </a:xfrm>
        </p:spPr>
        <p:txBody>
          <a:bodyPr>
            <a:normAutofit/>
          </a:bodyPr>
          <a:lstStyle/>
          <a:p>
            <a:r>
              <a:rPr lang="en-GB">
                <a:latin typeface="Tahoma" panose="020B0604030504040204" pitchFamily="34" charset="0"/>
                <a:ea typeface="Tahoma" panose="020B0604030504040204" pitchFamily="34" charset="0"/>
                <a:cs typeface="Tahoma" panose="020B0604030504040204" pitchFamily="34" charset="0"/>
              </a:rPr>
              <a:t>La </a:t>
            </a:r>
            <a:r>
              <a:rPr lang="en-GB" err="1">
                <a:latin typeface="Tahoma" panose="020B0604030504040204" pitchFamily="34" charset="0"/>
                <a:ea typeface="Tahoma" panose="020B0604030504040204" pitchFamily="34" charset="0"/>
                <a:cs typeface="Tahoma" panose="020B0604030504040204" pitchFamily="34" charset="0"/>
              </a:rPr>
              <a:t>ce</a:t>
            </a:r>
            <a:r>
              <a:rPr lang="en-GB">
                <a:latin typeface="Tahoma" panose="020B0604030504040204" pitchFamily="34" charset="0"/>
                <a:ea typeface="Tahoma" panose="020B0604030504040204" pitchFamily="34" charset="0"/>
                <a:cs typeface="Tahoma" panose="020B0604030504040204" pitchFamily="34" charset="0"/>
              </a:rPr>
              <a:t> se refer</a:t>
            </a:r>
            <a:r>
              <a:rPr lang="ro-RO">
                <a:latin typeface="Tahoma" panose="020B0604030504040204" pitchFamily="34" charset="0"/>
                <a:ea typeface="Tahoma" panose="020B0604030504040204" pitchFamily="34" charset="0"/>
                <a:cs typeface="Tahoma" panose="020B0604030504040204" pitchFamily="34" charset="0"/>
              </a:rPr>
              <a:t>ă conceptul de </a:t>
            </a:r>
            <a:r>
              <a:rPr lang="ro-RO" i="1">
                <a:latin typeface="Tahoma" panose="020B0604030504040204" pitchFamily="34" charset="0"/>
                <a:ea typeface="Tahoma" panose="020B0604030504040204" pitchFamily="34" charset="0"/>
                <a:cs typeface="Tahoma" panose="020B0604030504040204" pitchFamily="34" charset="0"/>
              </a:rPr>
              <a:t>modelare</a:t>
            </a:r>
            <a:r>
              <a:rPr lang="ro-RO">
                <a:latin typeface="Tahoma" panose="020B0604030504040204" pitchFamily="34" charset="0"/>
                <a:ea typeface="Tahoma" panose="020B0604030504040204" pitchFamily="34" charset="0"/>
                <a:cs typeface="Tahoma" panose="020B0604030504040204" pitchFamily="34" charset="0"/>
              </a:rPr>
              <a:t>?</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36C9A4B9-4389-621F-4A27-9B92B26A1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3" name="Rectangle 22">
            <a:extLst>
              <a:ext uri="{FF2B5EF4-FFF2-40B4-BE49-F238E27FC236}">
                <a16:creationId xmlns:a16="http://schemas.microsoft.com/office/drawing/2014/main" id="{D7128578-2F49-87AA-909C-8A1F37CAF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5" name="Rectangle 24">
            <a:extLst>
              <a:ext uri="{FF2B5EF4-FFF2-40B4-BE49-F238E27FC236}">
                <a16:creationId xmlns:a16="http://schemas.microsoft.com/office/drawing/2014/main" id="{02DF58F8-7F53-2640-0B00-3772AFD1A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AB57FC25-E5BE-8A04-316B-8129530FD379}"/>
              </a:ext>
            </a:extLst>
          </p:cNvPr>
          <p:cNvSpPr>
            <a:spLocks noGrp="1"/>
          </p:cNvSpPr>
          <p:nvPr>
            <p:ph idx="1"/>
          </p:nvPr>
        </p:nvSpPr>
        <p:spPr>
          <a:xfrm>
            <a:off x="1600753" y="2535446"/>
            <a:ext cx="8983489" cy="3554457"/>
          </a:xfrm>
        </p:spPr>
        <p:txBody>
          <a:bodyPr>
            <a:normAutofit/>
          </a:bodyPr>
          <a:lstStyle/>
          <a:p>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801400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4ADBB-9158-A8E1-8EAD-522667CE42D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B487BD-D215-B7CD-39FA-5DB2045E5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Rectangle 18">
            <a:extLst>
              <a:ext uri="{FF2B5EF4-FFF2-40B4-BE49-F238E27FC236}">
                <a16:creationId xmlns:a16="http://schemas.microsoft.com/office/drawing/2014/main" id="{EB9D25C6-68F6-59A8-09DB-6D4A0D386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0C8B527B-974E-F523-13C5-ACB20628FA23}"/>
              </a:ext>
            </a:extLst>
          </p:cNvPr>
          <p:cNvSpPr>
            <a:spLocks noGrp="1"/>
          </p:cNvSpPr>
          <p:nvPr>
            <p:ph type="title"/>
          </p:nvPr>
        </p:nvSpPr>
        <p:spPr>
          <a:xfrm>
            <a:off x="1600754" y="1087374"/>
            <a:ext cx="8983489" cy="1000978"/>
          </a:xfrm>
        </p:spPr>
        <p:txBody>
          <a:bodyPr>
            <a:normAutofit/>
          </a:bodyPr>
          <a:lstStyle/>
          <a:p>
            <a:r>
              <a:rPr lang="en-GB">
                <a:latin typeface="Tahoma" panose="020B0604030504040204" pitchFamily="34" charset="0"/>
                <a:ea typeface="Tahoma" panose="020B0604030504040204" pitchFamily="34" charset="0"/>
                <a:cs typeface="Tahoma" panose="020B0604030504040204" pitchFamily="34" charset="0"/>
              </a:rPr>
              <a:t>La </a:t>
            </a:r>
            <a:r>
              <a:rPr lang="en-GB" err="1">
                <a:latin typeface="Tahoma" panose="020B0604030504040204" pitchFamily="34" charset="0"/>
                <a:ea typeface="Tahoma" panose="020B0604030504040204" pitchFamily="34" charset="0"/>
                <a:cs typeface="Tahoma" panose="020B0604030504040204" pitchFamily="34" charset="0"/>
              </a:rPr>
              <a:t>ce</a:t>
            </a:r>
            <a:r>
              <a:rPr lang="en-GB">
                <a:latin typeface="Tahoma" panose="020B0604030504040204" pitchFamily="34" charset="0"/>
                <a:ea typeface="Tahoma" panose="020B0604030504040204" pitchFamily="34" charset="0"/>
                <a:cs typeface="Tahoma" panose="020B0604030504040204" pitchFamily="34" charset="0"/>
              </a:rPr>
              <a:t> se refer</a:t>
            </a:r>
            <a:r>
              <a:rPr lang="ro-RO">
                <a:latin typeface="Tahoma" panose="020B0604030504040204" pitchFamily="34" charset="0"/>
                <a:ea typeface="Tahoma" panose="020B0604030504040204" pitchFamily="34" charset="0"/>
                <a:cs typeface="Tahoma" panose="020B0604030504040204" pitchFamily="34" charset="0"/>
              </a:rPr>
              <a:t>ă conceptul de </a:t>
            </a:r>
            <a:r>
              <a:rPr lang="ro-RO" i="1">
                <a:latin typeface="Tahoma" panose="020B0604030504040204" pitchFamily="34" charset="0"/>
                <a:ea typeface="Tahoma" panose="020B0604030504040204" pitchFamily="34" charset="0"/>
                <a:cs typeface="Tahoma" panose="020B0604030504040204" pitchFamily="34" charset="0"/>
              </a:rPr>
              <a:t>modelare</a:t>
            </a:r>
            <a:r>
              <a:rPr lang="ro-RO">
                <a:latin typeface="Tahoma" panose="020B0604030504040204" pitchFamily="34" charset="0"/>
                <a:ea typeface="Tahoma" panose="020B0604030504040204" pitchFamily="34" charset="0"/>
                <a:cs typeface="Tahoma" panose="020B0604030504040204" pitchFamily="34" charset="0"/>
              </a:rPr>
              <a:t>?</a:t>
            </a: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2C9B75AA-33B1-00DE-BEC0-357DFDC95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3" name="Rectangle 22">
            <a:extLst>
              <a:ext uri="{FF2B5EF4-FFF2-40B4-BE49-F238E27FC236}">
                <a16:creationId xmlns:a16="http://schemas.microsoft.com/office/drawing/2014/main" id="{B869E098-B488-5736-AF70-3AA552961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5" name="Rectangle 24">
            <a:extLst>
              <a:ext uri="{FF2B5EF4-FFF2-40B4-BE49-F238E27FC236}">
                <a16:creationId xmlns:a16="http://schemas.microsoft.com/office/drawing/2014/main" id="{ED84AFE4-2858-DBFF-979A-5AE766C02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42322F5F-0C15-ABA0-07DC-CDA4F953F78B}"/>
              </a:ext>
            </a:extLst>
          </p:cNvPr>
          <p:cNvSpPr>
            <a:spLocks noGrp="1"/>
          </p:cNvSpPr>
          <p:nvPr>
            <p:ph idx="1"/>
          </p:nvPr>
        </p:nvSpPr>
        <p:spPr>
          <a:xfrm>
            <a:off x="1600753" y="2535446"/>
            <a:ext cx="8983489" cy="3554457"/>
          </a:xfrm>
        </p:spPr>
        <p:txBody>
          <a:bodyPr>
            <a:normAutofit/>
          </a:bodyPr>
          <a:lstStyle/>
          <a:p>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Modelare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poate părea teoretic / academic / avansat.</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 contexul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UX design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referă la:</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organizare și vizualizare a datelor culese în prima parte,</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conceptualizare / sens pentru datele inițiale,</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abstractizare, în scopul descoperirii aspectelor esențiale și transformării datelor în elemente utile pentru procesul de design,</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într-o etapă ulterioară: transfer de informație pentru procesul de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design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propriu-zis.</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626154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9" name="Rectangle 4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51" name="Rectangle 50">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703295" y="1083732"/>
            <a:ext cx="5509628" cy="4690534"/>
          </a:xfrm>
        </p:spPr>
        <p:txBody>
          <a:bodyPr vert="horz" lIns="91440" tIns="45720" rIns="91440" bIns="45720" rtlCol="0" anchor="ctr">
            <a:normAutofit/>
          </a:bodyPr>
          <a:lstStyle/>
          <a:p>
            <a:pPr algn="r"/>
            <a:r>
              <a:rPr lang="en-US" sz="6700" spc="-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Aveți</a:t>
            </a:r>
            <a:r>
              <a:rPr lang="en-US" sz="6700" spc="-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6700" spc="-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experiență</a:t>
            </a:r>
            <a:r>
              <a:rPr lang="en-US" sz="6700" spc="-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de </a:t>
            </a:r>
            <a:r>
              <a:rPr lang="en-US" sz="6700" spc="-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lucru</a:t>
            </a:r>
            <a:r>
              <a:rPr lang="en-US" sz="6700" spc="-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6700" spc="-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în</a:t>
            </a:r>
            <a:r>
              <a:rPr lang="en-US" sz="6700" spc="-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6700" spc="-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domeniul</a:t>
            </a:r>
            <a:r>
              <a:rPr lang="en-US" sz="6700" spc="-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UX/UI design?</a:t>
            </a:r>
          </a:p>
        </p:txBody>
      </p:sp>
      <p:sp>
        <p:nvSpPr>
          <p:cNvPr id="53" name="Rectangle 52">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55" name="Straight Connector 54">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169362"/>
      </p:ext>
    </p:extLst>
  </p:cSld>
  <p:clrMapOvr>
    <a:masterClrMapping/>
  </p:clrMapOvr>
  <p:transition spd="slow">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3" name="Freeform: Shape 2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494260" y="1683144"/>
            <a:ext cx="2774922" cy="3491712"/>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Diverse tipuri de modele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4208490" y="762000"/>
            <a:ext cx="6780494" cy="5334001"/>
          </a:xfrm>
        </p:spPr>
        <p:txBody>
          <a:bodyPr>
            <a:normAutofit lnSpcReduction="10000"/>
          </a:bodyPr>
          <a:lstStyle/>
          <a:p>
            <a:r>
              <a:rPr lang="ro-RO" dirty="0">
                <a:latin typeface="Tahoma" panose="020B0604030504040204" pitchFamily="34" charset="0"/>
                <a:ea typeface="Tahoma" panose="020B0604030504040204" pitchFamily="34" charset="0"/>
                <a:cs typeface="Tahoma" panose="020B0604030504040204" pitchFamily="34" charset="0"/>
              </a:rPr>
              <a:t>Roluri (</a:t>
            </a:r>
            <a:r>
              <a:rPr lang="ro-RO" i="1" dirty="0">
                <a:latin typeface="Tahoma" panose="020B0604030504040204" pitchFamily="34" charset="0"/>
                <a:ea typeface="Tahoma" panose="020B0604030504040204" pitchFamily="34" charset="0"/>
                <a:cs typeface="Tahoma" panose="020B0604030504040204" pitchFamily="34" charset="0"/>
              </a:rPr>
              <a:t>user work roles</a:t>
            </a:r>
            <a:r>
              <a:rPr lang="ro-RO" dirty="0">
                <a:latin typeface="Tahoma" panose="020B0604030504040204" pitchFamily="34" charset="0"/>
                <a:ea typeface="Tahoma" panose="020B0604030504040204" pitchFamily="34" charset="0"/>
                <a:cs typeface="Tahoma" panose="020B0604030504040204" pitchFamily="34" charset="0"/>
              </a:rPr>
              <a:t>)</a:t>
            </a:r>
            <a:endParaRPr lang="ro-RO" i="1" dirty="0">
              <a:latin typeface="Tahoma" panose="020B0604030504040204" pitchFamily="34" charset="0"/>
              <a:ea typeface="Tahoma" panose="020B0604030504040204" pitchFamily="34" charset="0"/>
              <a:cs typeface="Tahoma" panose="020B0604030504040204" pitchFamily="34" charset="0"/>
            </a:endParaRPr>
          </a:p>
          <a:p>
            <a:r>
              <a:rPr lang="ro-RO" dirty="0">
                <a:latin typeface="Tahoma" panose="020B0604030504040204" pitchFamily="34" charset="0"/>
                <a:ea typeface="Tahoma" panose="020B0604030504040204" pitchFamily="34" charset="0"/>
                <a:cs typeface="Tahoma" panose="020B0604030504040204" pitchFamily="34" charset="0"/>
              </a:rPr>
              <a:t>Flux de lucru </a:t>
            </a:r>
            <a:r>
              <a:rPr lang="ro-RO" i="1" dirty="0">
                <a:latin typeface="Tahoma" panose="020B0604030504040204" pitchFamily="34" charset="0"/>
                <a:ea typeface="Tahoma" panose="020B0604030504040204" pitchFamily="34" charset="0"/>
                <a:cs typeface="Tahoma" panose="020B0604030504040204" pitchFamily="34" charset="0"/>
              </a:rPr>
              <a:t>(flow model</a:t>
            </a:r>
            <a:r>
              <a:rPr lang="ro-RO" dirty="0">
                <a:latin typeface="Tahoma" panose="020B0604030504040204" pitchFamily="34" charset="0"/>
                <a:ea typeface="Tahoma" panose="020B0604030504040204" pitchFamily="34" charset="0"/>
                <a:cs typeface="Tahoma" panose="020B0604030504040204" pitchFamily="34" charset="0"/>
              </a:rPr>
              <a:t>)</a:t>
            </a:r>
            <a:r>
              <a:rPr lang="ro-RO" i="1" dirty="0">
                <a:latin typeface="Tahoma" panose="020B0604030504040204" pitchFamily="34" charset="0"/>
                <a:ea typeface="Tahoma" panose="020B0604030504040204" pitchFamily="34" charset="0"/>
                <a:cs typeface="Tahoma" panose="020B0604030504040204" pitchFamily="34" charset="0"/>
              </a:rPr>
              <a:t>.</a:t>
            </a:r>
          </a:p>
          <a:p>
            <a:r>
              <a:rPr lang="ro-RO" dirty="0">
                <a:latin typeface="Tahoma" panose="020B0604030504040204" pitchFamily="34" charset="0"/>
                <a:ea typeface="Tahoma" panose="020B0604030504040204" pitchFamily="34" charset="0"/>
                <a:cs typeface="Tahoma" panose="020B0604030504040204" pitchFamily="34" charset="0"/>
              </a:rPr>
              <a:t>Există și alte tipuri de modele, în funcțe de natura / complexitatea proiectului</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 </a:t>
            </a:r>
            <a:r>
              <a:rPr lang="ro-RO" i="1" dirty="0">
                <a:latin typeface="Tahoma" panose="020B0604030504040204" pitchFamily="34" charset="0"/>
                <a:ea typeface="Tahoma" panose="020B0604030504040204" pitchFamily="34" charset="0"/>
                <a:cs typeface="Tahoma" panose="020B0604030504040204" pitchFamily="34" charset="0"/>
              </a:rPr>
              <a:t>user persona</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 elemente tangibile </a:t>
            </a:r>
            <a:r>
              <a:rPr lang="ro-RO" i="1" dirty="0">
                <a:latin typeface="Tahoma" panose="020B0604030504040204" pitchFamily="34" charset="0"/>
                <a:ea typeface="Tahoma" panose="020B0604030504040204" pitchFamily="34" charset="0"/>
                <a:cs typeface="Tahoma" panose="020B0604030504040204" pitchFamily="34" charset="0"/>
              </a:rPr>
              <a:t>(artifacts</a:t>
            </a:r>
            <a:r>
              <a:rPr lang="ro-RO" dirty="0">
                <a:latin typeface="Tahoma" panose="020B0604030504040204" pitchFamily="34" charset="0"/>
                <a:ea typeface="Tahoma" panose="020B0604030504040204" pitchFamily="34" charset="0"/>
                <a:cs typeface="Tahoma" panose="020B0604030504040204" pitchFamily="34" charset="0"/>
              </a:rPr>
              <a:t>)</a:t>
            </a:r>
            <a:r>
              <a:rPr lang="ro-RO" i="1"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 model social. </a:t>
            </a:r>
          </a:p>
          <a:p>
            <a:pPr>
              <a:buFont typeface="Arial" panose="020B0604020202020204" pitchFamily="34" charset="0"/>
              <a:buChar char="•"/>
            </a:pPr>
            <a:r>
              <a:rPr lang="ro-RO" dirty="0">
                <a:latin typeface="Tahoma" panose="020B0604030504040204" pitchFamily="34" charset="0"/>
                <a:ea typeface="Tahoma" panose="020B0604030504040204" pitchFamily="34" charset="0"/>
                <a:cs typeface="Tahoma" panose="020B0604030504040204" pitchFamily="34" charset="0"/>
              </a:rPr>
              <a:t>Modelul trebuie adaptat in funcție de context:</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dacă există multe caracteristici ale utilizatorilor pentru un anume rol, este util să fie considerate </a:t>
            </a:r>
            <a:r>
              <a:rPr lang="ro-RO" i="1" dirty="0">
                <a:latin typeface="Tahoma" panose="020B0604030504040204" pitchFamily="34" charset="0"/>
                <a:ea typeface="Tahoma" panose="020B0604030504040204" pitchFamily="34" charset="0"/>
                <a:cs typeface="Tahoma" panose="020B0604030504040204" pitchFamily="34" charset="0"/>
              </a:rPr>
              <a:t>user personas</a:t>
            </a:r>
            <a:r>
              <a:rPr lang="ro-RO" dirty="0">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dacă există multe sarcini (</a:t>
            </a:r>
            <a:r>
              <a:rPr lang="ro-RO" i="1" dirty="0">
                <a:latin typeface="Tahoma" panose="020B0604030504040204" pitchFamily="34" charset="0"/>
                <a:ea typeface="Tahoma" panose="020B0604030504040204" pitchFamily="34" charset="0"/>
                <a:cs typeface="Tahoma" panose="020B0604030504040204" pitchFamily="34" charset="0"/>
              </a:rPr>
              <a:t>tasks</a:t>
            </a:r>
            <a:r>
              <a:rPr lang="ro-RO" dirty="0">
                <a:latin typeface="Tahoma" panose="020B0604030504040204" pitchFamily="34" charset="0"/>
                <a:ea typeface="Tahoma" panose="020B0604030504040204" pitchFamily="34" charset="0"/>
                <a:cs typeface="Tahoma" panose="020B0604030504040204" pitchFamily="34" charset="0"/>
              </a:rPr>
              <a:t>) se poate utiliza un model de tip </a:t>
            </a:r>
            <a:r>
              <a:rPr lang="ro-RO" i="1" dirty="0">
                <a:latin typeface="Tahoma" panose="020B0604030504040204" pitchFamily="34" charset="0"/>
                <a:ea typeface="Tahoma" panose="020B0604030504040204" pitchFamily="34" charset="0"/>
                <a:cs typeface="Tahoma" panose="020B0604030504040204" pitchFamily="34" charset="0"/>
              </a:rPr>
              <a:t>task structure model,</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dacă practica de lucru se bazează pe entități tangibile/intangibile (</a:t>
            </a:r>
            <a:r>
              <a:rPr lang="ro-RO" i="1" dirty="0">
                <a:latin typeface="Tahoma" panose="020B0604030504040204" pitchFamily="34" charset="0"/>
                <a:ea typeface="Tahoma" panose="020B0604030504040204" pitchFamily="34" charset="0"/>
                <a:cs typeface="Tahoma" panose="020B0604030504040204" pitchFamily="34" charset="0"/>
              </a:rPr>
              <a:t>artifacts</a:t>
            </a:r>
            <a:r>
              <a:rPr lang="ro-RO" dirty="0">
                <a:latin typeface="Tahoma" panose="020B0604030504040204" pitchFamily="34" charset="0"/>
                <a:ea typeface="Tahoma" panose="020B0604030504040204" pitchFamily="34" charset="0"/>
                <a:cs typeface="Tahoma" panose="020B0604030504040204" pitchFamily="34" charset="0"/>
              </a:rPr>
              <a:t>), poate fi utilizat un </a:t>
            </a:r>
            <a:r>
              <a:rPr lang="ro-RO" i="1" dirty="0">
                <a:latin typeface="Tahoma" panose="020B0604030504040204" pitchFamily="34" charset="0"/>
                <a:ea typeface="Tahoma" panose="020B0604030504040204" pitchFamily="34" charset="0"/>
                <a:cs typeface="Tahoma" panose="020B0604030504040204" pitchFamily="34" charset="0"/>
              </a:rPr>
              <a:t>artifact model,</a:t>
            </a:r>
            <a:endParaRPr lang="ro-RO" dirty="0">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ro-RO" dirty="0">
                <a:latin typeface="Tahoma" panose="020B0604030504040204" pitchFamily="34" charset="0"/>
                <a:ea typeface="Tahoma" panose="020B0604030504040204" pitchFamily="34" charset="0"/>
                <a:cs typeface="Tahoma" panose="020B0604030504040204" pitchFamily="34" charset="0"/>
              </a:rPr>
              <a:t>etc. (</a:t>
            </a:r>
            <a:r>
              <a:rPr lang="ro-RO" i="1" dirty="0">
                <a:latin typeface="Tahoma" panose="020B0604030504040204" pitchFamily="34" charset="0"/>
                <a:ea typeface="Tahoma" panose="020B0604030504040204" pitchFamily="34" charset="0"/>
                <a:cs typeface="Tahoma" panose="020B0604030504040204" pitchFamily="34" charset="0"/>
              </a:rPr>
              <a:t>physical work environment model, social model, information architecture model</a:t>
            </a:r>
            <a:r>
              <a:rPr lang="ro-RO" dirty="0">
                <a:latin typeface="Tahoma" panose="020B0604030504040204" pitchFamily="34" charset="0"/>
                <a:ea typeface="Tahoma" panose="020B0604030504040204" pitchFamily="34" charset="0"/>
                <a:cs typeface="Tahoma" panose="020B0604030504040204" pitchFamily="34" charset="0"/>
              </a:rPr>
              <a:t>).</a:t>
            </a:r>
          </a:p>
        </p:txBody>
      </p:sp>
      <p:sp>
        <p:nvSpPr>
          <p:cNvPr id="25" name="Freeform: Shape 2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086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1">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7" name="Rectangle 53">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În ce etape are loc modelarea?</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8" name="Rectangle 55">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8" name="Rectangle 57">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EB4E6B28-1190-774D-41B9-3FE3C33BCB51}"/>
              </a:ext>
            </a:extLst>
          </p:cNvPr>
          <p:cNvGraphicFramePr>
            <a:graphicFrameLocks noGrp="1"/>
          </p:cNvGraphicFramePr>
          <p:nvPr>
            <p:ph idx="1"/>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8735770D-925B-EDA9-5447-EC61AC016654}"/>
                  </a:ext>
                </a:extLst>
              </p:cNvPr>
              <p:cNvGraphicFramePr>
                <a:graphicFrameLocks noChangeAspect="1"/>
              </p:cNvGraphicFramePr>
              <p:nvPr/>
            </p:nvGraphicFramePr>
            <p:xfrm>
              <a:off x="7584706" y="2474473"/>
              <a:ext cx="477737" cy="268727"/>
            </p:xfrm>
            <a:graphic>
              <a:graphicData uri="http://schemas.microsoft.com/office/powerpoint/2016/slidezoom">
                <pslz:sldZm>
                  <pslz:sldZmObj sldId="315" cId="3501991590">
                    <pslz:zmPr id="{358E13BC-7BE0-4A13-AB6A-60A4F9423216}" returnToParent="0" transitionDur="1000">
                      <p166:blipFill xmlns:p166="http://schemas.microsoft.com/office/powerpoint/2016/6/main">
                        <a:blip r:embed="rId7"/>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8735770D-925B-EDA9-5447-EC61AC016654}"/>
                  </a:ext>
                </a:extLst>
              </p:cNvPr>
              <p:cNvPicPr>
                <a:picLocks noGrp="1" noRot="1" noChangeAspect="1" noMove="1" noResize="1" noEditPoints="1" noAdjustHandles="1" noChangeArrowheads="1" noChangeShapeType="1"/>
              </p:cNvPicPr>
              <p:nvPr/>
            </p:nvPicPr>
            <p:blipFill>
              <a:blip r:embed="rId9"/>
              <a:stretch>
                <a:fillRect/>
              </a:stretch>
            </p:blipFill>
            <p:spPr>
              <a:xfrm>
                <a:off x="7584706" y="2474473"/>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0749BF1-383C-DE9C-D58F-6A8E9F5B02D9}"/>
                  </a:ext>
                </a:extLst>
              </p:cNvPr>
              <p:cNvGraphicFramePr>
                <a:graphicFrameLocks noChangeAspect="1"/>
              </p:cNvGraphicFramePr>
              <p:nvPr/>
            </p:nvGraphicFramePr>
            <p:xfrm>
              <a:off x="6419794" y="3894712"/>
              <a:ext cx="477737" cy="268727"/>
            </p:xfrm>
            <a:graphic>
              <a:graphicData uri="http://schemas.microsoft.com/office/powerpoint/2016/slidezoom">
                <pslz:sldZm>
                  <pslz:sldZmObj sldId="314" cId="1374235905">
                    <pslz:zmPr id="{D7BB6F9B-5F5F-45B2-A127-FF6FA0902FC1}" returnToParent="0" transitionDur="1000">
                      <p166:blipFill xmlns:p166="http://schemas.microsoft.com/office/powerpoint/2016/6/main">
                        <a:blip r:embed="rId10"/>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C0749BF1-383C-DE9C-D58F-6A8E9F5B02D9}"/>
                  </a:ext>
                </a:extLst>
              </p:cNvPr>
              <p:cNvPicPr>
                <a:picLocks noGrp="1" noRot="1" noChangeAspect="1" noMove="1" noResize="1" noEditPoints="1" noAdjustHandles="1" noChangeArrowheads="1" noChangeShapeType="1"/>
              </p:cNvPicPr>
              <p:nvPr/>
            </p:nvPicPr>
            <p:blipFill>
              <a:blip r:embed="rId12"/>
              <a:stretch>
                <a:fillRect/>
              </a:stretch>
            </p:blipFill>
            <p:spPr>
              <a:xfrm>
                <a:off x="6419794" y="3894712"/>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7D04879-03C2-7D00-F438-4D8F516F7FEB}"/>
                  </a:ext>
                </a:extLst>
              </p:cNvPr>
              <p:cNvGraphicFramePr>
                <a:graphicFrameLocks noChangeAspect="1"/>
              </p:cNvGraphicFramePr>
              <p:nvPr/>
            </p:nvGraphicFramePr>
            <p:xfrm>
              <a:off x="8258783" y="4964755"/>
              <a:ext cx="836579" cy="470576"/>
            </p:xfrm>
            <a:graphic>
              <a:graphicData uri="http://schemas.microsoft.com/office/powerpoint/2016/slidezoom">
                <pslz:sldZm>
                  <pslz:sldZmObj sldId="628" cId="2961195638">
                    <pslz:zmPr id="{37AE2182-87CC-4973-9256-91543E750B5A}" returnToParent="0" transitionDur="1000">
                      <p166:blipFill xmlns:p166="http://schemas.microsoft.com/office/powerpoint/2016/6/main">
                        <a:blip r:embed="rId13"/>
                        <a:stretch>
                          <a:fillRect/>
                        </a:stretch>
                      </p166:blipFill>
                      <p166:spPr xmlns:p166="http://schemas.microsoft.com/office/powerpoint/2016/6/main">
                        <a:xfrm>
                          <a:off x="0" y="0"/>
                          <a:ext cx="836579" cy="470576"/>
                        </a:xfrm>
                        <a:prstGeom prst="rect">
                          <a:avLst/>
                        </a:prstGeom>
                        <a:ln w="3175">
                          <a:solidFill>
                            <a:prstClr val="ltGray"/>
                          </a:solidFill>
                        </a:ln>
                      </p166:spPr>
                    </pslz:zmPr>
                  </pslz:sldZmObj>
                </pslz:sldZm>
              </a:graphicData>
            </a:graphic>
          </p:graphicFrame>
        </mc:Choice>
        <mc:Fallback xmlns="">
          <p:pic>
            <p:nvPicPr>
              <p:cNvPr id="7" name="Slide Zoom 6">
                <a:hlinkClick r:id="rId14" action="ppaction://hlinksldjump"/>
                <a:extLst>
                  <a:ext uri="{FF2B5EF4-FFF2-40B4-BE49-F238E27FC236}">
                    <a16:creationId xmlns:a16="http://schemas.microsoft.com/office/drawing/2014/main" id="{B7D04879-03C2-7D00-F438-4D8F516F7FEB}"/>
                  </a:ext>
                </a:extLst>
              </p:cNvPr>
              <p:cNvPicPr>
                <a:picLocks noGrp="1" noRot="1" noChangeAspect="1" noMove="1" noResize="1" noEditPoints="1" noAdjustHandles="1" noChangeArrowheads="1" noChangeShapeType="1"/>
              </p:cNvPicPr>
              <p:nvPr/>
            </p:nvPicPr>
            <p:blipFill>
              <a:blip r:embed="rId15"/>
              <a:stretch>
                <a:fillRect/>
              </a:stretch>
            </p:blipFill>
            <p:spPr>
              <a:xfrm>
                <a:off x="8258783" y="4964755"/>
                <a:ext cx="836579" cy="470576"/>
              </a:xfrm>
              <a:prstGeom prst="rect">
                <a:avLst/>
              </a:prstGeom>
              <a:ln w="3175">
                <a:solidFill>
                  <a:prstClr val="ltGray"/>
                </a:solidFill>
              </a:ln>
            </p:spPr>
          </p:pic>
        </mc:Fallback>
      </mc:AlternateContent>
    </p:spTree>
    <p:extLst>
      <p:ext uri="{BB962C8B-B14F-4D97-AF65-F5344CB8AC3E}">
        <p14:creationId xmlns:p14="http://schemas.microsoft.com/office/powerpoint/2010/main" val="29039410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7"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GB"/>
            </a:p>
          </p:txBody>
        </p:sp>
        <p:sp>
          <p:nvSpPr>
            <p:cNvPr id="18"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GB"/>
            </a:p>
          </p:txBody>
        </p:sp>
        <p:sp>
          <p:nvSpPr>
            <p:cNvPr id="19"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GB"/>
            </a:p>
          </p:txBody>
        </p:sp>
        <p:sp>
          <p:nvSpPr>
            <p:cNvPr id="20"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GB"/>
            </a:p>
          </p:txBody>
        </p:sp>
        <p:sp>
          <p:nvSpPr>
            <p:cNvPr id="21"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GB"/>
            </a:p>
          </p:txBody>
        </p:sp>
      </p:grpSp>
      <p:sp useBgFill="1">
        <p:nvSpPr>
          <p:cNvPr id="23" name="Rectangle 22">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5" name="Freeform: Shape 24">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txBody>
          <a:bodyPr/>
          <a:lstStyle/>
          <a:p>
            <a:endParaRPr lang="en-GB"/>
          </a:p>
        </p:txBody>
      </p:sp>
      <p:sp>
        <p:nvSpPr>
          <p:cNvPr id="27" name="Freeform: Shape 26">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txBody>
          <a:bodyPr/>
          <a:lstStyle/>
          <a:p>
            <a:endParaRPr lang="en-GB"/>
          </a:p>
        </p:txBody>
      </p:sp>
      <p:sp>
        <p:nvSpPr>
          <p:cNvPr id="29" name="Freeform: Shape 28">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txBody>
          <a:bodyPr/>
          <a:lstStyle/>
          <a:p>
            <a:endParaRPr lang="en-GB"/>
          </a:p>
        </p:txBody>
      </p:sp>
      <p:sp>
        <p:nvSpPr>
          <p:cNvPr id="31" name="Freeform: Shape 30">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txBody>
          <a:bodyPr/>
          <a:lstStyle/>
          <a:p>
            <a:endParaRPr lang="en-GB"/>
          </a:p>
        </p:txBody>
      </p:sp>
      <p:pic>
        <p:nvPicPr>
          <p:cNvPr id="5" name="Picture 4">
            <a:extLst>
              <a:ext uri="{FF2B5EF4-FFF2-40B4-BE49-F238E27FC236}">
                <a16:creationId xmlns:a16="http://schemas.microsoft.com/office/drawing/2014/main" id="{0E93E08E-339B-915A-4713-3ABC8E4C58EC}"/>
              </a:ext>
            </a:extLst>
          </p:cNvPr>
          <p:cNvPicPr>
            <a:picLocks noChangeAspect="1"/>
          </p:cNvPicPr>
          <p:nvPr/>
        </p:nvPicPr>
        <p:blipFill>
          <a:blip r:embed="rId3"/>
          <a:stretch>
            <a:fillRect/>
          </a:stretch>
        </p:blipFill>
        <p:spPr>
          <a:xfrm>
            <a:off x="804124" y="90021"/>
            <a:ext cx="10869098" cy="6858000"/>
          </a:xfrm>
          <a:prstGeom prst="rect">
            <a:avLst/>
          </a:prstGeom>
        </p:spPr>
      </p:pic>
      <p:sp>
        <p:nvSpPr>
          <p:cNvPr id="6" name="TextBox 5">
            <a:extLst>
              <a:ext uri="{FF2B5EF4-FFF2-40B4-BE49-F238E27FC236}">
                <a16:creationId xmlns:a16="http://schemas.microsoft.com/office/drawing/2014/main" id="{86E0EB99-F7C0-647D-DF02-A0AA50CB5407}"/>
              </a:ext>
            </a:extLst>
          </p:cNvPr>
          <p:cNvSpPr txBox="1"/>
          <p:nvPr/>
        </p:nvSpPr>
        <p:spPr>
          <a:xfrm>
            <a:off x="5819036" y="6614090"/>
            <a:ext cx="2492216" cy="307777"/>
          </a:xfrm>
          <a:prstGeom prst="rect">
            <a:avLst/>
          </a:prstGeom>
          <a:noFill/>
        </p:spPr>
        <p:txBody>
          <a:bodyPr wrap="square" rtlCol="0">
            <a:spAutoFit/>
          </a:bodyPr>
          <a:lstStyle/>
          <a:p>
            <a:r>
              <a:rPr lang="ro-RO" sz="1400" dirty="0">
                <a:latin typeface="Tahoma" panose="020B0604030504040204" pitchFamily="34" charset="0"/>
                <a:ea typeface="Tahoma" panose="020B0604030504040204" pitchFamily="34" charset="0"/>
                <a:cs typeface="Tahoma" panose="020B0604030504040204" pitchFamily="34" charset="0"/>
              </a:rPr>
              <a:t>Sursa: Hartson și Pyla, 2019</a:t>
            </a:r>
            <a:endParaRPr lang="en-GB"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23928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1D7602-6D2D-46C2-A7B2-434F3678D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3" name="Rectangle 22">
            <a:extLst>
              <a:ext uri="{FF2B5EF4-FFF2-40B4-BE49-F238E27FC236}">
                <a16:creationId xmlns:a16="http://schemas.microsoft.com/office/drawing/2014/main" id="{35539253-EA7C-41D9-9930-0923683AA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810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643467" y="1123837"/>
            <a:ext cx="3073914" cy="4601183"/>
          </a:xfrm>
        </p:spPr>
        <p:txBody>
          <a:bodyPr>
            <a:normAutofit/>
          </a:bodyPr>
          <a:lstStyle/>
          <a:p>
            <a:pPr algn="r"/>
            <a:r>
              <a:rPr lang="ro-RO" sz="25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Înainte de începerea vizitelor</a:t>
            </a:r>
            <a:endParaRPr lang="en-GB" sz="25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Connector 2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480" y="2085681"/>
            <a:ext cx="0" cy="268663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4393580" y="864108"/>
            <a:ext cx="6144367" cy="5120640"/>
          </a:xfrm>
        </p:spPr>
        <p:txBody>
          <a:bodyPr>
            <a:normAutofit/>
          </a:bodyPr>
          <a:lstStyle/>
          <a:p>
            <a:pPr>
              <a:buFont typeface="Wingdings" panose="05000000000000000000" pitchFamily="2" charset="2"/>
              <a:buChar char="§"/>
            </a:pPr>
            <a:r>
              <a:rPr lang="ro-RO" sz="1500" dirty="0">
                <a:latin typeface="Tahoma" panose="020B0604030504040204" pitchFamily="34" charset="0"/>
                <a:ea typeface="Tahoma" panose="020B0604030504040204" pitchFamily="34" charset="0"/>
                <a:cs typeface="Tahoma" panose="020B0604030504040204" pitchFamily="34" charset="0"/>
              </a:rPr>
              <a:t>Modelarea începe într-un stadiu incipient</a:t>
            </a:r>
          </a:p>
          <a:p>
            <a:pPr>
              <a:buFont typeface="Wingdings" panose="05000000000000000000" pitchFamily="2" charset="2"/>
              <a:buChar char="§"/>
            </a:pPr>
            <a:r>
              <a:rPr lang="ro-RO" sz="1500" dirty="0">
                <a:latin typeface="Tahoma" panose="020B0604030504040204" pitchFamily="34" charset="0"/>
                <a:ea typeface="Tahoma" panose="020B0604030504040204" pitchFamily="34" charset="0"/>
                <a:cs typeface="Tahoma" panose="020B0604030504040204" pitchFamily="34" charset="0"/>
              </a:rPr>
              <a:t>Date și informații despre</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roluri și un posibil model al acestora </a:t>
            </a:r>
            <a:r>
              <a:rPr lang="ro-RO" sz="1500" i="1" dirty="0">
                <a:latin typeface="Tahoma" panose="020B0604030504040204" pitchFamily="34" charset="0"/>
                <a:ea typeface="Tahoma" panose="020B0604030504040204" pitchFamily="34" charset="0"/>
                <a:cs typeface="Tahoma" panose="020B0604030504040204" pitchFamily="34" charset="0"/>
              </a:rPr>
              <a:t>(user work role model</a:t>
            </a:r>
            <a:r>
              <a:rPr lang="ro-RO" sz="1500" dirty="0">
                <a:latin typeface="Tahoma" panose="020B0604030504040204" pitchFamily="34" charset="0"/>
                <a:ea typeface="Tahoma" panose="020B0604030504040204" pitchFamily="34" charset="0"/>
                <a:cs typeface="Tahoma" panose="020B0604030504040204" pitchFamily="34" charset="0"/>
              </a:rPr>
              <a:t>)</a:t>
            </a:r>
            <a:r>
              <a:rPr lang="ro-RO" sz="1500" i="1"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modelul de flux </a:t>
            </a:r>
            <a:r>
              <a:rPr lang="ro-RO" sz="1500" i="1" dirty="0">
                <a:latin typeface="Tahoma" panose="020B0604030504040204" pitchFamily="34" charset="0"/>
                <a:ea typeface="Tahoma" panose="020B0604030504040204" pitchFamily="34" charset="0"/>
                <a:cs typeface="Tahoma" panose="020B0604030504040204" pitchFamily="34" charset="0"/>
              </a:rPr>
              <a:t>(flow model</a:t>
            </a:r>
            <a:r>
              <a:rPr lang="ro-RO" sz="1500" dirty="0">
                <a:latin typeface="Tahoma" panose="020B0604030504040204" pitchFamily="34" charset="0"/>
                <a:ea typeface="Tahoma" panose="020B0604030504040204" pitchFamily="34" charset="0"/>
                <a:cs typeface="Tahoma" panose="020B0604030504040204" pitchFamily="34" charset="0"/>
              </a:rPr>
              <a:t>)</a:t>
            </a:r>
            <a:r>
              <a:rPr lang="ro-RO" sz="1500" i="1"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Ø"/>
            </a:pPr>
            <a:r>
              <a:rPr lang="ro-RO" sz="1500" dirty="0">
                <a:latin typeface="Tahoma" panose="020B0604030504040204" pitchFamily="34" charset="0"/>
                <a:ea typeface="Tahoma" panose="020B0604030504040204" pitchFamily="34" charset="0"/>
                <a:cs typeface="Tahoma" panose="020B0604030504040204" pitchFamily="34" charset="0"/>
              </a:rPr>
              <a:t>sarcinile </a:t>
            </a:r>
            <a:r>
              <a:rPr lang="ro-RO" sz="1500">
                <a:latin typeface="Tahoma" panose="020B0604030504040204" pitchFamily="34" charset="0"/>
                <a:ea typeface="Tahoma" panose="020B0604030504040204" pitchFamily="34" charset="0"/>
                <a:cs typeface="Tahoma" panose="020B0604030504040204" pitchFamily="34" charset="0"/>
              </a:rPr>
              <a:t>de îndeplinit </a:t>
            </a:r>
            <a:r>
              <a:rPr lang="ro-RO" sz="1500" i="1">
                <a:latin typeface="Tahoma" panose="020B0604030504040204" pitchFamily="34" charset="0"/>
                <a:ea typeface="Tahoma" panose="020B0604030504040204" pitchFamily="34" charset="0"/>
                <a:cs typeface="Tahoma" panose="020B0604030504040204" pitchFamily="34" charset="0"/>
              </a:rPr>
              <a:t>(task models</a:t>
            </a:r>
            <a:r>
              <a:rPr lang="ro-RO" sz="1500">
                <a:latin typeface="Tahoma" panose="020B0604030504040204" pitchFamily="34" charset="0"/>
                <a:ea typeface="Tahoma" panose="020B0604030504040204" pitchFamily="34" charset="0"/>
                <a:cs typeface="Tahoma" panose="020B0604030504040204" pitchFamily="34" charset="0"/>
              </a:rPr>
              <a:t>)</a:t>
            </a:r>
            <a:r>
              <a:rPr lang="ro-RO" sz="1500" i="1">
                <a:latin typeface="Tahoma" panose="020B0604030504040204" pitchFamily="34" charset="0"/>
                <a:ea typeface="Tahoma" panose="020B0604030504040204" pitchFamily="34" charset="0"/>
                <a:cs typeface="Tahoma" panose="020B0604030504040204" pitchFamily="34" charset="0"/>
              </a:rPr>
              <a:t>.</a:t>
            </a:r>
            <a:endParaRPr lang="ro-RO" sz="15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7483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1">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7" name="Rectangle 53">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În ce etape are loc modelarea?</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8" name="Rectangle 55">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8" name="Rectangle 57">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EB4E6B28-1190-774D-41B9-3FE3C33BCB51}"/>
              </a:ext>
            </a:extLst>
          </p:cNvPr>
          <p:cNvGraphicFramePr>
            <a:graphicFrameLocks noGrp="1"/>
          </p:cNvGraphicFramePr>
          <p:nvPr>
            <p:ph idx="1"/>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8735770D-925B-EDA9-5447-EC61AC016654}"/>
                  </a:ext>
                </a:extLst>
              </p:cNvPr>
              <p:cNvGraphicFramePr>
                <a:graphicFrameLocks noChangeAspect="1"/>
              </p:cNvGraphicFramePr>
              <p:nvPr/>
            </p:nvGraphicFramePr>
            <p:xfrm>
              <a:off x="7584706" y="2474473"/>
              <a:ext cx="477737" cy="268727"/>
            </p:xfrm>
            <a:graphic>
              <a:graphicData uri="http://schemas.microsoft.com/office/powerpoint/2016/slidezoom">
                <pslz:sldZm>
                  <pslz:sldZmObj sldId="315" cId="3501991590">
                    <pslz:zmPr id="{358E13BC-7BE0-4A13-AB6A-60A4F9423216}" returnToParent="0" transitionDur="1000">
                      <p166:blipFill xmlns:p166="http://schemas.microsoft.com/office/powerpoint/2016/6/main">
                        <a:blip r:embed="rId7"/>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8735770D-925B-EDA9-5447-EC61AC016654}"/>
                  </a:ext>
                </a:extLst>
              </p:cNvPr>
              <p:cNvPicPr>
                <a:picLocks noGrp="1" noRot="1" noChangeAspect="1" noMove="1" noResize="1" noEditPoints="1" noAdjustHandles="1" noChangeArrowheads="1" noChangeShapeType="1"/>
              </p:cNvPicPr>
              <p:nvPr/>
            </p:nvPicPr>
            <p:blipFill>
              <a:blip r:embed="rId9"/>
              <a:stretch>
                <a:fillRect/>
              </a:stretch>
            </p:blipFill>
            <p:spPr>
              <a:xfrm>
                <a:off x="7584706" y="2474473"/>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0749BF1-383C-DE9C-D58F-6A8E9F5B02D9}"/>
                  </a:ext>
                </a:extLst>
              </p:cNvPr>
              <p:cNvGraphicFramePr>
                <a:graphicFrameLocks noChangeAspect="1"/>
              </p:cNvGraphicFramePr>
              <p:nvPr/>
            </p:nvGraphicFramePr>
            <p:xfrm>
              <a:off x="6419794" y="3894712"/>
              <a:ext cx="477737" cy="268727"/>
            </p:xfrm>
            <a:graphic>
              <a:graphicData uri="http://schemas.microsoft.com/office/powerpoint/2016/slidezoom">
                <pslz:sldZm>
                  <pslz:sldZmObj sldId="314" cId="1374235905">
                    <pslz:zmPr id="{D7BB6F9B-5F5F-45B2-A127-FF6FA0902FC1}" returnToParent="0" transitionDur="1000">
                      <p166:blipFill xmlns:p166="http://schemas.microsoft.com/office/powerpoint/2016/6/main">
                        <a:blip r:embed="rId10"/>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C0749BF1-383C-DE9C-D58F-6A8E9F5B02D9}"/>
                  </a:ext>
                </a:extLst>
              </p:cNvPr>
              <p:cNvPicPr>
                <a:picLocks noGrp="1" noRot="1" noChangeAspect="1" noMove="1" noResize="1" noEditPoints="1" noAdjustHandles="1" noChangeArrowheads="1" noChangeShapeType="1"/>
              </p:cNvPicPr>
              <p:nvPr/>
            </p:nvPicPr>
            <p:blipFill>
              <a:blip r:embed="rId12"/>
              <a:stretch>
                <a:fillRect/>
              </a:stretch>
            </p:blipFill>
            <p:spPr>
              <a:xfrm>
                <a:off x="6419794" y="3894712"/>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7D04879-03C2-7D00-F438-4D8F516F7FEB}"/>
                  </a:ext>
                </a:extLst>
              </p:cNvPr>
              <p:cNvGraphicFramePr>
                <a:graphicFrameLocks noChangeAspect="1"/>
              </p:cNvGraphicFramePr>
              <p:nvPr/>
            </p:nvGraphicFramePr>
            <p:xfrm>
              <a:off x="8258783" y="4964755"/>
              <a:ext cx="836579" cy="470576"/>
            </p:xfrm>
            <a:graphic>
              <a:graphicData uri="http://schemas.microsoft.com/office/powerpoint/2016/slidezoom">
                <pslz:sldZm>
                  <pslz:sldZmObj sldId="628" cId="2961195638">
                    <pslz:zmPr id="{37AE2182-87CC-4973-9256-91543E750B5A}" returnToParent="0" transitionDur="1000">
                      <p166:blipFill xmlns:p166="http://schemas.microsoft.com/office/powerpoint/2016/6/main">
                        <a:blip r:embed="rId13"/>
                        <a:stretch>
                          <a:fillRect/>
                        </a:stretch>
                      </p166:blipFill>
                      <p166:spPr xmlns:p166="http://schemas.microsoft.com/office/powerpoint/2016/6/main">
                        <a:xfrm>
                          <a:off x="0" y="0"/>
                          <a:ext cx="836579" cy="470576"/>
                        </a:xfrm>
                        <a:prstGeom prst="rect">
                          <a:avLst/>
                        </a:prstGeom>
                        <a:ln w="3175">
                          <a:solidFill>
                            <a:prstClr val="ltGray"/>
                          </a:solidFill>
                        </a:ln>
                      </p166:spPr>
                    </pslz:zmPr>
                  </pslz:sldZmObj>
                </pslz:sldZm>
              </a:graphicData>
            </a:graphic>
          </p:graphicFrame>
        </mc:Choice>
        <mc:Fallback xmlns="">
          <p:pic>
            <p:nvPicPr>
              <p:cNvPr id="7" name="Slide Zoom 6">
                <a:hlinkClick r:id="rId14" action="ppaction://hlinksldjump"/>
                <a:extLst>
                  <a:ext uri="{FF2B5EF4-FFF2-40B4-BE49-F238E27FC236}">
                    <a16:creationId xmlns:a16="http://schemas.microsoft.com/office/drawing/2014/main" id="{B7D04879-03C2-7D00-F438-4D8F516F7FEB}"/>
                  </a:ext>
                </a:extLst>
              </p:cNvPr>
              <p:cNvPicPr>
                <a:picLocks noGrp="1" noRot="1" noChangeAspect="1" noMove="1" noResize="1" noEditPoints="1" noAdjustHandles="1" noChangeArrowheads="1" noChangeShapeType="1"/>
              </p:cNvPicPr>
              <p:nvPr/>
            </p:nvPicPr>
            <p:blipFill>
              <a:blip r:embed="rId15"/>
              <a:stretch>
                <a:fillRect/>
              </a:stretch>
            </p:blipFill>
            <p:spPr>
              <a:xfrm>
                <a:off x="8258783" y="4964755"/>
                <a:ext cx="836579" cy="470576"/>
              </a:xfrm>
              <a:prstGeom prst="rect">
                <a:avLst/>
              </a:prstGeom>
              <a:ln w="3175">
                <a:solidFill>
                  <a:prstClr val="ltGray"/>
                </a:solidFill>
              </a:ln>
            </p:spPr>
          </p:pic>
        </mc:Fallback>
      </mc:AlternateContent>
    </p:spTree>
    <p:extLst>
      <p:ext uri="{BB962C8B-B14F-4D97-AF65-F5344CB8AC3E}">
        <p14:creationId xmlns:p14="http://schemas.microsoft.com/office/powerpoint/2010/main" val="26232332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În timpul colectării datelor</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643466" y="864108"/>
            <a:ext cx="6987135"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Pot fi acoperite goluri de informație și pot fi rafinate concepte.</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Modelarea are suprapuneri cu etapa de colectare a datelor. </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pot extrage informații despre rolurile utilizatorilor și despre fluxul de informații.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pot solicita informații suplimentare / confirmări de la client / utilizator.</a:t>
            </a:r>
          </a:p>
        </p:txBody>
      </p:sp>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05230108"/>
      </p:ext>
    </p:extLst>
  </p:cSld>
  <p:clrMapOvr>
    <a:masterClrMapping/>
  </p:clrMapOvr>
  <p:transition spd="slow">
    <p:wheel spokes="1"/>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1">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7" name="Rectangle 53">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252919" y="1123837"/>
            <a:ext cx="2947482" cy="4601183"/>
          </a:xfrm>
        </p:spPr>
        <p:txBody>
          <a:bodyPr>
            <a:normAutofit/>
          </a:bodyPr>
          <a:lstStyle/>
          <a:p>
            <a:r>
              <a:rPr lang="ro-RO" dirty="0">
                <a:latin typeface="Tahoma" panose="020B0604030504040204" pitchFamily="34" charset="0"/>
                <a:ea typeface="Tahoma" panose="020B0604030504040204" pitchFamily="34" charset="0"/>
                <a:cs typeface="Tahoma" panose="020B0604030504040204" pitchFamily="34" charset="0"/>
              </a:rPr>
              <a:t>În ce etape are loc modelarea?</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8" name="Rectangle 55">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8" name="Rectangle 57">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EB4E6B28-1190-774D-41B9-3FE3C33BCB51}"/>
              </a:ext>
            </a:extLst>
          </p:cNvPr>
          <p:cNvGraphicFramePr>
            <a:graphicFrameLocks noGrp="1"/>
          </p:cNvGraphicFramePr>
          <p:nvPr>
            <p:ph idx="1"/>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8735770D-925B-EDA9-5447-EC61AC016654}"/>
                  </a:ext>
                </a:extLst>
              </p:cNvPr>
              <p:cNvGraphicFramePr>
                <a:graphicFrameLocks noChangeAspect="1"/>
              </p:cNvGraphicFramePr>
              <p:nvPr/>
            </p:nvGraphicFramePr>
            <p:xfrm>
              <a:off x="7584706" y="2474473"/>
              <a:ext cx="477737" cy="268727"/>
            </p:xfrm>
            <a:graphic>
              <a:graphicData uri="http://schemas.microsoft.com/office/powerpoint/2016/slidezoom">
                <pslz:sldZm>
                  <pslz:sldZmObj sldId="315" cId="3501991590">
                    <pslz:zmPr id="{358E13BC-7BE0-4A13-AB6A-60A4F9423216}" returnToParent="0" transitionDur="1000">
                      <p166:blipFill xmlns:p166="http://schemas.microsoft.com/office/powerpoint/2016/6/main">
                        <a:blip r:embed="rId7"/>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8735770D-925B-EDA9-5447-EC61AC016654}"/>
                  </a:ext>
                </a:extLst>
              </p:cNvPr>
              <p:cNvPicPr>
                <a:picLocks noGrp="1" noRot="1" noChangeAspect="1" noMove="1" noResize="1" noEditPoints="1" noAdjustHandles="1" noChangeArrowheads="1" noChangeShapeType="1"/>
              </p:cNvPicPr>
              <p:nvPr/>
            </p:nvPicPr>
            <p:blipFill>
              <a:blip r:embed="rId9"/>
              <a:stretch>
                <a:fillRect/>
              </a:stretch>
            </p:blipFill>
            <p:spPr>
              <a:xfrm>
                <a:off x="7584706" y="2474473"/>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0749BF1-383C-DE9C-D58F-6A8E9F5B02D9}"/>
                  </a:ext>
                </a:extLst>
              </p:cNvPr>
              <p:cNvGraphicFramePr>
                <a:graphicFrameLocks noChangeAspect="1"/>
              </p:cNvGraphicFramePr>
              <p:nvPr/>
            </p:nvGraphicFramePr>
            <p:xfrm>
              <a:off x="6419794" y="3894712"/>
              <a:ext cx="477737" cy="268727"/>
            </p:xfrm>
            <a:graphic>
              <a:graphicData uri="http://schemas.microsoft.com/office/powerpoint/2016/slidezoom">
                <pslz:sldZm>
                  <pslz:sldZmObj sldId="314" cId="1374235905">
                    <pslz:zmPr id="{D7BB6F9B-5F5F-45B2-A127-FF6FA0902FC1}" returnToParent="0" transitionDur="1000">
                      <p166:blipFill xmlns:p166="http://schemas.microsoft.com/office/powerpoint/2016/6/main">
                        <a:blip r:embed="rId10"/>
                        <a:stretch>
                          <a:fillRect/>
                        </a:stretch>
                      </p166:blipFill>
                      <p166:spPr xmlns:p166="http://schemas.microsoft.com/office/powerpoint/2016/6/main">
                        <a:xfrm>
                          <a:off x="0" y="0"/>
                          <a:ext cx="477737" cy="268727"/>
                        </a:xfrm>
                        <a:prstGeom prst="rect">
                          <a:avLst/>
                        </a:prstGeom>
                        <a:ln w="3175">
                          <a:solidFill>
                            <a:prstClr val="ltGray"/>
                          </a:solidFill>
                        </a:ln>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C0749BF1-383C-DE9C-D58F-6A8E9F5B02D9}"/>
                  </a:ext>
                </a:extLst>
              </p:cNvPr>
              <p:cNvPicPr>
                <a:picLocks noGrp="1" noRot="1" noChangeAspect="1" noMove="1" noResize="1" noEditPoints="1" noAdjustHandles="1" noChangeArrowheads="1" noChangeShapeType="1"/>
              </p:cNvPicPr>
              <p:nvPr/>
            </p:nvPicPr>
            <p:blipFill>
              <a:blip r:embed="rId12"/>
              <a:stretch>
                <a:fillRect/>
              </a:stretch>
            </p:blipFill>
            <p:spPr>
              <a:xfrm>
                <a:off x="6419794" y="3894712"/>
                <a:ext cx="477737" cy="26872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7D04879-03C2-7D00-F438-4D8F516F7FEB}"/>
                  </a:ext>
                </a:extLst>
              </p:cNvPr>
              <p:cNvGraphicFramePr>
                <a:graphicFrameLocks noChangeAspect="1"/>
              </p:cNvGraphicFramePr>
              <p:nvPr/>
            </p:nvGraphicFramePr>
            <p:xfrm>
              <a:off x="8258783" y="4964755"/>
              <a:ext cx="836579" cy="470576"/>
            </p:xfrm>
            <a:graphic>
              <a:graphicData uri="http://schemas.microsoft.com/office/powerpoint/2016/slidezoom">
                <pslz:sldZm>
                  <pslz:sldZmObj sldId="628" cId="2961195638">
                    <pslz:zmPr id="{37AE2182-87CC-4973-9256-91543E750B5A}" returnToParent="0" transitionDur="1000">
                      <p166:blipFill xmlns:p166="http://schemas.microsoft.com/office/powerpoint/2016/6/main">
                        <a:blip r:embed="rId13"/>
                        <a:stretch>
                          <a:fillRect/>
                        </a:stretch>
                      </p166:blipFill>
                      <p166:spPr xmlns:p166="http://schemas.microsoft.com/office/powerpoint/2016/6/main">
                        <a:xfrm>
                          <a:off x="0" y="0"/>
                          <a:ext cx="836579" cy="470576"/>
                        </a:xfrm>
                        <a:prstGeom prst="rect">
                          <a:avLst/>
                        </a:prstGeom>
                        <a:ln w="3175">
                          <a:solidFill>
                            <a:prstClr val="ltGray"/>
                          </a:solidFill>
                        </a:ln>
                      </p166:spPr>
                    </pslz:zmPr>
                  </pslz:sldZmObj>
                </pslz:sldZm>
              </a:graphicData>
            </a:graphic>
          </p:graphicFrame>
        </mc:Choice>
        <mc:Fallback xmlns="">
          <p:pic>
            <p:nvPicPr>
              <p:cNvPr id="7" name="Slide Zoom 6">
                <a:hlinkClick r:id="rId14" action="ppaction://hlinksldjump"/>
                <a:extLst>
                  <a:ext uri="{FF2B5EF4-FFF2-40B4-BE49-F238E27FC236}">
                    <a16:creationId xmlns:a16="http://schemas.microsoft.com/office/drawing/2014/main" id="{B7D04879-03C2-7D00-F438-4D8F516F7FEB}"/>
                  </a:ext>
                </a:extLst>
              </p:cNvPr>
              <p:cNvPicPr>
                <a:picLocks noGrp="1" noRot="1" noChangeAspect="1" noMove="1" noResize="1" noEditPoints="1" noAdjustHandles="1" noChangeArrowheads="1" noChangeShapeType="1"/>
              </p:cNvPicPr>
              <p:nvPr/>
            </p:nvPicPr>
            <p:blipFill>
              <a:blip r:embed="rId15"/>
              <a:stretch>
                <a:fillRect/>
              </a:stretch>
            </p:blipFill>
            <p:spPr>
              <a:xfrm>
                <a:off x="8258783" y="4964755"/>
                <a:ext cx="836579" cy="470576"/>
              </a:xfrm>
              <a:prstGeom prst="rect">
                <a:avLst/>
              </a:prstGeom>
              <a:ln w="3175">
                <a:solidFill>
                  <a:prstClr val="ltGray"/>
                </a:solidFill>
              </a:ln>
            </p:spPr>
          </p:pic>
        </mc:Fallback>
      </mc:AlternateContent>
    </p:spTree>
    <p:extLst>
      <p:ext uri="{BB962C8B-B14F-4D97-AF65-F5344CB8AC3E}">
        <p14:creationId xmlns:p14="http://schemas.microsoft.com/office/powerpoint/2010/main" val="3899267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1539116" y="864108"/>
            <a:ext cx="3073914" cy="5120639"/>
          </a:xfrm>
        </p:spPr>
        <p:txBody>
          <a:bodyPr>
            <a:normAutofit/>
          </a:bodyPr>
          <a:lstStyle/>
          <a:p>
            <a:pPr algn="r"/>
            <a:r>
              <a:rPr lang="ro-R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Modelarea se suprapune cu analiza datelor</a:t>
            </a:r>
            <a:endParaRPr lang="en-GB"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21" name="Straight Connector 20">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34288E-5569-F6A3-EC75-7537C31E385A}"/>
              </a:ext>
            </a:extLst>
          </p:cNvPr>
          <p:cNvSpPr>
            <a:spLocks noGrp="1"/>
          </p:cNvSpPr>
          <p:nvPr>
            <p:ph idx="1"/>
          </p:nvPr>
        </p:nvSpPr>
        <p:spPr>
          <a:xfrm>
            <a:off x="5289229" y="864108"/>
            <a:ext cx="5910677" cy="5120640"/>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Sunt confirmate idei, se răspunde la întrebări.</a:t>
            </a:r>
          </a:p>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Pot exista notițe referitoare la modele, caz în care sunt integrate în modelul adecvat (de exemplu este descoperit un nou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work role</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3" name="Rectangle 22">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61195638"/>
      </p:ext>
    </p:extLst>
  </p:cSld>
  <p:clrMapOvr>
    <a:masterClrMapping/>
  </p:clrMapOvr>
  <p:transition spd="slow">
    <p:wheel spokes="1"/>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D545DB-8A58-4FDC-8FF8-F99D917C3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53F02532-0429-47BE-B7D5-89B31C0C8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8389648"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Roluri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(work roles)</a:t>
            </a:r>
            <a:endParaRPr lang="en-GB" i="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4" name="Content Placeholder 2">
            <a:extLst>
              <a:ext uri="{FF2B5EF4-FFF2-40B4-BE49-F238E27FC236}">
                <a16:creationId xmlns:a16="http://schemas.microsoft.com/office/drawing/2014/main" id="{58DFD33B-97F3-70A1-9508-8C5C9F796442}"/>
              </a:ext>
            </a:extLst>
          </p:cNvPr>
          <p:cNvGraphicFramePr>
            <a:graphicFrameLocks noGrp="1"/>
          </p:cNvGraphicFramePr>
          <p:nvPr>
            <p:ph idx="1"/>
          </p:nvPr>
        </p:nvGraphicFramePr>
        <p:xfrm>
          <a:off x="643466" y="864108"/>
          <a:ext cx="6987135"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E3401C9A-B20D-42B0-B7C0-0E4D1CE58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690249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4A45-7C2B-8EE9-7C7C-6C696C68CBBD}"/>
              </a:ext>
            </a:extLst>
          </p:cNvPr>
          <p:cNvSpPr>
            <a:spLocks noGrp="1"/>
          </p:cNvSpPr>
          <p:nvPr>
            <p:ph type="title"/>
          </p:nvPr>
        </p:nvSpPr>
        <p:spPr>
          <a:xfrm>
            <a:off x="252919" y="1123837"/>
            <a:ext cx="2947482" cy="4601183"/>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Clase de utilizatori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classes)</a:t>
            </a:r>
            <a:endParaRPr lang="en-GB" i="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4" name="Content Placeholder 2">
            <a:extLst>
              <a:ext uri="{FF2B5EF4-FFF2-40B4-BE49-F238E27FC236}">
                <a16:creationId xmlns:a16="http://schemas.microsoft.com/office/drawing/2014/main" id="{58DFD33B-97F3-70A1-9508-8C5C9F796442}"/>
              </a:ext>
            </a:extLst>
          </p:cNvPr>
          <p:cNvGraphicFramePr>
            <a:graphicFrameLocks noGrp="1"/>
          </p:cNvGraphicFramePr>
          <p:nvPr>
            <p:ph idx="1"/>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0901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539116" y="864108"/>
            <a:ext cx="3073914" cy="5120639"/>
          </a:xfrm>
        </p:spPr>
        <p:txBody>
          <a:bodyPr>
            <a:normAutofit/>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Alte elemente care pot fi luate în considerare</a:t>
            </a:r>
          </a:p>
        </p:txBody>
      </p:sp>
      <p:sp>
        <p:nvSpPr>
          <p:cNvPr id="62" name="Rectangle 5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cxnSp>
        <p:nvCxnSpPr>
          <p:cNvPr id="63" name="Straight Connector 5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BD5A9A93-C719-E337-C777-F504C34F1E8E}"/>
              </a:ext>
            </a:extLst>
          </p:cNvPr>
          <p:cNvSpPr>
            <a:spLocks noGrp="1"/>
          </p:cNvSpPr>
          <p:nvPr>
            <p:ph idx="1"/>
          </p:nvPr>
        </p:nvSpPr>
        <p:spPr>
          <a:xfrm>
            <a:off x="5289229" y="864108"/>
            <a:ext cx="5910677" cy="5120640"/>
          </a:xfrm>
        </p:spPr>
        <p:txBody>
          <a:bodyPr>
            <a:normAutofit/>
          </a:bodyPr>
          <a:lstStyle/>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Personaje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user persona</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“A persona, or user persona, is a narrative description of a specific design target of a</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UX design for a user in one work role. A persona is a</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hypothetical but specific</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“character” in a specific work role</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sz="1700" i="1"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sz="1700" dirty="0" err="1">
                <a:solidFill>
                  <a:schemeClr val="tx1"/>
                </a:solidFill>
                <a:latin typeface="Tahoma" panose="020B0604030504040204" pitchFamily="34" charset="0"/>
                <a:ea typeface="Tahoma" panose="020B0604030504040204" pitchFamily="34" charset="0"/>
                <a:cs typeface="Tahoma" panose="020B0604030504040204" pitchFamily="34" charset="0"/>
              </a:rPr>
              <a:t>Hartson</a:t>
            </a:r>
            <a:r>
              <a:rPr lang="en-GB"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și Pyla, 2019). Resurse online despre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user personas: </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Nielsen, 2013</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Miaskiewicz si Kozar, 2011</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The </a:t>
            </a:r>
            <a:r>
              <a:rPr lang="en-GB" sz="1700" dirty="0" err="1">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encyclopedia</a:t>
            </a:r>
            <a:r>
              <a:rPr lang="en-GB"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 of human-computer interaction</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 2019</a:t>
            </a:r>
            <a:r>
              <a:rPr lang="ro-RO" sz="17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Poate fi creată o soluție de design relevantă pentru o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user persona</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 care să fie suficientă pentru restul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personas</a:t>
            </a:r>
            <a:endParaRPr lang="ro-RO" sz="17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Modele de elemente tangibile (</a:t>
            </a:r>
            <a:r>
              <a:rPr lang="ro-RO" sz="1700" i="1" dirty="0">
                <a:solidFill>
                  <a:schemeClr val="tx1"/>
                </a:solidFill>
                <a:latin typeface="Tahoma" panose="020B0604030504040204" pitchFamily="34" charset="0"/>
                <a:ea typeface="Tahoma" panose="020B0604030504040204" pitchFamily="34" charset="0"/>
                <a:cs typeface="Tahoma" panose="020B0604030504040204" pitchFamily="34" charset="0"/>
              </a:rPr>
              <a:t>artifacts</a:t>
            </a:r>
            <a:r>
              <a:rPr lang="ro-RO" sz="17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ro-RO" sz="1700" dirty="0">
              <a:latin typeface="Tahoma" panose="020B0604030504040204" pitchFamily="34" charset="0"/>
              <a:ea typeface="Tahoma" panose="020B0604030504040204" pitchFamily="34" charset="0"/>
              <a:cs typeface="Tahoma" panose="020B0604030504040204" pitchFamily="34" charset="0"/>
            </a:endParaRPr>
          </a:p>
          <a:p>
            <a:endParaRPr lang="ro-RO" sz="1700" dirty="0">
              <a:latin typeface="Tahoma" panose="020B0604030504040204" pitchFamily="34" charset="0"/>
              <a:ea typeface="Tahoma" panose="020B0604030504040204" pitchFamily="34" charset="0"/>
              <a:cs typeface="Tahoma" panose="020B0604030504040204" pitchFamily="34" charset="0"/>
            </a:endParaRPr>
          </a:p>
        </p:txBody>
      </p:sp>
      <p:sp>
        <p:nvSpPr>
          <p:cNvPr id="65" name="Rectangle 5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627063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1069849" y="1298448"/>
            <a:ext cx="7056444" cy="3255264"/>
          </a:xfrm>
        </p:spPr>
        <p:txBody>
          <a:bodyPr vert="horz" lIns="91440" tIns="45720" rIns="91440" bIns="45720" rtlCol="0" anchor="b">
            <a:normAutofit/>
          </a:bodyPr>
          <a:lstStyle/>
          <a:p>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1. </a:t>
            </a:r>
            <a:r>
              <a:rPr lang="en-US" sz="59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Introducere</a:t>
            </a:r>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b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br>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Ce </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sunt </a:t>
            </a:r>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UX</a:t>
            </a:r>
            <a:r>
              <a:rPr lang="ro-RO"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 UX Design</a:t>
            </a:r>
            <a:r>
              <a:rPr lang="en-US" sz="59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165008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9" name="Freeform: Shape 38">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264150" y="1496501"/>
            <a:ext cx="6461231" cy="3864998"/>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Este </a:t>
            </a:r>
            <a:r>
              <a:rPr lang="en-GB" dirty="0" err="1">
                <a:latin typeface="Tahoma" panose="020B0604030504040204" pitchFamily="34" charset="0"/>
                <a:ea typeface="Tahoma" panose="020B0604030504040204" pitchFamily="34" charset="0"/>
                <a:cs typeface="Tahoma" panose="020B0604030504040204" pitchFamily="34" charset="0"/>
              </a:rPr>
              <a:t>cel</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mai</a:t>
            </a:r>
            <a:r>
              <a:rPr lang="en-GB" dirty="0">
                <a:latin typeface="Tahoma" panose="020B0604030504040204" pitchFamily="34" charset="0"/>
                <a:ea typeface="Tahoma" panose="020B0604030504040204" pitchFamily="34" charset="0"/>
                <a:cs typeface="Tahoma" panose="020B0604030504040204" pitchFamily="34" charset="0"/>
              </a:rPr>
              <a:t> general model.</a:t>
            </a:r>
          </a:p>
          <a:p>
            <a:r>
              <a:rPr lang="en-GB" dirty="0">
                <a:latin typeface="Tahoma" panose="020B0604030504040204" pitchFamily="34" charset="0"/>
                <a:ea typeface="Tahoma" panose="020B0604030504040204" pitchFamily="34" charset="0"/>
                <a:cs typeface="Tahoma" panose="020B0604030504040204" pitchFamily="34" charset="0"/>
              </a:rPr>
              <a:t>Re</a:t>
            </a:r>
            <a:r>
              <a:rPr lang="ro-RO" dirty="0">
                <a:latin typeface="Tahoma" panose="020B0604030504040204" pitchFamily="34" charset="0"/>
                <a:ea typeface="Tahoma" panose="020B0604030504040204" pitchFamily="34" charset="0"/>
                <a:cs typeface="Tahoma" panose="020B0604030504040204" pitchFamily="34" charset="0"/>
              </a:rPr>
              <a:t>p</a:t>
            </a:r>
            <a:r>
              <a:rPr lang="en-GB" dirty="0" err="1">
                <a:latin typeface="Tahoma" panose="020B0604030504040204" pitchFamily="34" charset="0"/>
                <a:ea typeface="Tahoma" panose="020B0604030504040204" pitchFamily="34" charset="0"/>
                <a:cs typeface="Tahoma" panose="020B0604030504040204" pitchFamily="34" charset="0"/>
              </a:rPr>
              <a:t>rezentare</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grafic</a:t>
            </a:r>
            <a:r>
              <a:rPr lang="ro-RO" dirty="0">
                <a:latin typeface="Tahoma" panose="020B0604030504040204" pitchFamily="34" charset="0"/>
                <a:ea typeface="Tahoma" panose="020B0604030504040204" pitchFamily="34" charset="0"/>
                <a:cs typeface="Tahoma" panose="020B0604030504040204" pitchFamily="34" charset="0"/>
              </a:rPr>
              <a:t>ă a fluxului informațiilor / elementelor tangibile. </a:t>
            </a:r>
          </a:p>
          <a:p>
            <a:r>
              <a:rPr lang="ro-RO" dirty="0">
                <a:latin typeface="Tahoma" panose="020B0604030504040204" pitchFamily="34" charset="0"/>
                <a:ea typeface="Tahoma" panose="020B0604030504040204" pitchFamily="34" charset="0"/>
                <a:cs typeface="Tahoma" panose="020B0604030504040204" pitchFamily="34" charset="0"/>
              </a:rPr>
              <a:t>Noduri: entități active (roluri, inclusiv entități non-umane), arce: fluxuri de lucru, informații, comunicare.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41" name="Freeform: Shape 40">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8982805" y="1865740"/>
            <a:ext cx="2947482" cy="3126520"/>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Model al </a:t>
            </a:r>
            <a:r>
              <a:rPr lang="en-GB" dirty="0" err="1">
                <a:latin typeface="Tahoma" panose="020B0604030504040204" pitchFamily="34" charset="0"/>
                <a:ea typeface="Tahoma" panose="020B0604030504040204" pitchFamily="34" charset="0"/>
                <a:cs typeface="Tahoma" panose="020B0604030504040204" pitchFamily="34" charset="0"/>
              </a:rPr>
              <a:t>fluxului</a:t>
            </a:r>
            <a:r>
              <a:rPr lang="en-GB" dirty="0">
                <a:latin typeface="Tahoma" panose="020B0604030504040204" pitchFamily="34" charset="0"/>
                <a:ea typeface="Tahoma" panose="020B0604030504040204" pitchFamily="34" charset="0"/>
                <a:cs typeface="Tahoma" panose="020B0604030504040204" pitchFamily="34" charset="0"/>
              </a:rPr>
              <a:t> (</a:t>
            </a:r>
            <a:r>
              <a:rPr lang="en-GB" i="1" dirty="0">
                <a:latin typeface="Tahoma" panose="020B0604030504040204" pitchFamily="34" charset="0"/>
                <a:ea typeface="Tahoma" panose="020B0604030504040204" pitchFamily="34" charset="0"/>
                <a:cs typeface="Tahoma" panose="020B0604030504040204" pitchFamily="34" charset="0"/>
              </a:rPr>
              <a:t>flow model</a:t>
            </a:r>
            <a:r>
              <a:rPr lang="en-GB"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051532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9" name="Freeform: Shape 38">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BD5A9A93-C719-E337-C777-F504C34F1E8E}"/>
              </a:ext>
            </a:extLst>
          </p:cNvPr>
          <p:cNvSpPr>
            <a:spLocks noGrp="1"/>
          </p:cNvSpPr>
          <p:nvPr>
            <p:ph idx="1"/>
          </p:nvPr>
        </p:nvSpPr>
        <p:spPr>
          <a:xfrm>
            <a:off x="1264150" y="1496501"/>
            <a:ext cx="6461231" cy="3864998"/>
          </a:xfrm>
        </p:spPr>
        <p:txBody>
          <a:bodyPr>
            <a:normAutofit/>
          </a:bodyPr>
          <a:lstStyle/>
          <a:p>
            <a:r>
              <a:rPr lang="en-GB" dirty="0" err="1">
                <a:latin typeface="Tahoma" panose="020B0604030504040204" pitchFamily="34" charset="0"/>
                <a:ea typeface="Tahoma" panose="020B0604030504040204" pitchFamily="34" charset="0"/>
                <a:cs typeface="Tahoma" panose="020B0604030504040204" pitchFamily="34" charset="0"/>
              </a:rPr>
              <a:t>Modele</a:t>
            </a:r>
            <a:r>
              <a:rPr lang="en-GB" dirty="0">
                <a:latin typeface="Tahoma" panose="020B0604030504040204" pitchFamily="34" charset="0"/>
                <a:ea typeface="Tahoma" panose="020B0604030504040204" pitchFamily="34" charset="0"/>
                <a:cs typeface="Tahoma" panose="020B0604030504040204" pitchFamily="34" charset="0"/>
              </a:rPr>
              <a:t> </a:t>
            </a:r>
            <a:r>
              <a:rPr lang="ro-RO" dirty="0">
                <a:latin typeface="Tahoma" panose="020B0604030504040204" pitchFamily="34" charset="0"/>
                <a:ea typeface="Tahoma" panose="020B0604030504040204" pitchFamily="34" charset="0"/>
                <a:cs typeface="Tahoma" panose="020B0604030504040204" pitchFamily="34" charset="0"/>
              </a:rPr>
              <a:t>structurale (</a:t>
            </a:r>
            <a:r>
              <a:rPr lang="ro-RO" i="1" dirty="0">
                <a:latin typeface="Tahoma" panose="020B0604030504040204" pitchFamily="34" charset="0"/>
                <a:ea typeface="Tahoma" panose="020B0604030504040204" pitchFamily="34" charset="0"/>
                <a:cs typeface="Tahoma" panose="020B0604030504040204" pitchFamily="34" charset="0"/>
              </a:rPr>
              <a:t>task structure models</a:t>
            </a:r>
            <a:r>
              <a:rPr lang="ro-RO" dirty="0">
                <a:latin typeface="Tahoma" panose="020B0604030504040204" pitchFamily="34" charset="0"/>
                <a:ea typeface="Tahoma" panose="020B0604030504040204" pitchFamily="34" charset="0"/>
                <a:cs typeface="Tahoma" panose="020B0604030504040204" pitchFamily="34" charset="0"/>
              </a:rPr>
              <a:t>).</a:t>
            </a:r>
          </a:p>
          <a:p>
            <a:r>
              <a:rPr lang="ro-RO" dirty="0">
                <a:latin typeface="Tahoma" panose="020B0604030504040204" pitchFamily="34" charset="0"/>
                <a:ea typeface="Tahoma" panose="020B0604030504040204" pitchFamily="34" charset="0"/>
                <a:cs typeface="Tahoma" panose="020B0604030504040204" pitchFamily="34" charset="0"/>
              </a:rPr>
              <a:t>Modele secvențiale (</a:t>
            </a:r>
            <a:r>
              <a:rPr lang="ro-RO" i="1" dirty="0">
                <a:latin typeface="Tahoma" panose="020B0604030504040204" pitchFamily="34" charset="0"/>
                <a:ea typeface="Tahoma" panose="020B0604030504040204" pitchFamily="34" charset="0"/>
                <a:cs typeface="Tahoma" panose="020B0604030504040204" pitchFamily="34" charset="0"/>
              </a:rPr>
              <a:t>task sequence models</a:t>
            </a:r>
            <a:r>
              <a:rPr lang="ro-RO" dirty="0">
                <a:latin typeface="Tahoma" panose="020B0604030504040204" pitchFamily="34" charset="0"/>
                <a:ea typeface="Tahoma" panose="020B0604030504040204" pitchFamily="34" charset="0"/>
                <a:cs typeface="Tahoma" panose="020B0604030504040204" pitchFamily="34" charset="0"/>
              </a:rPr>
              <a:t>).</a:t>
            </a:r>
          </a:p>
        </p:txBody>
      </p:sp>
      <p:sp>
        <p:nvSpPr>
          <p:cNvPr id="41" name="Freeform: Shape 40">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8982805" y="1865740"/>
            <a:ext cx="2947482" cy="3126520"/>
          </a:xfrm>
        </p:spPr>
        <p:txBody>
          <a:bodyPr>
            <a:normAutofit/>
          </a:bodyPr>
          <a:lstStyle/>
          <a:p>
            <a:r>
              <a:rPr lang="en-GB" dirty="0" err="1">
                <a:latin typeface="Tahoma" panose="020B0604030504040204" pitchFamily="34" charset="0"/>
                <a:ea typeface="Tahoma" panose="020B0604030504040204" pitchFamily="34" charset="0"/>
                <a:cs typeface="Tahoma" panose="020B0604030504040204" pitchFamily="34" charset="0"/>
              </a:rPr>
              <a:t>Modele</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referitoare</a:t>
            </a:r>
            <a:r>
              <a:rPr lang="en-GB" dirty="0">
                <a:latin typeface="Tahoma" panose="020B0604030504040204" pitchFamily="34" charset="0"/>
                <a:ea typeface="Tahoma" panose="020B0604030504040204" pitchFamily="34" charset="0"/>
                <a:cs typeface="Tahoma" panose="020B0604030504040204" pitchFamily="34" charset="0"/>
              </a:rPr>
              <a:t> la </a:t>
            </a:r>
            <a:r>
              <a:rPr lang="en-GB" i="1" dirty="0">
                <a:latin typeface="Tahoma" panose="020B0604030504040204" pitchFamily="34" charset="0"/>
                <a:ea typeface="Tahoma" panose="020B0604030504040204" pitchFamily="34" charset="0"/>
                <a:cs typeface="Tahoma" panose="020B0604030504040204" pitchFamily="34" charset="0"/>
              </a:rPr>
              <a:t>task</a:t>
            </a:r>
            <a:r>
              <a:rPr lang="en-GB" dirty="0">
                <a:latin typeface="Tahoma" panose="020B0604030504040204" pitchFamily="34" charset="0"/>
                <a:ea typeface="Tahoma" panose="020B0604030504040204" pitchFamily="34" charset="0"/>
                <a:cs typeface="Tahoma" panose="020B0604030504040204" pitchFamily="34" charset="0"/>
              </a:rPr>
              <a:t>-</a:t>
            </a:r>
            <a:r>
              <a:rPr lang="en-GB" dirty="0" err="1">
                <a:latin typeface="Tahoma" panose="020B0604030504040204" pitchFamily="34" charset="0"/>
                <a:ea typeface="Tahoma" panose="020B0604030504040204" pitchFamily="34" charset="0"/>
                <a:cs typeface="Tahoma" panose="020B0604030504040204" pitchFamily="34" charset="0"/>
              </a:rPr>
              <a:t>uri</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43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398835" y="2928026"/>
            <a:ext cx="3025302" cy="2237361"/>
          </a:xfrm>
        </p:spPr>
        <p:txBody>
          <a:bodyPr vert="horz" lIns="91440" tIns="45720" rIns="91440" bIns="45720" rtlCol="0" anchor="b">
            <a:noAutofit/>
          </a:bodyPr>
          <a:lstStyle/>
          <a:p>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Model al fluxului de lucru pentru un sistem de vânzare a biletelor pentru </a:t>
            </a:r>
            <a:r>
              <a:rPr lang="en-GB" sz="2400" spc="-100" dirty="0">
                <a:solidFill>
                  <a:schemeClr val="tx1"/>
                </a:solidFill>
                <a:latin typeface="Tahoma" panose="020B0604030504040204" pitchFamily="34" charset="0"/>
                <a:ea typeface="Tahoma" panose="020B0604030504040204" pitchFamily="34" charset="0"/>
                <a:cs typeface="Tahoma" panose="020B0604030504040204" pitchFamily="34" charset="0"/>
              </a:rPr>
              <a:t>diverse </a:t>
            </a:r>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evenimente într-o comunitate</a:t>
            </a:r>
            <a:r>
              <a:rPr lang="en-GB" sz="2400" spc="-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2400" spc="-100" dirty="0" err="1">
                <a:solidFill>
                  <a:schemeClr val="tx1"/>
                </a:solidFill>
                <a:latin typeface="Tahoma" panose="020B0604030504040204" pitchFamily="34" charset="0"/>
                <a:ea typeface="Tahoma" panose="020B0604030504040204" pitchFamily="34" charset="0"/>
                <a:cs typeface="Tahoma" panose="020B0604030504040204" pitchFamily="34" charset="0"/>
              </a:rPr>
              <a:t>universitar</a:t>
            </a:r>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ă.</a:t>
            </a:r>
            <a:endParaRPr lang="en-US" sz="2400" spc="-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4" name="Content Placeholder 23">
            <a:extLst>
              <a:ext uri="{FF2B5EF4-FFF2-40B4-BE49-F238E27FC236}">
                <a16:creationId xmlns:a16="http://schemas.microsoft.com/office/drawing/2014/main" id="{D0068FB3-3F43-139F-3017-7932B13FFB6E}"/>
              </a:ext>
            </a:extLst>
          </p:cNvPr>
          <p:cNvSpPr>
            <a:spLocks noGrp="1"/>
          </p:cNvSpPr>
          <p:nvPr>
            <p:ph idx="1"/>
          </p:nvPr>
        </p:nvSpPr>
        <p:spPr>
          <a:xfrm>
            <a:off x="398835" y="5734163"/>
            <a:ext cx="2947482" cy="282102"/>
          </a:xfrm>
        </p:spPr>
        <p:txBody>
          <a:bodyPr anchor="t">
            <a:noAutofit/>
          </a:bodyPr>
          <a:lstStyle/>
          <a:p>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23988F7B-C987-92A9-705B-89A2597C6B10}"/>
              </a:ext>
            </a:extLst>
          </p:cNvPr>
          <p:cNvPicPr>
            <a:picLocks noChangeAspect="1"/>
          </p:cNvPicPr>
          <p:nvPr/>
        </p:nvPicPr>
        <p:blipFill rotWithShape="1">
          <a:blip r:embed="rId2"/>
          <a:srcRect t="1312"/>
          <a:stretch/>
        </p:blipFill>
        <p:spPr>
          <a:xfrm>
            <a:off x="3778897" y="758952"/>
            <a:ext cx="7772401" cy="5330952"/>
          </a:xfrm>
          <a:prstGeom prst="rect">
            <a:avLst/>
          </a:prstGeom>
        </p:spPr>
      </p:pic>
    </p:spTree>
    <p:extLst>
      <p:ext uri="{BB962C8B-B14F-4D97-AF65-F5344CB8AC3E}">
        <p14:creationId xmlns:p14="http://schemas.microsoft.com/office/powerpoint/2010/main" val="1308439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43C5B7-AAD4-3237-9C08-234A1827C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85C85-300C-06F5-27FA-42E7D4860ECA}"/>
              </a:ext>
            </a:extLst>
          </p:cNvPr>
          <p:cNvSpPr>
            <a:spLocks noGrp="1"/>
          </p:cNvSpPr>
          <p:nvPr>
            <p:ph type="title"/>
          </p:nvPr>
        </p:nvSpPr>
        <p:spPr>
          <a:xfrm>
            <a:off x="398835" y="2928026"/>
            <a:ext cx="3025302" cy="2237361"/>
          </a:xfrm>
        </p:spPr>
        <p:txBody>
          <a:bodyPr vert="horz" lIns="91440" tIns="45720" rIns="91440" bIns="45720" rtlCol="0" anchor="b">
            <a:noAutofit/>
          </a:bodyPr>
          <a:lstStyle/>
          <a:p>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Model al fluxului de lucru pentru un sistem de vânzare a biletelor pentru </a:t>
            </a:r>
            <a:r>
              <a:rPr lang="en-GB" sz="2400" spc="-100" dirty="0">
                <a:solidFill>
                  <a:schemeClr val="tx1"/>
                </a:solidFill>
                <a:latin typeface="Tahoma" panose="020B0604030504040204" pitchFamily="34" charset="0"/>
                <a:ea typeface="Tahoma" panose="020B0604030504040204" pitchFamily="34" charset="0"/>
                <a:cs typeface="Tahoma" panose="020B0604030504040204" pitchFamily="34" charset="0"/>
              </a:rPr>
              <a:t>diverse </a:t>
            </a:r>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evenimente într-o comunitate</a:t>
            </a:r>
            <a:r>
              <a:rPr lang="en-GB" sz="2400" spc="-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2400" spc="-100" dirty="0" err="1">
                <a:solidFill>
                  <a:schemeClr val="tx1"/>
                </a:solidFill>
                <a:latin typeface="Tahoma" panose="020B0604030504040204" pitchFamily="34" charset="0"/>
                <a:ea typeface="Tahoma" panose="020B0604030504040204" pitchFamily="34" charset="0"/>
                <a:cs typeface="Tahoma" panose="020B0604030504040204" pitchFamily="34" charset="0"/>
              </a:rPr>
              <a:t>universitar</a:t>
            </a:r>
            <a:r>
              <a:rPr lang="ro-RO" sz="2400" spc="-100" dirty="0">
                <a:solidFill>
                  <a:schemeClr val="tx1"/>
                </a:solidFill>
                <a:latin typeface="Tahoma" panose="020B0604030504040204" pitchFamily="34" charset="0"/>
                <a:ea typeface="Tahoma" panose="020B0604030504040204" pitchFamily="34" charset="0"/>
                <a:cs typeface="Tahoma" panose="020B0604030504040204" pitchFamily="34" charset="0"/>
              </a:rPr>
              <a:t>ă.</a:t>
            </a:r>
            <a:endParaRPr lang="en-US" sz="2400" spc="-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4" name="Content Placeholder 23">
            <a:extLst>
              <a:ext uri="{FF2B5EF4-FFF2-40B4-BE49-F238E27FC236}">
                <a16:creationId xmlns:a16="http://schemas.microsoft.com/office/drawing/2014/main" id="{3BEF09A6-C50B-EDDE-2704-6FCBD65690CA}"/>
              </a:ext>
            </a:extLst>
          </p:cNvPr>
          <p:cNvSpPr>
            <a:spLocks noGrp="1"/>
          </p:cNvSpPr>
          <p:nvPr>
            <p:ph idx="1"/>
          </p:nvPr>
        </p:nvSpPr>
        <p:spPr>
          <a:xfrm>
            <a:off x="398835" y="5734163"/>
            <a:ext cx="2947482" cy="282102"/>
          </a:xfrm>
        </p:spPr>
        <p:txBody>
          <a:bodyPr anchor="t">
            <a:noAutofit/>
          </a:bodyPr>
          <a:lstStyle/>
          <a:p>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AAD61167-4366-5DE5-5A93-DE95DB24FAD6}"/>
              </a:ext>
            </a:extLst>
          </p:cNvPr>
          <p:cNvPicPr>
            <a:picLocks noChangeAspect="1"/>
          </p:cNvPicPr>
          <p:nvPr/>
        </p:nvPicPr>
        <p:blipFill rotWithShape="1">
          <a:blip r:embed="rId2">
            <a:extLst>
              <a:ext uri="{28A0092B-C50C-407E-A947-70E740481C1C}">
                <a14:useLocalDpi xmlns:a14="http://schemas.microsoft.com/office/drawing/2010/main" val="0"/>
              </a:ext>
            </a:extLst>
          </a:blip>
          <a:srcRect l="1885" r="1885"/>
          <a:stretch/>
        </p:blipFill>
        <p:spPr>
          <a:xfrm>
            <a:off x="3778897" y="758952"/>
            <a:ext cx="7772401" cy="5330952"/>
          </a:xfrm>
          <a:prstGeom prst="rect">
            <a:avLst/>
          </a:prstGeom>
        </p:spPr>
      </p:pic>
    </p:spTree>
    <p:extLst>
      <p:ext uri="{BB962C8B-B14F-4D97-AF65-F5344CB8AC3E}">
        <p14:creationId xmlns:p14="http://schemas.microsoft.com/office/powerpoint/2010/main" val="33329418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0" name="Rectangle 3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41" name="Rectangle 32">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2" name="Rectangle 34">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865762" y="4523361"/>
            <a:ext cx="10384782" cy="1583079"/>
          </a:xfrm>
        </p:spPr>
        <p:txBody>
          <a:bodyPr vert="horz" lIns="91440" tIns="45720" rIns="91440" bIns="45720" rtlCol="0" anchor="b">
            <a:noAutofit/>
          </a:bodyPr>
          <a:lstStyle/>
          <a:p>
            <a:r>
              <a:rPr lang="en-GB" sz="2800" dirty="0">
                <a:solidFill>
                  <a:schemeClr val="tx1"/>
                </a:solidFill>
                <a:latin typeface="Tahoma" panose="020B0604030504040204" pitchFamily="34" charset="0"/>
                <a:ea typeface="Tahoma" panose="020B0604030504040204" pitchFamily="34" charset="0"/>
                <a:cs typeface="Tahoma" panose="020B0604030504040204" pitchFamily="34" charset="0"/>
              </a:rPr>
              <a:t>Model </a:t>
            </a: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structural (</a:t>
            </a:r>
            <a:r>
              <a:rPr lang="ro-RO" sz="2800" i="1" dirty="0">
                <a:solidFill>
                  <a:schemeClr val="tx1"/>
                </a:solidFill>
                <a:latin typeface="Tahoma" panose="020B0604030504040204" pitchFamily="34" charset="0"/>
                <a:ea typeface="Tahoma" panose="020B0604030504040204" pitchFamily="34" charset="0"/>
                <a:cs typeface="Tahoma" panose="020B0604030504040204" pitchFamily="34" charset="0"/>
              </a:rPr>
              <a:t>task structure model</a:t>
            </a: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a:t>
            </a:r>
            <a:br>
              <a:rPr lang="en-GB" sz="28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Model ierarhic al </a:t>
            </a:r>
            <a:r>
              <a:rPr lang="ro-RO" sz="2800" i="1" dirty="0">
                <a:solidFill>
                  <a:schemeClr val="tx1"/>
                </a:solidFill>
                <a:latin typeface="Tahoma" panose="020B0604030504040204" pitchFamily="34" charset="0"/>
                <a:ea typeface="Tahoma" panose="020B0604030504040204" pitchFamily="34" charset="0"/>
                <a:cs typeface="Tahoma" panose="020B0604030504040204" pitchFamily="34" charset="0"/>
              </a:rPr>
              <a:t>task</a:t>
            </a: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-urilor </a:t>
            </a:r>
            <a:r>
              <a:rPr lang="en-GB" sz="2800" i="1" dirty="0">
                <a:solidFill>
                  <a:schemeClr val="tx1"/>
                </a:solidFill>
                <a:latin typeface="Tahoma" panose="020B0604030504040204" pitchFamily="34" charset="0"/>
                <a:ea typeface="Tahoma" panose="020B0604030504040204" pitchFamily="34" charset="0"/>
                <a:cs typeface="Tahoma" panose="020B0604030504040204" pitchFamily="34" charset="0"/>
              </a:rPr>
              <a:t>HTI (Hierarchical task inventory )</a:t>
            </a:r>
            <a:b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poate fi legat de </a:t>
            </a: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user roles</a:t>
            </a:r>
            <a:b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de evitat implicațiile temporale</a:t>
            </a:r>
            <a:b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 structura ierarhică face, în general, referire la sub-</a:t>
            </a: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task</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-uri</a:t>
            </a:r>
          </a:p>
        </p:txBody>
      </p:sp>
      <p:pic>
        <p:nvPicPr>
          <p:cNvPr id="4" name="Picture 3">
            <a:extLst>
              <a:ext uri="{FF2B5EF4-FFF2-40B4-BE49-F238E27FC236}">
                <a16:creationId xmlns:a16="http://schemas.microsoft.com/office/drawing/2014/main" id="{7A776452-4273-9D03-2142-59794FC147C3}"/>
              </a:ext>
            </a:extLst>
          </p:cNvPr>
          <p:cNvPicPr>
            <a:picLocks noChangeAspect="1"/>
          </p:cNvPicPr>
          <p:nvPr/>
        </p:nvPicPr>
        <p:blipFill>
          <a:blip r:embed="rId2"/>
          <a:stretch>
            <a:fillRect/>
          </a:stretch>
        </p:blipFill>
        <p:spPr>
          <a:xfrm>
            <a:off x="1193955" y="87549"/>
            <a:ext cx="7776310" cy="4269649"/>
          </a:xfrm>
          <a:prstGeom prst="rect">
            <a:avLst/>
          </a:prstGeom>
        </p:spPr>
      </p:pic>
      <p:sp>
        <p:nvSpPr>
          <p:cNvPr id="24" name="Content Placeholder 23">
            <a:extLst>
              <a:ext uri="{FF2B5EF4-FFF2-40B4-BE49-F238E27FC236}">
                <a16:creationId xmlns:a16="http://schemas.microsoft.com/office/drawing/2014/main" id="{D0068FB3-3F43-139F-3017-7932B13FFB6E}"/>
              </a:ext>
            </a:extLst>
          </p:cNvPr>
          <p:cNvSpPr>
            <a:spLocks noGrp="1"/>
          </p:cNvSpPr>
          <p:nvPr>
            <p:ph idx="1"/>
          </p:nvPr>
        </p:nvSpPr>
        <p:spPr>
          <a:xfrm>
            <a:off x="6155770" y="4177606"/>
            <a:ext cx="2816286" cy="251722"/>
          </a:xfrm>
        </p:spPr>
        <p:txBody>
          <a:bodyPr vert="horz" lIns="91440" tIns="45720" rIns="91440" bIns="45720" rtlCol="0" anchor="t">
            <a:normAutofit fontScale="92500" lnSpcReduction="20000"/>
          </a:bodyPr>
          <a:lstStyle/>
          <a:p>
            <a:pPr marL="0" indent="0">
              <a:buNone/>
            </a:pP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Sursa</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Hartson</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și</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Pyla</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2019</a:t>
            </a:r>
          </a:p>
        </p:txBody>
      </p:sp>
    </p:spTree>
    <p:extLst>
      <p:ext uri="{BB962C8B-B14F-4D97-AF65-F5344CB8AC3E}">
        <p14:creationId xmlns:p14="http://schemas.microsoft.com/office/powerpoint/2010/main" val="1518649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1" name="Rectangle 30">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C64E9795-9D6C-3117-8446-0AFB8CA31F8D}"/>
              </a:ext>
            </a:extLst>
          </p:cNvPr>
          <p:cNvSpPr>
            <a:spLocks noGrp="1"/>
          </p:cNvSpPr>
          <p:nvPr>
            <p:ph type="title"/>
          </p:nvPr>
        </p:nvSpPr>
        <p:spPr>
          <a:xfrm>
            <a:off x="8161390" y="1079769"/>
            <a:ext cx="3654857" cy="2704291"/>
          </a:xfrm>
        </p:spPr>
        <p:txBody>
          <a:bodyPr vert="horz" lIns="91440" tIns="45720" rIns="91440" bIns="45720" rtlCol="0">
            <a:normAutofit fontScale="90000"/>
          </a:bodyPr>
          <a:lstStyle/>
          <a:p>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Model</a:t>
            </a:r>
            <a:r>
              <a:rPr lang="en-GB" sz="2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secvențial (</a:t>
            </a:r>
            <a:r>
              <a:rPr lang="ro-RO" sz="2800" i="1" dirty="0">
                <a:solidFill>
                  <a:schemeClr val="tx1"/>
                </a:solidFill>
                <a:latin typeface="Tahoma" panose="020B0604030504040204" pitchFamily="34" charset="0"/>
                <a:ea typeface="Tahoma" panose="020B0604030504040204" pitchFamily="34" charset="0"/>
                <a:cs typeface="Tahoma" panose="020B0604030504040204" pitchFamily="34" charset="0"/>
              </a:rPr>
              <a:t>task sequence models</a:t>
            </a:r>
            <a: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t>)</a:t>
            </a:r>
            <a:br>
              <a:rPr lang="ro-RO" sz="28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 cum execută utilizatorii </a:t>
            </a: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task-</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uri</a:t>
            </a:r>
            <a:b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 descriere pas cu pas, ordonarea temporală este importantă</a:t>
            </a:r>
            <a:b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task</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-urile  au scopuri și elemente declanșatoare (</a:t>
            </a:r>
            <a:r>
              <a:rPr lang="ro-RO" sz="2000" i="1" dirty="0">
                <a:solidFill>
                  <a:schemeClr val="tx1"/>
                </a:solidFill>
                <a:latin typeface="Tahoma" panose="020B0604030504040204" pitchFamily="34" charset="0"/>
                <a:ea typeface="Tahoma" panose="020B0604030504040204" pitchFamily="34" charset="0"/>
                <a:cs typeface="Tahoma" panose="020B0604030504040204" pitchFamily="34" charset="0"/>
              </a:rPr>
              <a:t>triggers</a:t>
            </a:r>
            <a:r>
              <a:rPr lang="ro-RO"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GB"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5DDC3976-D084-8EBC-9837-05EEAC540B85}"/>
              </a:ext>
            </a:extLst>
          </p:cNvPr>
          <p:cNvPicPr>
            <a:picLocks noChangeAspect="1"/>
          </p:cNvPicPr>
          <p:nvPr/>
        </p:nvPicPr>
        <p:blipFill>
          <a:blip r:embed="rId2"/>
          <a:stretch>
            <a:fillRect/>
          </a:stretch>
        </p:blipFill>
        <p:spPr>
          <a:xfrm>
            <a:off x="384048" y="-34709"/>
            <a:ext cx="4722628" cy="6892709"/>
          </a:xfrm>
          <a:prstGeom prst="rect">
            <a:avLst/>
          </a:prstGeom>
        </p:spPr>
      </p:pic>
      <p:sp>
        <p:nvSpPr>
          <p:cNvPr id="24" name="Content Placeholder 23">
            <a:extLst>
              <a:ext uri="{FF2B5EF4-FFF2-40B4-BE49-F238E27FC236}">
                <a16:creationId xmlns:a16="http://schemas.microsoft.com/office/drawing/2014/main" id="{D0068FB3-3F43-139F-3017-7932B13FFB6E}"/>
              </a:ext>
            </a:extLst>
          </p:cNvPr>
          <p:cNvSpPr>
            <a:spLocks noGrp="1"/>
          </p:cNvSpPr>
          <p:nvPr>
            <p:ph idx="1"/>
          </p:nvPr>
        </p:nvSpPr>
        <p:spPr>
          <a:xfrm>
            <a:off x="1136647" y="6597446"/>
            <a:ext cx="3443592" cy="295263"/>
          </a:xfrm>
        </p:spPr>
        <p:txBody>
          <a:bodyPr anchor="t">
            <a:normAutofit lnSpcReduction="10000"/>
          </a:bodyPr>
          <a:lstStyle/>
          <a:p>
            <a:pPr marL="0" indent="0">
              <a:buNone/>
            </a:pPr>
            <a:r>
              <a:rPr lang="ro-RO" sz="16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407815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4" name="Rectangle 63">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useBgFill="1">
        <p:nvSpPr>
          <p:cNvPr id="66" name="Rectangle 65">
            <a:extLst>
              <a:ext uri="{FF2B5EF4-FFF2-40B4-BE49-F238E27FC236}">
                <a16:creationId xmlns:a16="http://schemas.microsoft.com/office/drawing/2014/main" id="{EE72CBEC-7BC8-4019-86DB-1B7604A47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49619B0F-31FB-7A10-49B3-D8067DB6DCFF}"/>
              </a:ext>
            </a:extLst>
          </p:cNvPr>
          <p:cNvSpPr>
            <a:spLocks noGrp="1"/>
          </p:cNvSpPr>
          <p:nvPr>
            <p:ph type="title"/>
          </p:nvPr>
        </p:nvSpPr>
        <p:spPr>
          <a:xfrm>
            <a:off x="4026346" y="2286000"/>
            <a:ext cx="6216879" cy="3810000"/>
          </a:xfrm>
        </p:spPr>
        <p:txBody>
          <a:bodyPr vert="horz" lIns="91440" tIns="45720" rIns="91440" bIns="45720" rtlCol="0" anchor="t">
            <a:normAutofit/>
          </a:bodyPr>
          <a:lstStyle/>
          <a:p>
            <a:r>
              <a:rPr lang="en-US" sz="6600" spc="-100" dirty="0">
                <a:solidFill>
                  <a:schemeClr val="accent1"/>
                </a:solidFill>
                <a:latin typeface="Tahoma" panose="020B0604030504040204" pitchFamily="34" charset="0"/>
                <a:ea typeface="Tahoma" panose="020B0604030504040204" pitchFamily="34" charset="0"/>
                <a:cs typeface="Tahoma" panose="020B0604030504040204" pitchFamily="34" charset="0"/>
              </a:rPr>
              <a:t>3.4 </a:t>
            </a:r>
            <a:r>
              <a:rPr lang="en-US" sz="66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Extragerea</a:t>
            </a:r>
            <a:r>
              <a:rPr lang="en-US" sz="6600"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sz="6600" spc="-100" dirty="0" err="1">
                <a:solidFill>
                  <a:schemeClr val="accent1"/>
                </a:solidFill>
                <a:latin typeface="Tahoma" panose="020B0604030504040204" pitchFamily="34" charset="0"/>
                <a:ea typeface="Tahoma" panose="020B0604030504040204" pitchFamily="34" charset="0"/>
                <a:cs typeface="Tahoma" panose="020B0604030504040204" pitchFamily="34" charset="0"/>
              </a:rPr>
              <a:t>cerințelor</a:t>
            </a:r>
            <a:br>
              <a:rPr lang="en-US" sz="6600" spc="-100" dirty="0">
                <a:solidFill>
                  <a:schemeClr val="accent1"/>
                </a:solidFill>
              </a:rPr>
            </a:br>
            <a:endParaRPr lang="en-US" sz="6600" spc="-100" dirty="0">
              <a:solidFill>
                <a:schemeClr val="accent1"/>
              </a:solidFill>
            </a:endParaRPr>
          </a:p>
        </p:txBody>
      </p:sp>
      <p:sp>
        <p:nvSpPr>
          <p:cNvPr id="68" name="Rectangle 67">
            <a:extLst>
              <a:ext uri="{FF2B5EF4-FFF2-40B4-BE49-F238E27FC236}">
                <a16:creationId xmlns:a16="http://schemas.microsoft.com/office/drawing/2014/main" id="{8B3A7788-AA18-4395-B0A6-3C50CCB60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724447" cy="13953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0" name="Rectangle 69">
            <a:extLst>
              <a:ext uri="{FF2B5EF4-FFF2-40B4-BE49-F238E27FC236}">
                <a16:creationId xmlns:a16="http://schemas.microsoft.com/office/drawing/2014/main" id="{6848EF24-56BA-4684-8BB7-8280CBCE3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0323" y="767825"/>
            <a:ext cx="643467" cy="1395357"/>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2" name="Rectangle 71">
            <a:extLst>
              <a:ext uri="{FF2B5EF4-FFF2-40B4-BE49-F238E27FC236}">
                <a16:creationId xmlns:a16="http://schemas.microsoft.com/office/drawing/2014/main" id="{F5C3D107-2A0D-4A60-B10A-7E5349DA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5999"/>
            <a:ext cx="3731816" cy="3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4" name="Rectangle 73">
            <a:extLst>
              <a:ext uri="{FF2B5EF4-FFF2-40B4-BE49-F238E27FC236}">
                <a16:creationId xmlns:a16="http://schemas.microsoft.com/office/drawing/2014/main" id="{0E42B6A5-A12D-4C68-892C-4844407DA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0323" y="2285999"/>
            <a:ext cx="645258" cy="3809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6372322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7A31-E48F-C9E6-9CB6-1C5CABA80FCC}"/>
              </a:ext>
            </a:extLst>
          </p:cNvPr>
          <p:cNvSpPr>
            <a:spLocks noGrp="1"/>
          </p:cNvSpPr>
          <p:nvPr>
            <p:ph type="title"/>
          </p:nvPr>
        </p:nvSpPr>
        <p:spPr/>
        <p:txBody>
          <a:bodyPr/>
          <a:lstStyle/>
          <a:p>
            <a:r>
              <a:rPr lang="ro-RO" i="1" dirty="0">
                <a:latin typeface="Tahoma" panose="020B0604030504040204" pitchFamily="34" charset="0"/>
                <a:ea typeface="Tahoma" panose="020B0604030504040204" pitchFamily="34" charset="0"/>
                <a:cs typeface="Tahoma" panose="020B0604030504040204" pitchFamily="34" charset="0"/>
              </a:rPr>
              <a:t>User stories </a:t>
            </a:r>
            <a:r>
              <a:rPr lang="ro-RO" dirty="0">
                <a:latin typeface="Tahoma" panose="020B0604030504040204" pitchFamily="34" charset="0"/>
                <a:ea typeface="Tahoma" panose="020B0604030504040204" pitchFamily="34" charset="0"/>
                <a:cs typeface="Tahoma" panose="020B0604030504040204" pitchFamily="34" charset="0"/>
              </a:rPr>
              <a:t>și </a:t>
            </a:r>
            <a:r>
              <a:rPr lang="ro-RO" i="1" dirty="0">
                <a:latin typeface="Tahoma" panose="020B0604030504040204" pitchFamily="34" charset="0"/>
                <a:ea typeface="Tahoma" panose="020B0604030504040204" pitchFamily="34" charset="0"/>
                <a:cs typeface="Tahoma" panose="020B0604030504040204" pitchFamily="34" charset="0"/>
              </a:rPr>
              <a:t>requirements</a:t>
            </a:r>
            <a:endParaRPr lang="en-GB" i="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A6E561CD-418C-A2CC-DEF2-561E3640B94E}"/>
              </a:ext>
            </a:extLst>
          </p:cNvPr>
          <p:cNvSpPr>
            <a:spLocks noGrp="1"/>
          </p:cNvSpPr>
          <p:nvPr>
            <p:ph idx="1"/>
          </p:nvPr>
        </p:nvSpPr>
        <p:spPr/>
        <p:txBody>
          <a:bodyPr/>
          <a:lstStyle/>
          <a:p>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stories</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Implică date referitoare la utilizare/utilizatori.</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Sunt formulate din perspectiva utilizării și a clientului.</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Au ca scop oferirea unor funcționalități specifice, punctuale, utilizatorilor.</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poate considera că sunt orientate spre client/utilizator și sunt legate de dezvoltarea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AGILE</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buFont typeface="Courier New" panose="02070309020205020404" pitchFamily="49" charset="0"/>
              <a:buChar char="o"/>
            </a:pPr>
            <a:r>
              <a:rPr lang="en-GB" dirty="0" err="1">
                <a:solidFill>
                  <a:schemeClr val="tx1"/>
                </a:solidFill>
                <a:latin typeface="Tahoma" panose="020B0604030504040204" pitchFamily="34" charset="0"/>
                <a:ea typeface="Tahoma" panose="020B0604030504040204" pitchFamily="34" charset="0"/>
                <a:cs typeface="Tahoma" panose="020B0604030504040204" pitchFamily="34" charset="0"/>
              </a:rPr>
              <a:t>Studii</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(v.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și </a:t>
            </a:r>
            <a:r>
              <a:rPr lang="ro-RO" dirty="0">
                <a:solidFill>
                  <a:srgbClr val="0070C0"/>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comentarii</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rgbClr val="0070C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Lucassen et al., 2015</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Lucassen et al., 2016</a:t>
            </a:r>
            <a:r>
              <a:rPr lang="ro-RO"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ro-RO" dirty="0">
                <a:solidFill>
                  <a:srgbClr val="0070C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Hudson, 2013</a:t>
            </a:r>
            <a:endParaRPr lang="ro-RO"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Requirements</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Privite ca scopuri de design, nu constrângeri.</a:t>
            </a:r>
          </a:p>
          <a:p>
            <a:pPr lvl="1">
              <a:buFont typeface="Courier New" panose="02070309020205020404" pitchFamily="49" charset="0"/>
              <a:buChar char="o"/>
            </a:pP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Se poate considera că sunt orientate spre sistem și sunt legate de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waterfall model.</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1655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8874-77E4-E027-4816-2DC2EBD1DDC0}"/>
              </a:ext>
            </a:extLst>
          </p:cNvPr>
          <p:cNvSpPr>
            <a:spLocks noGrp="1"/>
          </p:cNvSpPr>
          <p:nvPr>
            <p:ph type="title"/>
          </p:nvPr>
        </p:nvSpPr>
        <p:spPr>
          <a:xfrm>
            <a:off x="282102" y="1128408"/>
            <a:ext cx="3044758" cy="4601183"/>
          </a:xfrm>
        </p:spPr>
        <p:txBody>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De la relatări la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stories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și posibile funcționalități: un exemplu </a:t>
            </a:r>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extLst>
              <a:ext uri="{FF2B5EF4-FFF2-40B4-BE49-F238E27FC236}">
                <a16:creationId xmlns:a16="http://schemas.microsoft.com/office/drawing/2014/main" id="{C268CF89-AD06-6075-1228-073BE62787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3628417" y="1293782"/>
            <a:ext cx="8005864" cy="1065965"/>
          </a:xfrm>
        </p:spPr>
      </p:pic>
    </p:spTree>
    <p:extLst>
      <p:ext uri="{BB962C8B-B14F-4D97-AF65-F5344CB8AC3E}">
        <p14:creationId xmlns:p14="http://schemas.microsoft.com/office/powerpoint/2010/main" val="14023166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8874-77E4-E027-4816-2DC2EBD1DDC0}"/>
              </a:ext>
            </a:extLst>
          </p:cNvPr>
          <p:cNvSpPr>
            <a:spLocks noGrp="1"/>
          </p:cNvSpPr>
          <p:nvPr>
            <p:ph type="title"/>
          </p:nvPr>
        </p:nvSpPr>
        <p:spPr>
          <a:xfrm>
            <a:off x="282102" y="1128408"/>
            <a:ext cx="3044758" cy="4601183"/>
          </a:xfrm>
        </p:spPr>
        <p:txBody>
          <a:bodyPr/>
          <a:lstStyle/>
          <a:p>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De la relatări la </a:t>
            </a:r>
            <a:r>
              <a:rPr lang="ro-RO" i="1" dirty="0">
                <a:solidFill>
                  <a:schemeClr val="tx1"/>
                </a:solidFill>
                <a:latin typeface="Tahoma" panose="020B0604030504040204" pitchFamily="34" charset="0"/>
                <a:ea typeface="Tahoma" panose="020B0604030504040204" pitchFamily="34" charset="0"/>
                <a:cs typeface="Tahoma" panose="020B0604030504040204" pitchFamily="34" charset="0"/>
              </a:rPr>
              <a:t>user stories </a:t>
            </a:r>
            <a:r>
              <a:rPr lang="ro-RO" dirty="0">
                <a:solidFill>
                  <a:schemeClr val="tx1"/>
                </a:solidFill>
                <a:latin typeface="Tahoma" panose="020B0604030504040204" pitchFamily="34" charset="0"/>
                <a:ea typeface="Tahoma" panose="020B0604030504040204" pitchFamily="34" charset="0"/>
                <a:cs typeface="Tahoma" panose="020B0604030504040204" pitchFamily="34" charset="0"/>
              </a:rPr>
              <a:t>și posibile funcționalități: un exemplu </a:t>
            </a:r>
            <a:r>
              <a:rPr lang="ro-RO" sz="1800" dirty="0">
                <a:solidFill>
                  <a:schemeClr val="tx1"/>
                </a:solidFill>
                <a:latin typeface="Tahoma" panose="020B0604030504040204" pitchFamily="34" charset="0"/>
                <a:ea typeface="Tahoma" panose="020B0604030504040204" pitchFamily="34" charset="0"/>
                <a:cs typeface="Tahoma" panose="020B0604030504040204" pitchFamily="34" charset="0"/>
              </a:rPr>
              <a:t>(Sursa: Hartson și Pyla, 2019)</a:t>
            </a: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extLst>
              <a:ext uri="{FF2B5EF4-FFF2-40B4-BE49-F238E27FC236}">
                <a16:creationId xmlns:a16="http://schemas.microsoft.com/office/drawing/2014/main" id="{C268CF89-AD06-6075-1228-073BE62787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3628417" y="1293782"/>
            <a:ext cx="8005864" cy="1065965"/>
          </a:xfrm>
        </p:spPr>
      </p:pic>
      <p:pic>
        <p:nvPicPr>
          <p:cNvPr id="8" name="Content Placeholder 7">
            <a:extLst>
              <a:ext uri="{FF2B5EF4-FFF2-40B4-BE49-F238E27FC236}">
                <a16:creationId xmlns:a16="http://schemas.microsoft.com/office/drawing/2014/main" id="{D5EE5F19-C2F2-5770-45C7-A3BC63B554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861880" y="4098793"/>
            <a:ext cx="7898859" cy="1097398"/>
          </a:xfrm>
        </p:spPr>
      </p:pic>
    </p:spTree>
    <p:extLst>
      <p:ext uri="{BB962C8B-B14F-4D97-AF65-F5344CB8AC3E}">
        <p14:creationId xmlns:p14="http://schemas.microsoft.com/office/powerpoint/2010/main" val="100721714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4.jpeg"/></Relationships>
</file>

<file path=ppt/theme/_rels/theme14.xml.rels><?xml version="1.0" encoding="UTF-8" standalone="yes"?>
<Relationships xmlns="http://schemas.openxmlformats.org/package/2006/relationships"><Relationship Id="rId1" Type="http://schemas.openxmlformats.org/officeDocument/2006/relationships/image" Target="../media/image4.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10.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1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1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1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4.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5.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15293D4D15E14792C01B7E44673E5E" ma:contentTypeVersion="0" ma:contentTypeDescription="Create a new document." ma:contentTypeScope="" ma:versionID="bc5cadabdc1f45ca7b7e896625006589">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8BD297-8D43-4E32-8014-E211D08D13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35AB383-7742-4462-A0E0-8008779DF984}">
  <ds:schemaRefs>
    <ds:schemaRef ds:uri="http://schemas.microsoft.com/sharepoint/v3/contenttype/forms"/>
  </ds:schemaRefs>
</ds:datastoreItem>
</file>

<file path=customXml/itemProps3.xml><?xml version="1.0" encoding="utf-8"?>
<ds:datastoreItem xmlns:ds="http://schemas.openxmlformats.org/officeDocument/2006/customXml" ds:itemID="{DB2CFB65-183F-4E6E-B9BF-E7A902BC682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TM03457475[[fn=Frame]]</Template>
  <TotalTime>808</TotalTime>
  <Words>16862</Words>
  <Application>Microsoft Office PowerPoint</Application>
  <PresentationFormat>Widescreen</PresentationFormat>
  <Paragraphs>1689</Paragraphs>
  <Slides>340</Slides>
  <Notes>24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340</vt:i4>
      </vt:variant>
    </vt:vector>
  </HeadingPairs>
  <TitlesOfParts>
    <vt:vector size="355" baseType="lpstr">
      <vt:lpstr>Aptos ExtraBold</vt:lpstr>
      <vt:lpstr>Arial</vt:lpstr>
      <vt:lpstr>Arial Rounded MT Bold</vt:lpstr>
      <vt:lpstr>Calibri</vt:lpstr>
      <vt:lpstr>Calibri Light</vt:lpstr>
      <vt:lpstr>Corbel</vt:lpstr>
      <vt:lpstr>Courier New</vt:lpstr>
      <vt:lpstr>Impact</vt:lpstr>
      <vt:lpstr>Tahoma</vt:lpstr>
      <vt:lpstr>Wingdings</vt:lpstr>
      <vt:lpstr>Wingdings 2</vt:lpstr>
      <vt:lpstr>Frame</vt:lpstr>
      <vt:lpstr>Main Event</vt:lpstr>
      <vt:lpstr>Parallax</vt:lpstr>
      <vt:lpstr>Retrospect</vt:lpstr>
      <vt:lpstr>Experiența de utilizare și interacțiunea cu utilizatorul UX/UI Design</vt:lpstr>
      <vt:lpstr>Informații administrative curs</vt:lpstr>
      <vt:lpstr>Evaluare</vt:lpstr>
      <vt:lpstr>Despre proiecte</vt:lpstr>
      <vt:lpstr>Referințe</vt:lpstr>
      <vt:lpstr>Despre ce credeți că este UX/UI design?</vt:lpstr>
      <vt:lpstr>Despre curs</vt:lpstr>
      <vt:lpstr>Aveți experiență de lucru în domeniul UX/UI design?</vt:lpstr>
      <vt:lpstr>1. Introducere.  Ce sunt UX / UX Design? </vt:lpstr>
      <vt:lpstr>Ce a stimulat dezvoltarea UX/UI design?  Interacțiuni cu dispozitive</vt:lpstr>
      <vt:lpstr>Cristalizare a conceptului de UX</vt:lpstr>
      <vt:lpstr>Ce se poate spune despre UX? (în loc de definiție)</vt:lpstr>
      <vt:lpstr>Nevoia de design adecvat</vt:lpstr>
      <vt:lpstr>Nevoia de design adecvat  Sursa: https://www.demilked.com/bad-designs-architecture/ </vt:lpstr>
      <vt:lpstr>Elemente cheie</vt:lpstr>
      <vt:lpstr>PowerPoint Presentation</vt:lpstr>
      <vt:lpstr>Despre utilitate și utilizabilitate  https://www.nngroup.com/articles/usability-101-introduction-to-usability/  </vt:lpstr>
      <vt:lpstr>Despre utilitate și utilizabilitate</vt:lpstr>
      <vt:lpstr>Despre utilitate și utilizabilitate</vt:lpstr>
      <vt:lpstr>Impact emoțional (“attractive things make people feel good” – Norman, 2004)</vt:lpstr>
      <vt:lpstr>Persistența în timp</vt:lpstr>
      <vt:lpstr>Persistența în timp</vt:lpstr>
      <vt:lpstr>2. The Wheel</vt:lpstr>
      <vt:lpstr>Necesitatea unui proces de lucru</vt:lpstr>
      <vt:lpstr>Un proces de lucru…</vt:lpstr>
      <vt:lpstr>Paranteză istorică.  În anii 70 a apărut modelul în cascadă. </vt:lpstr>
      <vt:lpstr>De actualitate: modelul de tip wheel (proces ciclic)</vt:lpstr>
      <vt:lpstr>The Wheel.  Un ciclu de lucru presupune o succesiune mai complexă de activități, permanent feedback și multiple iterații</vt:lpstr>
      <vt:lpstr>Înțelegerea cerințelor</vt:lpstr>
      <vt:lpstr>Schițarea (design-ul) unor posibile soluții</vt:lpstr>
      <vt:lpstr>Realizarea unor prototipuri</vt:lpstr>
      <vt:lpstr>Evaluarea soluțiilor propuse</vt:lpstr>
      <vt:lpstr>Activități,  sub-activități,  metode,  tehnici</vt:lpstr>
      <vt:lpstr>Activitate: înțelegerea cerințelor  Sub-activitate: obținerea unor informații despre cum va fi utilizat produsul  Metodă: interviu   Tehnică: luarea de notițe</vt:lpstr>
      <vt:lpstr>Despre tehnicile utilizate în UX </vt:lpstr>
      <vt:lpstr>3. Caracteristicile unui proiect</vt:lpstr>
      <vt:lpstr>Nevoia de rigoare în dezvoltarea unui proiect de UX design</vt:lpstr>
      <vt:lpstr>Spațiul care descrie complexitatea sistemului: complexitatea domeniului versus complexitatea interacțiunii  Sursa: Hartson și Pyla, 2019 </vt:lpstr>
      <vt:lpstr>Experiența de utilizare și interacțiunea cu utilizatorul UX/UI Design</vt:lpstr>
      <vt:lpstr>În cursul anterior: element central the wheel (activitățile principale ale fluxului de lucru)</vt:lpstr>
      <vt:lpstr>De actualitate: modelul de tip wheel (proces ciclic)</vt:lpstr>
      <vt:lpstr>The Wheel.  Un ciclu de lucru presupune o succesiune mai complexă de activități, permanent feedback și multiple iterații</vt:lpstr>
      <vt:lpstr>3. Înțelegerea cerințelor</vt:lpstr>
      <vt:lpstr>3. Înțelegerea cerințelor</vt:lpstr>
      <vt:lpstr>3. Înțelegerea cerințelor</vt:lpstr>
      <vt:lpstr>3.1 Colectarea datelor (data elicitation)</vt:lpstr>
      <vt:lpstr>Colectarea datelor</vt:lpstr>
      <vt:lpstr>O serie de aspecte importante</vt:lpstr>
      <vt:lpstr>Înainte de vizita la client</vt:lpstr>
      <vt:lpstr>Înainte de vizita la client</vt:lpstr>
      <vt:lpstr>În timpul vizitei la client</vt:lpstr>
      <vt:lpstr>Recomandări</vt:lpstr>
      <vt:lpstr>În timpul vizitei la client</vt:lpstr>
      <vt:lpstr>Ce categorii de informații caută să afle un UX designer?</vt:lpstr>
      <vt:lpstr>Ce categorii de informații caută să afle un UX designer?</vt:lpstr>
      <vt:lpstr>Ce categorii de informații caută să afle un UX designer?</vt:lpstr>
      <vt:lpstr>În timpul vizitei la client</vt:lpstr>
      <vt:lpstr>Extragerea datelor relevante. Eficientizare</vt:lpstr>
      <vt:lpstr>3.2 Analiza datelor </vt:lpstr>
      <vt:lpstr>Scopuri principale</vt:lpstr>
      <vt:lpstr>Extragerea aspectelor esențiale: utilizarea unor work activity notes</vt:lpstr>
      <vt:lpstr>Utilizarea unor work activity notes – exemplu Înscrieri/programări pentru un club sportiv</vt:lpstr>
      <vt:lpstr>Utilizarea unor work activity notes – exemplu Înscrieri/programări pentru un club sportiv</vt:lpstr>
      <vt:lpstr>Scopuri principale</vt:lpstr>
      <vt:lpstr>Enumerarea unor caracteristici și funcționalități necesare utilizatorilor. Relatări, cerințe, user stories, user X stories </vt:lpstr>
      <vt:lpstr>Scopuri principale</vt:lpstr>
      <vt:lpstr>Capturarea și explicarea unor aspecte legate de practicile de lucru din domeniu. </vt:lpstr>
      <vt:lpstr>Capturarea și explicarea unor aspecte legate de practicile de lucru din domeniu. </vt:lpstr>
      <vt:lpstr>Capturarea și explicarea unor aspecte legate de practicile de lucru din domeniu. </vt:lpstr>
      <vt:lpstr>Alte exemple</vt:lpstr>
      <vt:lpstr>Alte exemple</vt:lpstr>
      <vt:lpstr>Experiența de utilizare și interacțiunea cu utilizatorul UX/UI Design</vt:lpstr>
      <vt:lpstr>3. Înțelegerea cerințelor</vt:lpstr>
      <vt:lpstr>3. Înțelegerea cerințelor</vt:lpstr>
      <vt:lpstr>În cursul anterior: detalii despre  3.1 – colectarea datelor și  3.2 – analiza datelor</vt:lpstr>
      <vt:lpstr>3.3 Modelarea datelor </vt:lpstr>
      <vt:lpstr> </vt:lpstr>
      <vt:lpstr>La ce se referă conceptul de modelare?</vt:lpstr>
      <vt:lpstr>La ce se referă conceptul de modelare?</vt:lpstr>
      <vt:lpstr>Diverse tipuri de modele</vt:lpstr>
      <vt:lpstr>În ce etape are loc modelarea?</vt:lpstr>
      <vt:lpstr>Înainte de începerea vizitelor</vt:lpstr>
      <vt:lpstr>În ce etape are loc modelarea?</vt:lpstr>
      <vt:lpstr>În timpul colectării datelor</vt:lpstr>
      <vt:lpstr>În ce etape are loc modelarea?</vt:lpstr>
      <vt:lpstr>Modelarea se suprapune cu analiza datelor</vt:lpstr>
      <vt:lpstr>Roluri (work roles)</vt:lpstr>
      <vt:lpstr>Clase de utilizatori (user classes)</vt:lpstr>
      <vt:lpstr>Alte elemente care pot fi luate în considerare</vt:lpstr>
      <vt:lpstr>Model al fluxului (flow model)</vt:lpstr>
      <vt:lpstr>Modele referitoare la task-uri</vt:lpstr>
      <vt:lpstr>Model al fluxului de lucru pentru un sistem de vânzare a biletelor pentru diverse evenimente într-o comunitate universitară.</vt:lpstr>
      <vt:lpstr>Model al fluxului de lucru pentru un sistem de vânzare a biletelor pentru diverse evenimente într-o comunitate universitară.</vt:lpstr>
      <vt:lpstr>Model structural (task structure model) Model ierarhic al task-urilor HTI (Hierarchical task inventory ) - poate fi legat de user roles - de evitat implicațiile temporale - structura ierarhică face, în general, referire la sub-task-uri</vt:lpstr>
      <vt:lpstr>Model secvențial (task sequence models) - cum execută utilizatorii task-uri - descriere pas cu pas, ordonarea temporală este importantă - task-urile  au scopuri și elemente declanșatoare (triggers)</vt:lpstr>
      <vt:lpstr>3.4 Extragerea cerințelor </vt:lpstr>
      <vt:lpstr>User stories și requirements</vt:lpstr>
      <vt:lpstr>De la relatări la user stories și posibile funcționalități: un exemplu (Sursa: Hartson și Pyla, 2019)</vt:lpstr>
      <vt:lpstr>De la relatări la user stories și posibile funcționalități: un exemplu (Sursa: Hartson și Pyla, 2019)</vt:lpstr>
      <vt:lpstr>Experiența de utilizare și interacțiunea cu utilizatorul UX/UI Design</vt:lpstr>
      <vt:lpstr>4. Soluții De Design</vt:lpstr>
      <vt:lpstr>4. SOLUȚII DE DESIGN</vt:lpstr>
      <vt:lpstr>4.0 Natura UX design.  Principii și abordări în design  </vt:lpstr>
      <vt:lpstr>De la analiză la design</vt:lpstr>
      <vt:lpstr>Universalitatea design-ului. Arhitectură și design</vt:lpstr>
      <vt:lpstr>Universalitatea design-ului. Arhitectură și design</vt:lpstr>
      <vt:lpstr>Despre design</vt:lpstr>
      <vt:lpstr>Design (engleză) ca verb și ca substantiv</vt:lpstr>
      <vt:lpstr>Despre design  orientat spre piață și consumatori </vt:lpstr>
      <vt:lpstr>Piramida necesităților umane</vt:lpstr>
      <vt:lpstr>Design și arhitectura informației</vt:lpstr>
      <vt:lpstr>Iterațiile procesului de design</vt:lpstr>
      <vt:lpstr>Bottom-up versus top-down</vt:lpstr>
      <vt:lpstr>Bottom-up</vt:lpstr>
      <vt:lpstr>Top-down</vt:lpstr>
      <vt:lpstr>Bottom-up versus top-down</vt:lpstr>
      <vt:lpstr>Experiența de utilizare și interacțiunea cu utilizatorul UX/UI Design</vt:lpstr>
      <vt:lpstr>4. Soluții De Design</vt:lpstr>
      <vt:lpstr>Iterațiile procesului de design</vt:lpstr>
      <vt:lpstr>4. SOLUȚII DE DESIGN</vt:lpstr>
      <vt:lpstr>4. SOLUȚII DE DESIGN</vt:lpstr>
      <vt:lpstr>4.1 design Generativ</vt:lpstr>
      <vt:lpstr>Design-ul este mai puțin procedural, mai creativ.  În etapa de design  apar idei noi.  Scop: plan pentru o soluție așa încât să fie îndeplinite cerințele din piramida necesităților umane.  Colaborarea rămâne un element cheie (your problems and needs aren’t always the same as your users’ – W.Grant).</vt:lpstr>
      <vt:lpstr>Design-ul generativ este imersiv</vt:lpstr>
      <vt:lpstr>Design generativ</vt:lpstr>
      <vt:lpstr>Design generativ</vt:lpstr>
      <vt:lpstr>PowerPoint Presentation</vt:lpstr>
      <vt:lpstr>PowerPoint Presentation</vt:lpstr>
      <vt:lpstr>Ideație - elemente cu rol informativ</vt:lpstr>
      <vt:lpstr>Ideație - elemente cu rol informativ</vt:lpstr>
      <vt:lpstr>Ideație - catalizatori</vt:lpstr>
      <vt:lpstr>Ideație - tehnici</vt:lpstr>
      <vt:lpstr>Design generativ</vt:lpstr>
      <vt:lpstr>SCHIȚARE  - conversație despre design / user experience - limbaj vizual esențial, componente cognitive -”if you are not sketching you are not doing design” (B. Buxton)</vt:lpstr>
      <vt:lpstr>SCHIȚARE  - focus pe concepte, nu pe detalii - transmite idei - rapid, nu neapărat artistic - pot fi realizate adnotări - schițele: la momentul potrivit   </vt:lpstr>
      <vt:lpstr>Design generativ</vt:lpstr>
      <vt:lpstr>CRITICĂ</vt:lpstr>
      <vt:lpstr>4.2 design Conceptual</vt:lpstr>
      <vt:lpstr>Design-ul conceptual</vt:lpstr>
      <vt:lpstr>Modele mentale</vt:lpstr>
      <vt:lpstr>PowerPoint Presentation</vt:lpstr>
      <vt:lpstr>Modele mentale</vt:lpstr>
      <vt:lpstr>Design-ul conceptual</vt:lpstr>
      <vt:lpstr>Experiența de utilizare și interacțiunea cu utilizatorul UX/UI Design</vt:lpstr>
      <vt:lpstr>4. Soluții De Design</vt:lpstr>
      <vt:lpstr>Iterațiile procesului de design</vt:lpstr>
      <vt:lpstr>4. SOLUȚII DE DESIGN</vt:lpstr>
      <vt:lpstr>4. SOLUȚII DE DESIGN</vt:lpstr>
      <vt:lpstr>4.3 design  intermediar și detaliat</vt:lpstr>
      <vt:lpstr>Design intermediar</vt:lpstr>
      <vt:lpstr>Design detaliat</vt:lpstr>
      <vt:lpstr>Soluțiile de design vizează toate nivelurile piramidei necesităților utilizatorilor</vt:lpstr>
      <vt:lpstr>Ecological needs</vt:lpstr>
      <vt:lpstr>Arhitectura informației (information architecture)</vt:lpstr>
      <vt:lpstr>Design pentru ecological needs  - cum funcționează un sistem/produs în contextul său și cum comunică cu componentele cu care interacționează  </vt:lpstr>
      <vt:lpstr>Storyboards  - ilustrează interferențele dintre utilizator și sistem    </vt:lpstr>
      <vt:lpstr> Storyboards   - pot fi utilizate și pentru design-ul care ține de necesitățile legate de interacțiune - tranziții între scene - comentarii / bule de gândire       </vt:lpstr>
      <vt:lpstr>Despre interacțiune</vt:lpstr>
      <vt:lpstr>Wireframes - reprezentare pentru UX design la acest nivel - folosite și pentru prototipare  - documentare, comunicare - definesc conținutul și fluxul navigațional (obiecte și navigare) - ilustrează, aproximativ, aspectul vizual</vt:lpstr>
      <vt:lpstr>PowerPoint Presentation</vt:lpstr>
      <vt:lpstr>4. Soluții De Design</vt:lpstr>
      <vt:lpstr>5.Realizare de prototipuri</vt:lpstr>
      <vt:lpstr>Abordări</vt:lpstr>
      <vt:lpstr>Abordări</vt:lpstr>
      <vt:lpstr>6. PRINCIPII DE DESIGN</vt:lpstr>
      <vt:lpstr>Principii de design</vt:lpstr>
      <vt:lpstr>Principii de design</vt:lpstr>
      <vt:lpstr>Elemente tipografice</vt:lpstr>
      <vt:lpstr>Elemente tipografice</vt:lpstr>
      <vt:lpstr>Elemente tipografice</vt:lpstr>
      <vt:lpstr>PowerPoint Presentation</vt:lpstr>
      <vt:lpstr>PowerPoint Presentation</vt:lpstr>
      <vt:lpstr>Elemente tipografice</vt:lpstr>
      <vt:lpstr>Elemente de control       </vt:lpstr>
      <vt:lpstr>Elemente de control       </vt:lpstr>
      <vt:lpstr>Elemente de control       </vt:lpstr>
      <vt:lpstr>PowerPoint Presentation</vt:lpstr>
      <vt:lpstr>Elemente de control       </vt:lpstr>
      <vt:lpstr>Elemente de control       </vt:lpstr>
      <vt:lpstr>Elemente de control       </vt:lpstr>
      <vt:lpstr>Elemente de control       </vt:lpstr>
      <vt:lpstr>Elemente de control       </vt:lpstr>
      <vt:lpstr>Elemente de control       </vt:lpstr>
      <vt:lpstr>Elemente de control       </vt:lpstr>
      <vt:lpstr>Elemente de control       </vt:lpstr>
      <vt:lpstr>Experiența de utilizare și interacțiunea cu utilizatorul UX/UI Design</vt:lpstr>
      <vt:lpstr>6. PRINCIPII DE DESIGN</vt:lpstr>
      <vt:lpstr>Principii de design</vt:lpstr>
      <vt:lpstr>Principii de design</vt:lpstr>
      <vt:lpstr>Elemente de conținut (contents)</vt:lpstr>
      <vt:lpstr>Elemente de conținut (contents)</vt:lpstr>
      <vt:lpstr>Elemente de conținut (contents)</vt:lpstr>
      <vt:lpstr>Elemente de conținut (contents)</vt:lpstr>
      <vt:lpstr>Elemente de conținut (contents)</vt:lpstr>
      <vt:lpstr>Elemente de conținut (contents)</vt:lpstr>
      <vt:lpstr>Elemente de navigare (navigation)      </vt:lpstr>
      <vt:lpstr>Elemente de navigare (navigation)      </vt:lpstr>
      <vt:lpstr>Elemente de navigare (navigation)      </vt:lpstr>
      <vt:lpstr>Elemente de navigare (navigation)      </vt:lpstr>
      <vt:lpstr>Elemente de navigare (navigation)      </vt:lpstr>
      <vt:lpstr>Experiența de utilizare și interacțiunea cu utilizatorul UX/UI Design</vt:lpstr>
      <vt:lpstr>6. PRINCIPII DE DESIGN</vt:lpstr>
      <vt:lpstr>Principii de design</vt:lpstr>
      <vt:lpstr>Principii de design</vt:lpstr>
      <vt:lpstr>Pictograme (iconography)</vt:lpstr>
      <vt:lpstr>Pictograme (iconography)</vt:lpstr>
      <vt:lpstr>Pictograme (iconography)</vt:lpstr>
      <vt:lpstr>Pictograme (iconography)</vt:lpstr>
      <vt:lpstr>Pictograme (iconography)</vt:lpstr>
      <vt:lpstr>Elemente de input</vt:lpstr>
      <vt:lpstr>Elemente de input</vt:lpstr>
      <vt:lpstr>Elemente de input</vt:lpstr>
      <vt:lpstr>Elemente de input</vt:lpstr>
      <vt:lpstr>Elemente de input</vt:lpstr>
      <vt:lpstr>Elemente de input</vt:lpstr>
      <vt:lpstr>Elemente de input</vt:lpstr>
      <vt:lpstr>Formulare</vt:lpstr>
      <vt:lpstr>Formulare</vt:lpstr>
      <vt:lpstr>Formulare</vt:lpstr>
      <vt:lpstr>Formulare</vt:lpstr>
      <vt:lpstr>Formulare</vt:lpstr>
      <vt:lpstr>Formulare</vt:lpstr>
      <vt:lpstr>Datele utilizatorilor (user data)</vt:lpstr>
      <vt:lpstr>Datele utilizatorilor (user data)</vt:lpstr>
      <vt:lpstr>Datele utilizatorilor (user data)</vt:lpstr>
      <vt:lpstr>Datele utilizatorilor (user data)</vt:lpstr>
      <vt:lpstr>Datele utilizatorilor (user data)</vt:lpstr>
      <vt:lpstr>Datele utilizatorilor (user data)</vt:lpstr>
      <vt:lpstr>Progres  https://www.nngroup.com/articles/progress-indicators/ </vt:lpstr>
      <vt:lpstr>Experiența de utilizare și interacțiunea cu utilizatorul UX/UI Design</vt:lpstr>
      <vt:lpstr>6. PRINCIPII DE DESIGN</vt:lpstr>
      <vt:lpstr>Principii de design</vt:lpstr>
      <vt:lpstr>Principii de design</vt:lpstr>
      <vt:lpstr>Journeys and state</vt:lpstr>
      <vt:lpstr>Journeys and state</vt:lpstr>
      <vt:lpstr>Journeys and state</vt:lpstr>
      <vt:lpstr>Journeys and state</vt:lpstr>
      <vt:lpstr>Journeys and state</vt:lpstr>
      <vt:lpstr>Journeys and state</vt:lpstr>
      <vt:lpstr>Journeys and state</vt:lpstr>
      <vt:lpstr>Journeys and state</vt:lpstr>
      <vt:lpstr>Journeys and state</vt:lpstr>
      <vt:lpstr>Journeys and state</vt:lpstr>
      <vt:lpstr>Design accesibil   </vt:lpstr>
      <vt:lpstr>Design accesibil   </vt:lpstr>
      <vt:lpstr>Design accesibil   </vt:lpstr>
      <vt:lpstr>Design accesibil   </vt:lpstr>
      <vt:lpstr>Design accesibil   </vt:lpstr>
      <vt:lpstr>Design accesibil   </vt:lpstr>
      <vt:lpstr>Design accesibil   </vt:lpstr>
      <vt:lpstr>Design accesibil   </vt:lpstr>
      <vt:lpstr>Design accesibil   </vt:lpstr>
      <vt:lpstr>Design accesibil   </vt:lpstr>
      <vt:lpstr>Design accesibil   </vt:lpstr>
      <vt:lpstr>Terminologie</vt:lpstr>
      <vt:lpstr>Așteptările clienților</vt:lpstr>
      <vt:lpstr>Experiența de utilizare și interacțiunea cu utilizatorul UX/UI Design</vt:lpstr>
      <vt:lpstr>7. Evaluarea UX</vt:lpstr>
      <vt:lpstr>7.1 Metode de evaluare – generalități</vt:lpstr>
      <vt:lpstr>Considerații generale</vt:lpstr>
      <vt:lpstr>Tipuri de evaluare</vt:lpstr>
      <vt:lpstr>Exemple</vt:lpstr>
      <vt:lpstr>Formativ versus sumativ</vt:lpstr>
      <vt:lpstr>PowerPoint Presentation</vt:lpstr>
      <vt:lpstr>Formativ versus sumativ</vt:lpstr>
      <vt:lpstr>Metode de evaluare</vt:lpstr>
      <vt:lpstr>7.2 Evaluarea empirică – pregătiri</vt:lpstr>
      <vt:lpstr>Plan de evaluare</vt:lpstr>
      <vt:lpstr>Scop și rigoare</vt:lpstr>
      <vt:lpstr>Plan de evaluare</vt:lpstr>
      <vt:lpstr>Roluri în evaluarea empirică</vt:lpstr>
      <vt:lpstr>Alte elemente</vt:lpstr>
      <vt:lpstr>7.3.Metode și tehnici de evaluare empirică</vt:lpstr>
      <vt:lpstr>Pregătirea participanților.  Protocol pentru echipa de design.  Coordonarea unei sesiuni de evaluare.  Ce se evaluează? (gradul de înțelegere, dacă este adecvat conceptul propus)   </vt:lpstr>
      <vt:lpstr>Evaluare: tehnici empirice de colectare a datelor</vt:lpstr>
      <vt:lpstr>Performanța utilizatorului</vt:lpstr>
      <vt:lpstr>Evaluare: tehnici empirice de colectare a datelor</vt:lpstr>
      <vt:lpstr>Identificarea unor incidente critice </vt:lpstr>
      <vt:lpstr>Evaluare: tehnici empirice de colectare a datelor</vt:lpstr>
      <vt:lpstr>Gândirea cu voce tare</vt:lpstr>
      <vt:lpstr>Evaluare: tehnici empirice de colectare a datelor</vt:lpstr>
      <vt:lpstr>Chestionare</vt:lpstr>
      <vt:lpstr>Evaluarea impactului emoțional – observarea directă </vt:lpstr>
      <vt:lpstr>Evaluarea impactului emoțional –  auto-raportarea</vt:lpstr>
      <vt:lpstr>Meaningfulness</vt:lpstr>
      <vt:lpstr>Evaluare cvasi-empirică</vt:lpstr>
      <vt:lpstr>Metodă cvasi-empirică: RITE</vt:lpstr>
      <vt:lpstr>Experiența de utilizare și interacțiunea cu utilizatorul UX/UI Design</vt:lpstr>
      <vt:lpstr>7. Evaluarea UX</vt:lpstr>
      <vt:lpstr>7.4 Evaluarea empirică – goals, targets &amp; measures, metrics </vt:lpstr>
      <vt:lpstr>Scopuri (goals)</vt:lpstr>
      <vt:lpstr>Țeluri și măsuri (targets &amp; measures)</vt:lpstr>
      <vt:lpstr>Metrici (metrics)</vt:lpstr>
      <vt:lpstr>Exemple (I)</vt:lpstr>
      <vt:lpstr>Exemple (II)</vt:lpstr>
      <vt:lpstr>7.5 Metode și tehnici de evaluare analitică</vt:lpstr>
      <vt:lpstr>Metode de evaluare analitică</vt:lpstr>
      <vt:lpstr>Parcurgere rapidă a soluției de design</vt:lpstr>
      <vt:lpstr>Inspecția UX</vt:lpstr>
      <vt:lpstr>Aspecte practice ale inspecției UX</vt:lpstr>
      <vt:lpstr>Evaluare euristică</vt:lpstr>
      <vt:lpstr>Evaluare euristică</vt:lpstr>
      <vt:lpstr>7.6 Analiza datelor</vt:lpstr>
      <vt:lpstr>Analiza evaluării UX</vt:lpstr>
      <vt:lpstr>Analiza importanță-cost     </vt:lpstr>
      <vt:lpstr>PowerPoint Presentation</vt:lpstr>
      <vt:lpstr>7.7. Raportarea rezultatelor</vt:lpstr>
      <vt:lpstr>Elemente relevante  </vt:lpstr>
      <vt:lpstr>Experiența de utilizare și interacțiunea cu utilizatorul UX/UI Design</vt:lpstr>
      <vt:lpstr>8. Accesibilitate (affordance) în UX/UI design. </vt:lpstr>
      <vt:lpstr>Despre accesibilitate</vt:lpstr>
      <vt:lpstr>Tipuri de accesibilitate</vt:lpstr>
      <vt:lpstr>Accesibilitate cognitivă</vt:lpstr>
      <vt:lpstr>Sursa: tehnotrafic.ro, dreamstime.com</vt:lpstr>
      <vt:lpstr>Accesibilitate cognitivă</vt:lpstr>
      <vt:lpstr>Accesibilitate cognitivă falsă  Aparent accesibilitate cognitivă, dar poate fi incompletă, cu greșeli sau poate deruta.</vt:lpstr>
      <vt:lpstr>Accesibilitate cognitivă falsă  Aparent accesibilitate cognitivă, dar poate fi incompletă, cu greșeli sau poate deruta.</vt:lpstr>
      <vt:lpstr>Accesibilitate cognitivă falsă  Aparent accesibilitate cognitivă, dar poate fi incompletă, cu greșeli sau poate deruta.</vt:lpstr>
      <vt:lpstr>Accesibilitate cognitivă falsă  Aparent accesibilitate cognitivă, dar poate fi incompletă, cu greșeli sau poate deruta.</vt:lpstr>
      <vt:lpstr>Accesibilitate fizică</vt:lpstr>
      <vt:lpstr>Accesibilitate fizică</vt:lpstr>
      <vt:lpstr>Accesibilitate fizică</vt:lpstr>
      <vt:lpstr>Accesibilitate fizică</vt:lpstr>
      <vt:lpstr>Legea lui Fitts</vt:lpstr>
      <vt:lpstr>Accesibilitate senzorială</vt:lpstr>
      <vt:lpstr>Accesibilitate senzorială</vt:lpstr>
      <vt:lpstr>Accesibilitate funcțională</vt:lpstr>
      <vt:lpstr>Accesibilitate emoțională</vt:lpstr>
      <vt:lpstr>Diversele tipuri de accesibilitate – rol comun</vt:lpstr>
      <vt:lpstr>Diversele tipuri de accesibilitate – rol comun</vt:lpstr>
      <vt:lpstr>Diversele tipuri de accesibilitate – rol comun</vt:lpstr>
      <vt:lpstr>Articole</vt:lpstr>
      <vt:lpstr>Experiența de utilizare și interacțiunea cu utilizatorul UX/UI Design</vt:lpstr>
      <vt:lpstr>9. Agile UXD. </vt:lpstr>
      <vt:lpstr>Waterfall versus Agile</vt:lpstr>
      <vt:lpstr>Fluxul specific abordării Agile</vt:lpstr>
      <vt:lpstr>The funnel model</vt:lpstr>
      <vt:lpstr>Comparații și comentarii</vt:lpstr>
      <vt:lpstr>Interacțiunea client-UX-SE </vt:lpstr>
      <vt:lpstr>Articole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Sorin Stupariu</dc:creator>
  <cp:lastModifiedBy>Cristi Vasile</cp:lastModifiedBy>
  <cp:revision>95</cp:revision>
  <dcterms:created xsi:type="dcterms:W3CDTF">2023-02-16T13:01:46Z</dcterms:created>
  <dcterms:modified xsi:type="dcterms:W3CDTF">2024-06-16T16:12:33Z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0x0101008A15293D4D15E14792C01B7E44673E5E</vt:lpwstr>
  </property>
</Properties>
</file>